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25"/>
  </p:notesMasterIdLst>
  <p:sldIdLst>
    <p:sldId id="271" r:id="rId5"/>
    <p:sldId id="266" r:id="rId6"/>
    <p:sldId id="267" r:id="rId7"/>
    <p:sldId id="273" r:id="rId8"/>
    <p:sldId id="302" r:id="rId9"/>
    <p:sldId id="303" r:id="rId10"/>
    <p:sldId id="279" r:id="rId11"/>
    <p:sldId id="319" r:id="rId12"/>
    <p:sldId id="276" r:id="rId13"/>
    <p:sldId id="285" r:id="rId14"/>
    <p:sldId id="330" r:id="rId15"/>
    <p:sldId id="328" r:id="rId16"/>
    <p:sldId id="329" r:id="rId17"/>
    <p:sldId id="320" r:id="rId18"/>
    <p:sldId id="321" r:id="rId19"/>
    <p:sldId id="322" r:id="rId20"/>
    <p:sldId id="261" r:id="rId21"/>
    <p:sldId id="326" r:id="rId22"/>
    <p:sldId id="327" r:id="rId23"/>
    <p:sldId id="28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C0"/>
    <a:srgbClr val="E57131"/>
    <a:srgbClr val="132E5C"/>
    <a:srgbClr val="FCEA10"/>
    <a:srgbClr val="FBB900"/>
    <a:srgbClr val="E6007E"/>
    <a:srgbClr val="D963FF"/>
    <a:srgbClr val="E71CEB"/>
    <a:srgbClr val="E94F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91228" autoAdjust="0"/>
  </p:normalViewPr>
  <p:slideViewPr>
    <p:cSldViewPr snapToGrid="0" snapToObjects="1" showGuides="1">
      <p:cViewPr varScale="1">
        <p:scale>
          <a:sx n="103" d="100"/>
          <a:sy n="103" d="100"/>
        </p:scale>
        <p:origin x="902" y="82"/>
      </p:cViewPr>
      <p:guideLst>
        <p:guide orient="horz" pos="1620"/>
        <p:guide pos="3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BE373-E002-41B3-92B6-103DDCBA6825}"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9B9B2-AA54-40B2-95E4-1B1173E8025A}" type="slidenum">
              <a:rPr lang="en-US" smtClean="0"/>
              <a:t>‹#›</a:t>
            </a:fld>
            <a:endParaRPr lang="en-US"/>
          </a:p>
        </p:txBody>
      </p:sp>
    </p:spTree>
    <p:extLst>
      <p:ext uri="{BB962C8B-B14F-4D97-AF65-F5344CB8AC3E}">
        <p14:creationId xmlns:p14="http://schemas.microsoft.com/office/powerpoint/2010/main" val="427146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hi360.org/resource/isoniazid-preventive-therapy-ipt-prevention-tuberculosis-people-living-hiv-e-cour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WHO included HIV and Children as key target of prevention efforts and included the TPT coverage in official estimates (but very low coverage: 4-36%) </a:t>
            </a:r>
          </a:p>
          <a:p>
            <a:pPr marL="0" lvl="0" indent="0">
              <a:buNone/>
            </a:pPr>
            <a:r>
              <a:rPr lang="en-US" dirty="0"/>
              <a:t>Study gaps: </a:t>
            </a:r>
          </a:p>
          <a:p>
            <a:r>
              <a:rPr lang="en-US" dirty="0"/>
              <a:t>Very few cost effectiveness studies compared to other risk groups (e.g. HIV); Not enough evidence how many additional resources to be required to cover target population and what are the optimal (cost effective) strategy of child TB prevention.</a:t>
            </a:r>
          </a:p>
          <a:p>
            <a:endParaRPr lang="en-US" dirty="0"/>
          </a:p>
        </p:txBody>
      </p:sp>
      <p:sp>
        <p:nvSpPr>
          <p:cNvPr id="4" name="Slide Number Placeholder 3"/>
          <p:cNvSpPr>
            <a:spLocks noGrp="1"/>
          </p:cNvSpPr>
          <p:nvPr>
            <p:ph type="sldNum" sz="quarter" idx="5"/>
          </p:nvPr>
        </p:nvSpPr>
        <p:spPr/>
        <p:txBody>
          <a:bodyPr/>
          <a:lstStyle/>
          <a:p>
            <a:fld id="{0BF220C8-63B5-4D9A-8854-4DE4888A1AB7}" type="slidenum">
              <a:rPr lang="en-US" smtClean="0"/>
              <a:t>4</a:t>
            </a:fld>
            <a:endParaRPr lang="en-US"/>
          </a:p>
        </p:txBody>
      </p:sp>
    </p:spTree>
    <p:extLst>
      <p:ext uri="{BB962C8B-B14F-4D97-AF65-F5344CB8AC3E}">
        <p14:creationId xmlns:p14="http://schemas.microsoft.com/office/powerpoint/2010/main" val="371376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Very few cost effectiveness studies compared to other risk groups (e.g. HIV); Not enough evidence how many additional resources to be required to cover target population and what are the optimal (cost effective) strategy of child TB prevention.</a:t>
            </a:r>
          </a:p>
          <a:p>
            <a:endParaRPr lang="en-US" dirty="0"/>
          </a:p>
        </p:txBody>
      </p:sp>
      <p:sp>
        <p:nvSpPr>
          <p:cNvPr id="4" name="Slide Number Placeholder 3"/>
          <p:cNvSpPr>
            <a:spLocks noGrp="1"/>
          </p:cNvSpPr>
          <p:nvPr>
            <p:ph type="sldNum" sz="quarter" idx="5"/>
          </p:nvPr>
        </p:nvSpPr>
        <p:spPr/>
        <p:txBody>
          <a:bodyPr/>
          <a:lstStyle/>
          <a:p>
            <a:fld id="{0BF220C8-63B5-4D9A-8854-4DE4888A1AB7}" type="slidenum">
              <a:rPr lang="en-US" smtClean="0"/>
              <a:t>6</a:t>
            </a:fld>
            <a:endParaRPr lang="en-US"/>
          </a:p>
        </p:txBody>
      </p:sp>
    </p:spTree>
    <p:extLst>
      <p:ext uri="{BB962C8B-B14F-4D97-AF65-F5344CB8AC3E}">
        <p14:creationId xmlns:p14="http://schemas.microsoft.com/office/powerpoint/2010/main" val="278766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660099"/>
                </a:solidFill>
                <a:effectLst/>
                <a:latin typeface="Roboto"/>
                <a:hlinkClick r:id="rId3"/>
              </a:rPr>
              <a:t>9 months of Isoniazid Preventive Therapy (IPT)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660099"/>
                </a:solidFill>
                <a:effectLst/>
                <a:latin typeface="Roboto"/>
                <a:hlinkClick r:id="rId3"/>
              </a:rPr>
              <a:t>3 months of </a:t>
            </a:r>
            <a:r>
              <a:rPr lang="en-US" sz="1800" dirty="0">
                <a:solidFill>
                  <a:srgbClr val="000000"/>
                </a:solidFill>
                <a:effectLst/>
                <a:latin typeface="Calibri" panose="020F0502020204030204" pitchFamily="34" charset="0"/>
                <a:ea typeface="Malgun Gothic" panose="020B0503020000020004" pitchFamily="34" charset="-127"/>
              </a:rPr>
              <a:t>isoniazid and rifapentine therapy</a:t>
            </a:r>
            <a:r>
              <a:rPr lang="en-US" b="0" i="0" u="none" strike="noStrike" dirty="0">
                <a:solidFill>
                  <a:srgbClr val="660099"/>
                </a:solidFill>
                <a:effectLst/>
                <a:latin typeface="Roboto"/>
                <a:hlinkClick r:id="rId3"/>
              </a:rPr>
              <a:t> </a:t>
            </a:r>
          </a:p>
          <a:p>
            <a:endParaRPr lang="en-US" dirty="0"/>
          </a:p>
          <a:p>
            <a:r>
              <a:rPr lang="en-US" sz="1800">
                <a:effectLst/>
                <a:latin typeface="Times New Roman" panose="02020603050405020304" pitchFamily="18" charset="0"/>
                <a:ea typeface="Malgun Gothic" panose="020B0503020000020004" pitchFamily="34" charset="-127"/>
              </a:rPr>
              <a:t>We considered three scenarios: </a:t>
            </a:r>
            <a:r>
              <a:rPr lang="en-US" sz="1800">
                <a:solidFill>
                  <a:srgbClr val="000000"/>
                </a:solidFill>
                <a:effectLst/>
                <a:latin typeface="Times New Roman" panose="02020603050405020304" pitchFamily="18" charset="0"/>
                <a:ea typeface="Malgun Gothic" panose="020B0503020000020004" pitchFamily="34" charset="-127"/>
              </a:rPr>
              <a:t>(a) status quo based on the existing country- and age-specific TB case notification rates and isoniazid preventive therapy (IPT, 6 months) coverage, (b) contact investigation with TB treatment alone, and (c) contact investigation with active TB treatment and 3HP provision. </a:t>
            </a:r>
            <a:endParaRPr lang="en-US" dirty="0"/>
          </a:p>
        </p:txBody>
      </p:sp>
      <p:sp>
        <p:nvSpPr>
          <p:cNvPr id="4" name="Slide Number Placeholder 3"/>
          <p:cNvSpPr>
            <a:spLocks noGrp="1"/>
          </p:cNvSpPr>
          <p:nvPr>
            <p:ph type="sldNum" sz="quarter" idx="5"/>
          </p:nvPr>
        </p:nvSpPr>
        <p:spPr/>
        <p:txBody>
          <a:bodyPr/>
          <a:lstStyle/>
          <a:p>
            <a:fld id="{45C9B9B2-AA54-40B2-95E4-1B1173E8025A}" type="slidenum">
              <a:rPr lang="en-US" smtClean="0"/>
              <a:t>7</a:t>
            </a:fld>
            <a:endParaRPr lang="en-US"/>
          </a:p>
        </p:txBody>
      </p:sp>
    </p:spTree>
    <p:extLst>
      <p:ext uri="{BB962C8B-B14F-4D97-AF65-F5344CB8AC3E}">
        <p14:creationId xmlns:p14="http://schemas.microsoft.com/office/powerpoint/2010/main" val="93806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decision tree model, population characteristics</a:t>
            </a:r>
          </a:p>
          <a:p>
            <a:r>
              <a:rPr lang="en-US" dirty="0"/>
              <a:t>contact investigation, </a:t>
            </a:r>
          </a:p>
          <a:p>
            <a:r>
              <a:rPr lang="en-US" dirty="0"/>
              <a:t>36% symptom</a:t>
            </a:r>
          </a:p>
          <a:p>
            <a:r>
              <a:rPr lang="en-US" dirty="0"/>
              <a:t>10% TB prevalence</a:t>
            </a:r>
          </a:p>
          <a:p>
            <a:r>
              <a:rPr lang="en-US" dirty="0"/>
              <a:t>36% LTBI prevalence</a:t>
            </a:r>
          </a:p>
          <a:p>
            <a:endParaRPr lang="en-US" dirty="0"/>
          </a:p>
          <a:p>
            <a:r>
              <a:rPr lang="en-US" sz="1800" dirty="0">
                <a:solidFill>
                  <a:srgbClr val="000000"/>
                </a:solidFill>
                <a:effectLst/>
                <a:latin typeface="Times New Roman" panose="02020603050405020304" pitchFamily="18" charset="0"/>
                <a:ea typeface="Malgun Gothic" panose="020B0503020000020004" pitchFamily="34" charset="-127"/>
              </a:rPr>
              <a:t>Probabilities of </a:t>
            </a:r>
            <a:r>
              <a:rPr lang="en-US" sz="1800" dirty="0">
                <a:effectLst/>
                <a:latin typeface="Times New Roman" panose="02020603050405020304" pitchFamily="18" charset="0"/>
                <a:ea typeface="Malgun Gothic" panose="020B0503020000020004" pitchFamily="34" charset="-127"/>
              </a:rPr>
              <a:t>TB treatment and 3HP provision by contact investigation are represented by the boxes within a green dashed line. We also incorporated existing TB treatment coverage (light blue boxes on the right side, named ‘TB Tx’) based on child TB case notification, reported by country. We assumed no mortality for child contacts with TB disease who received TB treatment as a result of household contact investigation, as TB diagnosis and treatment would generally be initiated early in the course of disease (denoted by the white box labeled “death”). We assumed that TB prevalence would be very low (about 1%) among asymptomatic children (presented as a dashed white box, named ‘TB’)</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5C9B9B2-AA54-40B2-95E4-1B1173E8025A}" type="slidenum">
              <a:rPr lang="en-US" smtClean="0"/>
              <a:t>8</a:t>
            </a:fld>
            <a:endParaRPr lang="en-US"/>
          </a:p>
        </p:txBody>
      </p:sp>
    </p:spTree>
    <p:extLst>
      <p:ext uri="{BB962C8B-B14F-4D97-AF65-F5344CB8AC3E}">
        <p14:creationId xmlns:p14="http://schemas.microsoft.com/office/powerpoint/2010/main" val="261374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F220C8-63B5-4D9A-8854-4DE4888A1AB7}" type="slidenum">
              <a:rPr lang="en-US" smtClean="0"/>
              <a:t>12</a:t>
            </a:fld>
            <a:endParaRPr lang="en-US"/>
          </a:p>
        </p:txBody>
      </p:sp>
    </p:spTree>
    <p:extLst>
      <p:ext uri="{BB962C8B-B14F-4D97-AF65-F5344CB8AC3E}">
        <p14:creationId xmlns:p14="http://schemas.microsoft.com/office/powerpoint/2010/main" val="300099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We can make cost saving by reducing HH screening and TB  Tx cost. </a:t>
            </a:r>
          </a:p>
          <a:p>
            <a:endParaRPr lang="en-US" dirty="0"/>
          </a:p>
        </p:txBody>
      </p:sp>
      <p:sp>
        <p:nvSpPr>
          <p:cNvPr id="4" name="Slide Number Placeholder 3"/>
          <p:cNvSpPr>
            <a:spLocks noGrp="1"/>
          </p:cNvSpPr>
          <p:nvPr>
            <p:ph type="sldNum" sz="quarter" idx="5"/>
          </p:nvPr>
        </p:nvSpPr>
        <p:spPr/>
        <p:txBody>
          <a:bodyPr/>
          <a:lstStyle/>
          <a:p>
            <a:fld id="{0BF220C8-63B5-4D9A-8854-4DE4888A1AB7}" type="slidenum">
              <a:rPr lang="en-US" smtClean="0"/>
              <a:t>13</a:t>
            </a:fld>
            <a:endParaRPr lang="en-US"/>
          </a:p>
        </p:txBody>
      </p:sp>
    </p:spTree>
    <p:extLst>
      <p:ext uri="{BB962C8B-B14F-4D97-AF65-F5344CB8AC3E}">
        <p14:creationId xmlns:p14="http://schemas.microsoft.com/office/powerpoint/2010/main" val="421915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Reduce early reactivation and case detection rates are the key drivers for cost per *case* averted </a:t>
            </a:r>
            <a:r>
              <a:rPr lang="en-US" sz="1200" dirty="0">
                <a:sym typeface="Wingdings" panose="05000000000000000000" pitchFamily="2" charset="2"/>
              </a:rPr>
              <a:t> </a:t>
            </a:r>
            <a:r>
              <a:rPr lang="en-US" sz="1200" dirty="0"/>
              <a:t>emphasizing the importance of 3HP provision and effective contact investigation for case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In fact, TB Tx vs Status quo is likely less cost effective ($10,000 per death averted) than (adult) active case findings ($2000-$4000 per deaths averted), but by adding 3HP Tx together, it can slightly improve cost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Recent estimates of low mortality rates in children on treatment (&lt;1% mortality) imply that the number of pediatric tuberculosis deaths could be roughly halved if the “</a:t>
            </a:r>
            <a:r>
              <a:rPr lang="en-US" sz="1200" dirty="0">
                <a:solidFill>
                  <a:srgbClr val="FF0000"/>
                </a:solidFill>
              </a:rPr>
              <a:t>case-detection ratio” </a:t>
            </a:r>
            <a:r>
              <a:rPr lang="en-US" sz="1200" dirty="0"/>
              <a:t>for children were improved from its current value of approximately one in three to the two in three currently achieved in adults, or reduced by more than ten times if all children with tuberculosis were given treatment. The large numbers predicted by the model also represent the present and accumulated result of a failure to identify and treat adults with tuberculosis effectively. (Dodd P et al)</a:t>
            </a:r>
          </a:p>
          <a:p>
            <a:endParaRPr lang="en-US" dirty="0"/>
          </a:p>
        </p:txBody>
      </p:sp>
      <p:sp>
        <p:nvSpPr>
          <p:cNvPr id="4" name="Slide Number Placeholder 3"/>
          <p:cNvSpPr>
            <a:spLocks noGrp="1"/>
          </p:cNvSpPr>
          <p:nvPr>
            <p:ph type="sldNum" sz="quarter" idx="5"/>
          </p:nvPr>
        </p:nvSpPr>
        <p:spPr/>
        <p:txBody>
          <a:bodyPr/>
          <a:lstStyle/>
          <a:p>
            <a:fld id="{0BF220C8-63B5-4D9A-8854-4DE4888A1AB7}" type="slidenum">
              <a:rPr lang="en-US" smtClean="0"/>
              <a:t>17</a:t>
            </a:fld>
            <a:endParaRPr lang="en-US"/>
          </a:p>
        </p:txBody>
      </p:sp>
    </p:spTree>
    <p:extLst>
      <p:ext uri="{BB962C8B-B14F-4D97-AF65-F5344CB8AC3E}">
        <p14:creationId xmlns:p14="http://schemas.microsoft.com/office/powerpoint/2010/main" val="153393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dirty="0">
                <a:solidFill>
                  <a:srgbClr val="000000"/>
                </a:solidFill>
                <a:latin typeface="Calibri" panose="020F0502020204030204" pitchFamily="34" charset="0"/>
                <a:ea typeface="ScalaLancetPro"/>
                <a:cs typeface="Calibri" panose="020F0502020204030204" pitchFamily="34" charset="0"/>
              </a:rPr>
              <a:t>Registered numbers of pediatric contacts eligible for TB preventive treatment were much lower than the estimated total numbers of child contacts with TB infection based on TB prevalence and demographic surveillance data.</a:t>
            </a:r>
            <a:r>
              <a:rPr lang="en-US" altLang="en-US" sz="1200" baseline="30000" dirty="0">
                <a:solidFill>
                  <a:srgbClr val="000000"/>
                </a:solidFill>
                <a:latin typeface="Calibri" panose="020F0502020204030204" pitchFamily="34" charset="0"/>
                <a:ea typeface="ScalaLancetPro"/>
                <a:cs typeface="Calibri" panose="020F0502020204030204" pitchFamily="34" charset="0"/>
              </a:rPr>
              <a:t> </a:t>
            </a:r>
            <a:r>
              <a:rPr lang="en-US" altLang="en-US" sz="1200" dirty="0">
                <a:solidFill>
                  <a:srgbClr val="000000"/>
                </a:solidFill>
                <a:latin typeface="Calibri" panose="020F0502020204030204" pitchFamily="34" charset="0"/>
                <a:ea typeface="ScalaLancetPro"/>
                <a:cs typeface="Calibri" panose="020F0502020204030204" pitchFamily="34" charset="0"/>
              </a:rPr>
              <a:t>Accordingly, our estimates of cost-effectiveness are likely conservative.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ScalaLancetPro"/>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ScalaLancetPro"/>
                <a:cs typeface="Calibri" panose="020F0502020204030204" pitchFamily="34" charset="0"/>
              </a:rPr>
              <a:t>Our estimate of this latter quantity (based on the estimated case notification ratio for all children with active TB</a:t>
            </a:r>
            <a:r>
              <a:rPr kumimoji="0" lang="en-US" altLang="en-US" sz="1200" b="0" i="0" u="none" strike="noStrike" cap="none" normalizeH="0" baseline="30000" dirty="0">
                <a:ln>
                  <a:noFill/>
                </a:ln>
                <a:solidFill>
                  <a:srgbClr val="000000"/>
                </a:solidFill>
                <a:effectLst/>
                <a:latin typeface="Calibri" panose="020F0502020204030204" pitchFamily="34" charset="0"/>
                <a:ea typeface="ScalaLancetPro"/>
                <a:cs typeface="Calibri" panose="020F0502020204030204" pitchFamily="34" charset="0"/>
              </a:rPr>
              <a:t>14</a:t>
            </a:r>
            <a:r>
              <a:rPr kumimoji="0" lang="en-US" altLang="en-US" sz="1200" b="0" i="0" u="none" strike="noStrike" cap="none" normalizeH="0" baseline="0" dirty="0">
                <a:ln>
                  <a:noFill/>
                </a:ln>
                <a:solidFill>
                  <a:srgbClr val="000000"/>
                </a:solidFill>
                <a:effectLst/>
                <a:latin typeface="Calibri" panose="020F0502020204030204" pitchFamily="34" charset="0"/>
                <a:ea typeface="ScalaLancetPro"/>
                <a:cs typeface="Calibri" panose="020F0502020204030204" pitchFamily="34" charset="0"/>
              </a:rPr>
              <a:t>) may be overestimated for countries with poor existing implementation of </a:t>
            </a:r>
            <a:r>
              <a:rPr kumimoji="0" lang="en-US" altLang="en-US" sz="1200" b="0" i="0" u="none" strike="noStrike" cap="none" normalizeH="0" baseline="0" dirty="0">
                <a:ln>
                  <a:noFill/>
                </a:ln>
                <a:solidFill>
                  <a:schemeClr val="tx1"/>
                </a:solidFill>
                <a:effectLst/>
                <a:latin typeface="Calibri" panose="020F0502020204030204" pitchFamily="34" charset="0"/>
                <a:ea typeface="Malgun Gothic" panose="020B0503020000020004" pitchFamily="34" charset="-127"/>
                <a:cs typeface="Calibri" panose="020F0502020204030204" pitchFamily="34" charset="0"/>
              </a:rPr>
              <a:t>household</a:t>
            </a:r>
            <a:r>
              <a:rPr kumimoji="0" lang="en-US" altLang="en-US" sz="1200" b="0" i="0" u="none" strike="noStrike" cap="none" normalizeH="0" baseline="0" dirty="0">
                <a:ln>
                  <a:noFill/>
                </a:ln>
                <a:solidFill>
                  <a:srgbClr val="000000"/>
                </a:solidFill>
                <a:effectLst/>
                <a:latin typeface="Calibri" panose="020F0502020204030204" pitchFamily="34" charset="0"/>
                <a:ea typeface="ScalaLancetPro"/>
                <a:cs typeface="Calibri" panose="020F0502020204030204" pitchFamily="34" charset="0"/>
              </a:rPr>
              <a:t> contact investigation implementation.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Calibri" panose="020F0502020204030204" pitchFamily="34" charset="0"/>
              <a:ea typeface="ScalaLancetPro"/>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BF220C8-63B5-4D9A-8854-4DE4888A1AB7}" type="slidenum">
              <a:rPr lang="en-US" smtClean="0"/>
              <a:t>18</a:t>
            </a:fld>
            <a:endParaRPr lang="en-US"/>
          </a:p>
        </p:txBody>
      </p:sp>
    </p:spTree>
    <p:extLst>
      <p:ext uri="{BB962C8B-B14F-4D97-AF65-F5344CB8AC3E}">
        <p14:creationId xmlns:p14="http://schemas.microsoft.com/office/powerpoint/2010/main" val="358978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Reduce early reactivation and case detection rates are the key drivers for cost per *case* averted </a:t>
            </a:r>
            <a:r>
              <a:rPr lang="en-US" sz="1200" dirty="0">
                <a:sym typeface="Wingdings" panose="05000000000000000000" pitchFamily="2" charset="2"/>
              </a:rPr>
              <a:t> </a:t>
            </a:r>
            <a:r>
              <a:rPr lang="en-US" sz="1200" dirty="0"/>
              <a:t>emphasizing the importance of 3HP provision and effective contact investigation for case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In fact, TB Tx vs Status quo is likely less cost effective ($10,000 per death averted) than (adult) active case findings ($2000-$4000 per deaths averted), but by adding 3HP Tx together, it can slightly improve cost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Recent estimates of low mortality rates in children on treatment (&lt;1% mortality) imply that the number of pediatric tuberculosis deaths could be roughly halved if the “</a:t>
            </a:r>
            <a:r>
              <a:rPr lang="en-US" sz="1200" dirty="0">
                <a:solidFill>
                  <a:srgbClr val="FF0000"/>
                </a:solidFill>
              </a:rPr>
              <a:t>case-detection ratio” </a:t>
            </a:r>
            <a:r>
              <a:rPr lang="en-US" sz="1200" dirty="0"/>
              <a:t>for children were improved from its current value of approximately one in three to the two in three currently achieved in adults, or reduced by more than ten times if all children with tuberculosis were given treatment. The large numbers predicted by the model also represent the present and accumulated result of a failure to identify and treat adults with tuberculosis effectively. (Dodd P et al)</a:t>
            </a:r>
          </a:p>
          <a:p>
            <a:endParaRPr lang="en-US" dirty="0"/>
          </a:p>
        </p:txBody>
      </p:sp>
      <p:sp>
        <p:nvSpPr>
          <p:cNvPr id="4" name="Slide Number Placeholder 3"/>
          <p:cNvSpPr>
            <a:spLocks noGrp="1"/>
          </p:cNvSpPr>
          <p:nvPr>
            <p:ph type="sldNum" sz="quarter" idx="5"/>
          </p:nvPr>
        </p:nvSpPr>
        <p:spPr/>
        <p:txBody>
          <a:bodyPr/>
          <a:lstStyle/>
          <a:p>
            <a:fld id="{0BF220C8-63B5-4D9A-8854-4DE4888A1AB7}" type="slidenum">
              <a:rPr lang="en-US" smtClean="0"/>
              <a:t>19</a:t>
            </a:fld>
            <a:endParaRPr lang="en-US"/>
          </a:p>
        </p:txBody>
      </p:sp>
    </p:spTree>
    <p:extLst>
      <p:ext uri="{BB962C8B-B14F-4D97-AF65-F5344CB8AC3E}">
        <p14:creationId xmlns:p14="http://schemas.microsoft.com/office/powerpoint/2010/main" val="258389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52344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240035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065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418782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60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676238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771990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274137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5400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81480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E2A35-A712-8F41-BA65-7BFDA176B9E8}"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71276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E2A35-A712-8F41-BA65-7BFDA176B9E8}"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99862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E2A35-A712-8F41-BA65-7BFDA176B9E8}"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376255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E2A35-A712-8F41-BA65-7BFDA176B9E8}"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11927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9E2A35-A712-8F41-BA65-7BFDA176B9E8}"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409081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
        <p:nvSpPr>
          <p:cNvPr id="5" name="Date Placeholder 4"/>
          <p:cNvSpPr>
            <a:spLocks noGrp="1"/>
          </p:cNvSpPr>
          <p:nvPr>
            <p:ph type="dt" sz="half" idx="10"/>
          </p:nvPr>
        </p:nvSpPr>
        <p:spPr/>
        <p:txBody>
          <a:bodyPr/>
          <a:lstStyle/>
          <a:p>
            <a:fld id="{959E2A35-A712-8F41-BA65-7BFDA176B9E8}" type="datetimeFigureOut">
              <a:rPr lang="en-US" smtClean="0"/>
              <a:t>12/7/2020</a:t>
            </a:fld>
            <a:endParaRPr lang="en-US"/>
          </a:p>
        </p:txBody>
      </p:sp>
    </p:spTree>
    <p:extLst>
      <p:ext uri="{BB962C8B-B14F-4D97-AF65-F5344CB8AC3E}">
        <p14:creationId xmlns:p14="http://schemas.microsoft.com/office/powerpoint/2010/main" val="375051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959E2A35-A712-8F41-BA65-7BFDA176B9E8}" type="datetimeFigureOut">
              <a:rPr lang="en-US" smtClean="0"/>
              <a:t>12/7/2020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731BB696-E16E-FB48-88AF-D016DA62E4D6}" type="slidenum">
              <a:rPr lang="en-US" smtClean="0"/>
              <a:t>‹#›</a:t>
            </a:fld>
            <a:endParaRPr lang="en-US"/>
          </a:p>
        </p:txBody>
      </p:sp>
    </p:spTree>
    <p:extLst>
      <p:ext uri="{BB962C8B-B14F-4D97-AF65-F5344CB8AC3E}">
        <p14:creationId xmlns:p14="http://schemas.microsoft.com/office/powerpoint/2010/main" val="22047977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DBECD3-C300-1948-B11E-EDF38B0741B7}"/>
              </a:ext>
            </a:extLst>
          </p:cNvPr>
          <p:cNvSpPr txBox="1"/>
          <p:nvPr/>
        </p:nvSpPr>
        <p:spPr>
          <a:xfrm>
            <a:off x="6130977" y="-599607"/>
            <a:ext cx="184731" cy="30008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47323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2131-9E36-486E-9E5D-6194DBE55882}"/>
              </a:ext>
            </a:extLst>
          </p:cNvPr>
          <p:cNvSpPr>
            <a:spLocks noGrp="1"/>
          </p:cNvSpPr>
          <p:nvPr>
            <p:ph type="title"/>
          </p:nvPr>
        </p:nvSpPr>
        <p:spPr>
          <a:xfrm>
            <a:off x="535675" y="417845"/>
            <a:ext cx="7886700" cy="586641"/>
          </a:xfrm>
        </p:spPr>
        <p:txBody>
          <a:bodyPr>
            <a:normAutofit/>
          </a:bodyPr>
          <a:lstStyle/>
          <a:p>
            <a:r>
              <a:rPr lang="en-US" sz="2000" b="1" dirty="0">
                <a:latin typeface="+mn-lt"/>
              </a:rPr>
              <a:t>Annual number of children for contact investigation</a:t>
            </a:r>
          </a:p>
        </p:txBody>
      </p:sp>
      <p:graphicFrame>
        <p:nvGraphicFramePr>
          <p:cNvPr id="3" name="Table 2">
            <a:extLst>
              <a:ext uri="{FF2B5EF4-FFF2-40B4-BE49-F238E27FC236}">
                <a16:creationId xmlns:a16="http://schemas.microsoft.com/office/drawing/2014/main" id="{21622EA5-54F1-4585-AA1D-6FAEF88ACBD6}"/>
              </a:ext>
            </a:extLst>
          </p:cNvPr>
          <p:cNvGraphicFramePr>
            <a:graphicFrameLocks noGrp="1"/>
          </p:cNvGraphicFramePr>
          <p:nvPr>
            <p:extLst>
              <p:ext uri="{D42A27DB-BD31-4B8C-83A1-F6EECF244321}">
                <p14:modId xmlns:p14="http://schemas.microsoft.com/office/powerpoint/2010/main" val="3341182096"/>
              </p:ext>
            </p:extLst>
          </p:nvPr>
        </p:nvGraphicFramePr>
        <p:xfrm>
          <a:off x="535675" y="1104307"/>
          <a:ext cx="7886701" cy="3316526"/>
        </p:xfrm>
        <a:graphic>
          <a:graphicData uri="http://schemas.openxmlformats.org/drawingml/2006/table">
            <a:tbl>
              <a:tblPr firstRow="1" firstCol="1" bandRow="1">
                <a:tableStyleId>{5940675A-B579-460E-94D1-54222C63F5DA}</a:tableStyleId>
              </a:tblPr>
              <a:tblGrid>
                <a:gridCol w="1067768">
                  <a:extLst>
                    <a:ext uri="{9D8B030D-6E8A-4147-A177-3AD203B41FA5}">
                      <a16:colId xmlns:a16="http://schemas.microsoft.com/office/drawing/2014/main" val="113932107"/>
                    </a:ext>
                  </a:extLst>
                </a:gridCol>
                <a:gridCol w="976724">
                  <a:extLst>
                    <a:ext uri="{9D8B030D-6E8A-4147-A177-3AD203B41FA5}">
                      <a16:colId xmlns:a16="http://schemas.microsoft.com/office/drawing/2014/main" val="3873848409"/>
                    </a:ext>
                  </a:extLst>
                </a:gridCol>
                <a:gridCol w="1091610">
                  <a:extLst>
                    <a:ext uri="{9D8B030D-6E8A-4147-A177-3AD203B41FA5}">
                      <a16:colId xmlns:a16="http://schemas.microsoft.com/office/drawing/2014/main" val="1506747684"/>
                    </a:ext>
                  </a:extLst>
                </a:gridCol>
                <a:gridCol w="1060283">
                  <a:extLst>
                    <a:ext uri="{9D8B030D-6E8A-4147-A177-3AD203B41FA5}">
                      <a16:colId xmlns:a16="http://schemas.microsoft.com/office/drawing/2014/main" val="3839693800"/>
                    </a:ext>
                  </a:extLst>
                </a:gridCol>
                <a:gridCol w="1199226">
                  <a:extLst>
                    <a:ext uri="{9D8B030D-6E8A-4147-A177-3AD203B41FA5}">
                      <a16:colId xmlns:a16="http://schemas.microsoft.com/office/drawing/2014/main" val="1963511503"/>
                    </a:ext>
                  </a:extLst>
                </a:gridCol>
                <a:gridCol w="1245545">
                  <a:extLst>
                    <a:ext uri="{9D8B030D-6E8A-4147-A177-3AD203B41FA5}">
                      <a16:colId xmlns:a16="http://schemas.microsoft.com/office/drawing/2014/main" val="139433359"/>
                    </a:ext>
                  </a:extLst>
                </a:gridCol>
                <a:gridCol w="1245545">
                  <a:extLst>
                    <a:ext uri="{9D8B030D-6E8A-4147-A177-3AD203B41FA5}">
                      <a16:colId xmlns:a16="http://schemas.microsoft.com/office/drawing/2014/main" val="3923605625"/>
                    </a:ext>
                  </a:extLst>
                </a:gridCol>
              </a:tblGrid>
              <a:tr h="216886">
                <a:tc>
                  <a:txBody>
                    <a:bodyPr/>
                    <a:lstStyle/>
                    <a:p>
                      <a:pPr marL="0" marR="0" algn="l">
                        <a:lnSpc>
                          <a:spcPct val="107000"/>
                        </a:lnSpc>
                        <a:spcBef>
                          <a:spcPts val="0"/>
                        </a:spcBef>
                        <a:spcAft>
                          <a:spcPts val="0"/>
                        </a:spcAft>
                      </a:pPr>
                      <a:endParaRPr lang="en-US" sz="1100" dirty="0">
                        <a:effectLst/>
                        <a:latin typeface="+mn-lt"/>
                        <a:ea typeface="Malgun Gothic" panose="020B0503020000020004" pitchFamily="34" charset="-127"/>
                        <a:cs typeface="Times New Roman" panose="02020603050405020304" pitchFamily="18" charset="0"/>
                      </a:endParaRPr>
                    </a:p>
                  </a:txBody>
                  <a:tcPr marL="51435" marR="51435" marT="0" marB="0" anchor="b"/>
                </a:tc>
                <a:tc gridSpan="2">
                  <a:txBody>
                    <a:bodyPr/>
                    <a:lstStyle/>
                    <a:p>
                      <a:pPr marL="0" marR="0" algn="ctr">
                        <a:lnSpc>
                          <a:spcPct val="107000"/>
                        </a:lnSpc>
                        <a:spcBef>
                          <a:spcPts val="0"/>
                        </a:spcBef>
                        <a:spcAft>
                          <a:spcPts val="0"/>
                        </a:spcAft>
                      </a:pPr>
                      <a:r>
                        <a:rPr lang="en-US" sz="1100" b="1" dirty="0">
                          <a:effectLst/>
                          <a:latin typeface="+mn-lt"/>
                        </a:rPr>
                        <a:t># of children contacts </a:t>
                      </a:r>
                    </a:p>
                  </a:txBody>
                  <a:tcPr marL="51435" marR="51435" marT="0" marB="0">
                    <a:solidFill>
                      <a:schemeClr val="accent6">
                        <a:lumMod val="40000"/>
                        <a:lumOff val="60000"/>
                      </a:schemeClr>
                    </a:solidFill>
                  </a:tcPr>
                </a:tc>
                <a:tc hMerge="1">
                  <a:txBody>
                    <a:bodyPr/>
                    <a:lstStyle/>
                    <a:p>
                      <a:pPr marL="0" marR="0" algn="ctr">
                        <a:lnSpc>
                          <a:spcPct val="107000"/>
                        </a:lnSpc>
                        <a:spcBef>
                          <a:spcPts val="0"/>
                        </a:spcBef>
                        <a:spcAft>
                          <a:spcPts val="0"/>
                        </a:spcAft>
                      </a:pPr>
                      <a:endParaRPr lang="en-US" sz="20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100" b="1" dirty="0">
                          <a:solidFill>
                            <a:schemeClr val="bg1"/>
                          </a:solidFill>
                          <a:effectLst/>
                          <a:latin typeface="+mn-lt"/>
                        </a:rPr>
                        <a:t># of children with TB</a:t>
                      </a:r>
                      <a:endParaRPr lang="en-US" sz="1100" b="1" dirty="0">
                        <a:solidFill>
                          <a:schemeClr val="bg1"/>
                        </a:solidFill>
                        <a:effectLst/>
                        <a:latin typeface="+mn-lt"/>
                        <a:ea typeface="Malgun Gothic" panose="020B0503020000020004" pitchFamily="34" charset="-127"/>
                        <a:cs typeface="Times New Roman" panose="02020603050405020304" pitchFamily="18" charset="0"/>
                      </a:endParaRPr>
                    </a:p>
                  </a:txBody>
                  <a:tcPr marL="51435" marR="51435" marT="0" marB="0">
                    <a:solidFill>
                      <a:srgbClr val="C00000"/>
                    </a:solidFill>
                  </a:tcPr>
                </a:tc>
                <a:tc hMerge="1">
                  <a:txBody>
                    <a:bodyPr/>
                    <a:lstStyle/>
                    <a:p>
                      <a:pPr marL="0" marR="0" algn="ctr">
                        <a:lnSpc>
                          <a:spcPct val="107000"/>
                        </a:lnSpc>
                        <a:spcBef>
                          <a:spcPts val="0"/>
                        </a:spcBef>
                        <a:spcAft>
                          <a:spcPts val="0"/>
                        </a:spcAft>
                      </a:pPr>
                      <a:endParaRPr lang="en-US" sz="2000" b="1"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C00000"/>
                    </a:solidFill>
                  </a:tcPr>
                </a:tc>
                <a:tc gridSpan="2">
                  <a:txBody>
                    <a:bodyPr/>
                    <a:lstStyle/>
                    <a:p>
                      <a:pPr marL="0" marR="0" algn="ctr">
                        <a:lnSpc>
                          <a:spcPct val="107000"/>
                        </a:lnSpc>
                        <a:spcBef>
                          <a:spcPts val="0"/>
                        </a:spcBef>
                        <a:spcAft>
                          <a:spcPts val="0"/>
                        </a:spcAft>
                      </a:pPr>
                      <a:r>
                        <a:rPr lang="en-US" sz="1100" b="1" dirty="0">
                          <a:solidFill>
                            <a:schemeClr val="tx1"/>
                          </a:solidFill>
                          <a:effectLst/>
                          <a:latin typeface="+mn-lt"/>
                        </a:rPr>
                        <a:t># of children with LTBI</a:t>
                      </a:r>
                      <a:endParaRPr lang="en-US" sz="1100" b="1" dirty="0">
                        <a:solidFill>
                          <a:schemeClr val="tx1"/>
                        </a:solidFill>
                        <a:effectLst/>
                        <a:latin typeface="+mn-lt"/>
                        <a:ea typeface="Malgun Gothic" panose="020B0503020000020004" pitchFamily="34" charset="-127"/>
                        <a:cs typeface="Times New Roman" panose="02020603050405020304" pitchFamily="18" charset="0"/>
                      </a:endParaRPr>
                    </a:p>
                  </a:txBody>
                  <a:tcPr marL="51435" marR="51435" marT="0" marB="0">
                    <a:solidFill>
                      <a:schemeClr val="accent2">
                        <a:lumMod val="20000"/>
                        <a:lumOff val="80000"/>
                      </a:schemeClr>
                    </a:solidFill>
                  </a:tcPr>
                </a:tc>
                <a:tc hMerge="1">
                  <a:txBody>
                    <a:bodyPr/>
                    <a:lstStyle/>
                    <a:p>
                      <a:pPr marL="0" marR="0" algn="ctr">
                        <a:lnSpc>
                          <a:spcPct val="107000"/>
                        </a:lnSpc>
                        <a:spcBef>
                          <a:spcPts val="0"/>
                        </a:spcBef>
                        <a:spcAft>
                          <a:spcPts val="0"/>
                        </a:spcAft>
                      </a:pPr>
                      <a:endParaRPr lang="en-US" sz="20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884343355"/>
                  </a:ext>
                </a:extLst>
              </a:tr>
              <a:tr h="216886">
                <a:tc>
                  <a:txBody>
                    <a:bodyPr/>
                    <a:lstStyle/>
                    <a:p>
                      <a:pPr marL="0" marR="0" algn="l">
                        <a:lnSpc>
                          <a:spcPct val="107000"/>
                        </a:lnSpc>
                        <a:spcBef>
                          <a:spcPts val="0"/>
                        </a:spcBef>
                        <a:spcAft>
                          <a:spcPts val="0"/>
                        </a:spcAft>
                      </a:pPr>
                      <a:endParaRPr lang="en-US" sz="1100" dirty="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0" dirty="0">
                          <a:effectLst/>
                          <a:latin typeface="+mn-lt"/>
                        </a:rPr>
                        <a:t>Age 0-4</a:t>
                      </a:r>
                    </a:p>
                  </a:txBody>
                  <a:tcPr marL="51435" marR="51435" marT="0" marB="0">
                    <a:solidFill>
                      <a:schemeClr val="accent6">
                        <a:lumMod val="40000"/>
                        <a:lumOff val="60000"/>
                      </a:schemeClr>
                    </a:solidFill>
                  </a:tcPr>
                </a:tc>
                <a:tc>
                  <a:txBody>
                    <a:bodyPr/>
                    <a:lstStyle/>
                    <a:p>
                      <a:pPr marL="0" marR="0" algn="ctr">
                        <a:lnSpc>
                          <a:spcPct val="107000"/>
                        </a:lnSpc>
                        <a:spcBef>
                          <a:spcPts val="0"/>
                        </a:spcBef>
                        <a:spcAft>
                          <a:spcPts val="0"/>
                        </a:spcAft>
                      </a:pPr>
                      <a:r>
                        <a:rPr lang="en-US" sz="1100" b="0" dirty="0">
                          <a:effectLst/>
                          <a:latin typeface="+mn-lt"/>
                          <a:ea typeface="Malgun Gothic" panose="020B0503020000020004" pitchFamily="34" charset="-127"/>
                          <a:cs typeface="Times New Roman" panose="02020603050405020304" pitchFamily="18" charset="0"/>
                        </a:rPr>
                        <a:t>Age 0-14</a:t>
                      </a:r>
                    </a:p>
                  </a:txBody>
                  <a:tcPr marL="51435" marR="51435" marT="0" marB="0">
                    <a:solidFill>
                      <a:schemeClr val="accent6">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0" dirty="0">
                          <a:solidFill>
                            <a:schemeClr val="bg1"/>
                          </a:solidFill>
                          <a:effectLst/>
                          <a:latin typeface="+mn-lt"/>
                        </a:rPr>
                        <a:t>Age 0-4</a:t>
                      </a:r>
                    </a:p>
                  </a:txBody>
                  <a:tcPr marL="51435" marR="51435" marT="0" marB="0">
                    <a:solidFill>
                      <a:srgbClr val="C00000"/>
                    </a:solidFill>
                  </a:tcPr>
                </a:tc>
                <a:tc>
                  <a:txBody>
                    <a:bodyPr/>
                    <a:lstStyle/>
                    <a:p>
                      <a:pPr marL="0" marR="0" algn="ctr">
                        <a:lnSpc>
                          <a:spcPct val="107000"/>
                        </a:lnSpc>
                        <a:spcBef>
                          <a:spcPts val="0"/>
                        </a:spcBef>
                        <a:spcAft>
                          <a:spcPts val="0"/>
                        </a:spcAft>
                      </a:pPr>
                      <a:r>
                        <a:rPr lang="en-US" sz="1100" b="0" dirty="0">
                          <a:solidFill>
                            <a:schemeClr val="bg1"/>
                          </a:solidFill>
                          <a:effectLst/>
                          <a:latin typeface="+mn-lt"/>
                          <a:ea typeface="Malgun Gothic" panose="020B0503020000020004" pitchFamily="34" charset="-127"/>
                          <a:cs typeface="Times New Roman" panose="02020603050405020304" pitchFamily="18" charset="0"/>
                        </a:rPr>
                        <a:t>Age 0-14</a:t>
                      </a:r>
                    </a:p>
                  </a:txBody>
                  <a:tcPr marL="51435" marR="51435" marT="0" marB="0">
                    <a:solidFill>
                      <a:srgbClr val="C00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0" dirty="0">
                          <a:effectLst/>
                          <a:latin typeface="+mn-lt"/>
                        </a:rPr>
                        <a:t>Age 0-4</a:t>
                      </a:r>
                    </a:p>
                  </a:txBody>
                  <a:tcPr marL="51435" marR="51435" marT="0" marB="0">
                    <a:solidFill>
                      <a:schemeClr val="accent2">
                        <a:lumMod val="20000"/>
                        <a:lumOff val="80000"/>
                      </a:schemeClr>
                    </a:solidFill>
                  </a:tcPr>
                </a:tc>
                <a:tc>
                  <a:txBody>
                    <a:bodyPr/>
                    <a:lstStyle/>
                    <a:p>
                      <a:pPr marL="0" marR="0" algn="ctr">
                        <a:lnSpc>
                          <a:spcPct val="107000"/>
                        </a:lnSpc>
                        <a:spcBef>
                          <a:spcPts val="0"/>
                        </a:spcBef>
                        <a:spcAft>
                          <a:spcPts val="0"/>
                        </a:spcAft>
                      </a:pPr>
                      <a:r>
                        <a:rPr lang="en-US" sz="1100" b="0" dirty="0">
                          <a:effectLst/>
                          <a:latin typeface="+mn-lt"/>
                          <a:ea typeface="Malgun Gothic" panose="020B0503020000020004" pitchFamily="34" charset="-127"/>
                          <a:cs typeface="Times New Roman" panose="02020603050405020304" pitchFamily="18" charset="0"/>
                        </a:rPr>
                        <a:t>Age 0-14</a:t>
                      </a:r>
                    </a:p>
                  </a:txBody>
                  <a:tcPr marL="51435" marR="51435" marT="0" marB="0">
                    <a:solidFill>
                      <a:schemeClr val="accent2">
                        <a:lumMod val="20000"/>
                        <a:lumOff val="80000"/>
                      </a:schemeClr>
                    </a:solidFill>
                  </a:tcPr>
                </a:tc>
                <a:extLst>
                  <a:ext uri="{0D108BD9-81ED-4DB2-BD59-A6C34878D82A}">
                    <a16:rowId xmlns:a16="http://schemas.microsoft.com/office/drawing/2014/main" val="375874630"/>
                  </a:ext>
                </a:extLst>
              </a:tr>
              <a:tr h="224251">
                <a:tc>
                  <a:txBody>
                    <a:bodyPr/>
                    <a:lstStyle/>
                    <a:p>
                      <a:pPr marL="0" marR="0" algn="l">
                        <a:lnSpc>
                          <a:spcPct val="107000"/>
                        </a:lnSpc>
                        <a:spcBef>
                          <a:spcPts val="0"/>
                        </a:spcBef>
                        <a:spcAft>
                          <a:spcPts val="0"/>
                        </a:spcAft>
                      </a:pPr>
                      <a:r>
                        <a:rPr lang="en-US" sz="1100">
                          <a:effectLst/>
                          <a:latin typeface="+mn-lt"/>
                        </a:rPr>
                        <a:t>Brazil</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24,000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81,000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2,000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7,000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8,500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39,000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1270359391"/>
                  </a:ext>
                </a:extLst>
              </a:tr>
              <a:tr h="224251">
                <a:tc>
                  <a:txBody>
                    <a:bodyPr/>
                    <a:lstStyle/>
                    <a:p>
                      <a:pPr marL="0" marR="0" algn="l">
                        <a:lnSpc>
                          <a:spcPct val="107000"/>
                        </a:lnSpc>
                        <a:spcBef>
                          <a:spcPts val="0"/>
                        </a:spcBef>
                        <a:spcAft>
                          <a:spcPts val="0"/>
                        </a:spcAft>
                      </a:pPr>
                      <a:r>
                        <a:rPr lang="en-US" sz="1100">
                          <a:effectLst/>
                          <a:latin typeface="+mn-lt"/>
                        </a:rPr>
                        <a:t>Cambodia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9,000</a:t>
                      </a:r>
                    </a:p>
                  </a:txBody>
                  <a:tcPr marL="51435" marR="51435" marT="7144"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28,000</a:t>
                      </a:r>
                      <a:endParaRPr lang="en-US" sz="1100" dirty="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900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3,0000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3,300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13,000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3119871618"/>
                  </a:ext>
                </a:extLst>
              </a:tr>
              <a:tr h="224251">
                <a:tc>
                  <a:txBody>
                    <a:bodyPr/>
                    <a:lstStyle/>
                    <a:p>
                      <a:pPr marL="0" marR="0" algn="l">
                        <a:lnSpc>
                          <a:spcPct val="107000"/>
                        </a:lnSpc>
                        <a:spcBef>
                          <a:spcPts val="0"/>
                        </a:spcBef>
                        <a:spcAft>
                          <a:spcPts val="0"/>
                        </a:spcAft>
                      </a:pPr>
                      <a:r>
                        <a:rPr lang="en-US" sz="1100">
                          <a:effectLst/>
                          <a:latin typeface="+mn-lt"/>
                        </a:rPr>
                        <a:t>Ethiopia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50,000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151,000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5,000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13,000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40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54,000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840818659"/>
                  </a:ext>
                </a:extLst>
              </a:tr>
              <a:tr h="224251">
                <a:tc>
                  <a:txBody>
                    <a:bodyPr/>
                    <a:lstStyle/>
                    <a:p>
                      <a:pPr marL="0" marR="0" algn="l">
                        <a:lnSpc>
                          <a:spcPct val="107000"/>
                        </a:lnSpc>
                        <a:spcBef>
                          <a:spcPts val="0"/>
                        </a:spcBef>
                        <a:spcAft>
                          <a:spcPts val="0"/>
                        </a:spcAft>
                      </a:pPr>
                      <a:r>
                        <a:rPr lang="en-US" sz="1100">
                          <a:effectLst/>
                          <a:latin typeface="+mn-lt"/>
                        </a:rPr>
                        <a:t>Ghana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6,000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19,000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60</a:t>
                      </a:r>
                    </a:p>
                  </a:txBody>
                  <a:tcPr marL="0" marR="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2,000</a:t>
                      </a:r>
                      <a:endParaRPr lang="en-US" sz="1100" dirty="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2,300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9,000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3740546798"/>
                  </a:ext>
                </a:extLst>
              </a:tr>
              <a:tr h="224251">
                <a:tc>
                  <a:txBody>
                    <a:bodyPr/>
                    <a:lstStyle/>
                    <a:p>
                      <a:pPr marL="0" marR="0" algn="l">
                        <a:lnSpc>
                          <a:spcPct val="107000"/>
                        </a:lnSpc>
                        <a:spcBef>
                          <a:spcPts val="0"/>
                        </a:spcBef>
                        <a:spcAft>
                          <a:spcPts val="0"/>
                        </a:spcAft>
                      </a:pPr>
                      <a:r>
                        <a:rPr lang="en-US" sz="1100">
                          <a:effectLst/>
                          <a:latin typeface="+mn-lt"/>
                        </a:rPr>
                        <a:t>India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643,000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2,079,000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64,000</a:t>
                      </a:r>
                    </a:p>
                  </a:txBody>
                  <a:tcPr marL="0" marR="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184,000</a:t>
                      </a:r>
                      <a:endParaRPr lang="en-US" sz="1100" dirty="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228,200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989,000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1162384089"/>
                  </a:ext>
                </a:extLst>
              </a:tr>
              <a:tr h="224251">
                <a:tc>
                  <a:txBody>
                    <a:bodyPr/>
                    <a:lstStyle/>
                    <a:p>
                      <a:pPr marL="0" marR="0" algn="l">
                        <a:lnSpc>
                          <a:spcPct val="107000"/>
                        </a:lnSpc>
                        <a:spcBef>
                          <a:spcPts val="0"/>
                        </a:spcBef>
                        <a:spcAft>
                          <a:spcPts val="0"/>
                        </a:spcAft>
                      </a:pPr>
                      <a:r>
                        <a:rPr lang="en-US" sz="1100">
                          <a:effectLst/>
                          <a:latin typeface="+mn-lt"/>
                        </a:rPr>
                        <a:t>Indonesia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108,000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332,000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11,000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29,000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38,300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157,000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1838470015"/>
                  </a:ext>
                </a:extLst>
              </a:tr>
              <a:tr h="224251">
                <a:tc>
                  <a:txBody>
                    <a:bodyPr/>
                    <a:lstStyle/>
                    <a:p>
                      <a:pPr marL="0" marR="0" algn="l">
                        <a:lnSpc>
                          <a:spcPct val="107000"/>
                        </a:lnSpc>
                        <a:spcBef>
                          <a:spcPts val="0"/>
                        </a:spcBef>
                        <a:spcAft>
                          <a:spcPts val="0"/>
                        </a:spcAft>
                      </a:pPr>
                      <a:r>
                        <a:rPr lang="en-US" sz="1100">
                          <a:effectLst/>
                          <a:latin typeface="+mn-lt"/>
                        </a:rPr>
                        <a:t>Kenya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44,000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124,000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4,000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11,000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15,500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58,000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4134633584"/>
                  </a:ext>
                </a:extLst>
              </a:tr>
              <a:tr h="224251">
                <a:tc>
                  <a:txBody>
                    <a:bodyPr/>
                    <a:lstStyle/>
                    <a:p>
                      <a:pPr marL="0" marR="0" algn="l">
                        <a:lnSpc>
                          <a:spcPct val="107000"/>
                        </a:lnSpc>
                        <a:spcBef>
                          <a:spcPts val="0"/>
                        </a:spcBef>
                        <a:spcAft>
                          <a:spcPts val="0"/>
                        </a:spcAft>
                      </a:pPr>
                      <a:r>
                        <a:rPr lang="en-US" sz="1100">
                          <a:effectLst/>
                          <a:latin typeface="+mn-lt"/>
                        </a:rPr>
                        <a:t>Malawi</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8,000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23,000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830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2,000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2,900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11,000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3506307598"/>
                  </a:ext>
                </a:extLst>
              </a:tr>
              <a:tr h="217504">
                <a:tc>
                  <a:txBody>
                    <a:bodyPr/>
                    <a:lstStyle/>
                    <a:p>
                      <a:pPr marL="0" marR="0" algn="l">
                        <a:lnSpc>
                          <a:spcPct val="107000"/>
                        </a:lnSpc>
                        <a:spcBef>
                          <a:spcPts val="0"/>
                        </a:spcBef>
                        <a:spcAft>
                          <a:spcPts val="0"/>
                        </a:spcAft>
                      </a:pPr>
                      <a:r>
                        <a:rPr lang="en-US" sz="1100">
                          <a:effectLst/>
                          <a:latin typeface="+mn-lt"/>
                        </a:rPr>
                        <a:t>Mozambique</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40,000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108,000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4,000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10,000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14,000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50,000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3002293262"/>
                  </a:ext>
                </a:extLst>
              </a:tr>
              <a:tr h="224251">
                <a:tc>
                  <a:txBody>
                    <a:bodyPr/>
                    <a:lstStyle/>
                    <a:p>
                      <a:pPr marL="0" marR="0" algn="l">
                        <a:lnSpc>
                          <a:spcPct val="107000"/>
                        </a:lnSpc>
                        <a:spcBef>
                          <a:spcPts val="0"/>
                        </a:spcBef>
                        <a:spcAft>
                          <a:spcPts val="0"/>
                        </a:spcAft>
                      </a:pPr>
                      <a:r>
                        <a:rPr lang="en-US" sz="1100">
                          <a:effectLst/>
                          <a:latin typeface="+mn-lt"/>
                        </a:rPr>
                        <a:t>South Africa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112,000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393,000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11,000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35,000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39,800</a:t>
                      </a:r>
                    </a:p>
                  </a:txBody>
                  <a:tcPr marL="0" marR="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189,000</a:t>
                      </a:r>
                      <a:endParaRPr lang="en-US" sz="1100" dirty="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3475082972"/>
                  </a:ext>
                </a:extLst>
              </a:tr>
              <a:tr h="224251">
                <a:tc>
                  <a:txBody>
                    <a:bodyPr/>
                    <a:lstStyle/>
                    <a:p>
                      <a:pPr marL="0" marR="0" algn="l">
                        <a:lnSpc>
                          <a:spcPct val="107000"/>
                        </a:lnSpc>
                        <a:spcBef>
                          <a:spcPts val="0"/>
                        </a:spcBef>
                        <a:spcAft>
                          <a:spcPts val="0"/>
                        </a:spcAft>
                      </a:pPr>
                      <a:r>
                        <a:rPr lang="en-US" sz="1100">
                          <a:effectLst/>
                          <a:latin typeface="+mn-lt"/>
                        </a:rPr>
                        <a:t>Tanzania</a:t>
                      </a:r>
                      <a:endParaRPr lang="en-US" sz="110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36,000</a:t>
                      </a:r>
                    </a:p>
                  </a:txBody>
                  <a:tcPr marL="51435" marR="51435" marT="7144"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99,000</a:t>
                      </a:r>
                      <a:endParaRPr lang="en-US" sz="110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4,000</a:t>
                      </a:r>
                    </a:p>
                  </a:txBody>
                  <a:tcPr marL="0" marR="0" marT="0" marB="0" anchor="b"/>
                </a:tc>
                <a:tc>
                  <a:txBody>
                    <a:bodyPr/>
                    <a:lstStyle/>
                    <a:p>
                      <a:pPr marL="0" marR="0" algn="r">
                        <a:lnSpc>
                          <a:spcPct val="107000"/>
                        </a:lnSpc>
                        <a:spcBef>
                          <a:spcPts val="0"/>
                        </a:spcBef>
                        <a:spcAft>
                          <a:spcPts val="0"/>
                        </a:spcAft>
                      </a:pPr>
                      <a:r>
                        <a:rPr lang="en-US" sz="1100">
                          <a:solidFill>
                            <a:srgbClr val="000000"/>
                          </a:solidFill>
                          <a:effectLst/>
                          <a:latin typeface="+mn-lt"/>
                          <a:ea typeface="Malgun Gothic" panose="020B0503020000020004" pitchFamily="34" charset="-127"/>
                          <a:cs typeface="Calibri" panose="020F0502020204030204" pitchFamily="34" charset="0"/>
                        </a:rPr>
                        <a:t>9,000</a:t>
                      </a:r>
                      <a:endParaRPr lang="en-US" sz="110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a:effectLst/>
                          <a:latin typeface="+mn-lt"/>
                          <a:ea typeface="Malgun Gothic" panose="020B0503020000020004" pitchFamily="34" charset="-127"/>
                          <a:cs typeface="Times New Roman" panose="02020603050405020304" pitchFamily="18" charset="0"/>
                        </a:rPr>
                        <a:t>12,700</a:t>
                      </a:r>
                    </a:p>
                  </a:txBody>
                  <a:tcPr marL="0" marR="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46,000</a:t>
                      </a:r>
                      <a:endParaRPr lang="en-US" sz="1100" dirty="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3237640081"/>
                  </a:ext>
                </a:extLst>
              </a:tr>
              <a:tr h="211370">
                <a:tc>
                  <a:txBody>
                    <a:bodyPr/>
                    <a:lstStyle/>
                    <a:p>
                      <a:pPr marL="0" marR="0" algn="l">
                        <a:lnSpc>
                          <a:spcPct val="107000"/>
                        </a:lnSpc>
                        <a:spcBef>
                          <a:spcPts val="0"/>
                        </a:spcBef>
                        <a:spcAft>
                          <a:spcPts val="0"/>
                        </a:spcAft>
                      </a:pPr>
                      <a:r>
                        <a:rPr lang="en-US" sz="1100" dirty="0">
                          <a:effectLst/>
                          <a:latin typeface="+mn-lt"/>
                        </a:rPr>
                        <a:t>Zimbabwe</a:t>
                      </a:r>
                      <a:endParaRPr lang="en-US" sz="1100" dirty="0">
                        <a:effectLst/>
                        <a:latin typeface="+mn-lt"/>
                        <a:ea typeface="Malgun Gothic" panose="020B0503020000020004" pitchFamily="34" charset="-127"/>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14,000</a:t>
                      </a:r>
                    </a:p>
                  </a:txBody>
                  <a:tcPr marL="51435" marR="51435" marT="7144"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42,000</a:t>
                      </a:r>
                      <a:endParaRPr lang="en-US" sz="1100" dirty="0">
                        <a:effectLst/>
                        <a:latin typeface="+mn-lt"/>
                        <a:ea typeface="Malgun Gothic" panose="020B0503020000020004" pitchFamily="34" charset="-127"/>
                        <a:cs typeface="Times New Roman" panose="02020603050405020304" pitchFamily="18" charset="0"/>
                      </a:endParaRPr>
                    </a:p>
                  </a:txBody>
                  <a:tcPr marL="51435" marR="51435" marT="7144"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1,500</a:t>
                      </a:r>
                    </a:p>
                  </a:txBody>
                  <a:tcPr marL="0" marR="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3,737</a:t>
                      </a:r>
                      <a:endParaRPr lang="en-US" sz="1100" dirty="0">
                        <a:effectLst/>
                        <a:latin typeface="+mn-lt"/>
                        <a:ea typeface="Malgun Gothic" panose="020B0503020000020004" pitchFamily="34" charset="-127"/>
                        <a:cs typeface="Times New Roman" panose="02020603050405020304" pitchFamily="18" charset="0"/>
                      </a:endParaRPr>
                    </a:p>
                  </a:txBody>
                  <a:tcPr marL="0" marR="0" marT="0" marB="0" anchor="b"/>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5,100</a:t>
                      </a:r>
                    </a:p>
                  </a:txBody>
                  <a:tcPr marL="0" marR="0" marT="0" marB="0" anchor="b"/>
                </a:tc>
                <a:tc>
                  <a:txBody>
                    <a:bodyPr/>
                    <a:lstStyle/>
                    <a:p>
                      <a:pPr marL="0" marR="0" algn="r">
                        <a:lnSpc>
                          <a:spcPct val="107000"/>
                        </a:lnSpc>
                        <a:spcBef>
                          <a:spcPts val="0"/>
                        </a:spcBef>
                        <a:spcAft>
                          <a:spcPts val="0"/>
                        </a:spcAft>
                      </a:pPr>
                      <a:r>
                        <a:rPr lang="en-US" sz="1100" dirty="0">
                          <a:solidFill>
                            <a:srgbClr val="000000"/>
                          </a:solidFill>
                          <a:effectLst/>
                          <a:latin typeface="+mn-lt"/>
                          <a:ea typeface="Malgun Gothic" panose="020B0503020000020004" pitchFamily="34" charset="-127"/>
                          <a:cs typeface="Calibri" panose="020F0502020204030204" pitchFamily="34" charset="0"/>
                        </a:rPr>
                        <a:t>19,699</a:t>
                      </a:r>
                      <a:endParaRPr lang="en-US" sz="1100" dirty="0">
                        <a:effectLst/>
                        <a:latin typeface="+mn-lt"/>
                        <a:ea typeface="Malgun Gothic" panose="020B0503020000020004" pitchFamily="34" charset="-127"/>
                        <a:cs typeface="Times New Roman" panose="02020603050405020304" pitchFamily="18" charset="0"/>
                      </a:endParaRPr>
                    </a:p>
                  </a:txBody>
                  <a:tcPr marL="0" marR="0" marT="0" marB="0" anchor="b"/>
                </a:tc>
                <a:extLst>
                  <a:ext uri="{0D108BD9-81ED-4DB2-BD59-A6C34878D82A}">
                    <a16:rowId xmlns:a16="http://schemas.microsoft.com/office/drawing/2014/main" val="3950328208"/>
                  </a:ext>
                </a:extLst>
              </a:tr>
              <a:tr h="211370">
                <a:tc>
                  <a:txBody>
                    <a:bodyPr/>
                    <a:lstStyle/>
                    <a:p>
                      <a:pPr marL="0" marR="0" algn="l">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Total </a:t>
                      </a:r>
                    </a:p>
                  </a:txBody>
                  <a:tcPr marL="51435" marR="51435" marT="0" marB="0" anchor="b">
                    <a:solidFill>
                      <a:srgbClr val="FFFF00"/>
                    </a:solidFill>
                  </a:tcPr>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1,094,000</a:t>
                      </a:r>
                    </a:p>
                  </a:txBody>
                  <a:tcPr marL="51435" marR="51435" marT="7144" marB="0" anchor="b">
                    <a:solidFill>
                      <a:srgbClr val="FFFF00"/>
                    </a:solidFill>
                  </a:tcPr>
                </a:tc>
                <a:tc>
                  <a:txBody>
                    <a:bodyPr/>
                    <a:lstStyle/>
                    <a:p>
                      <a:pPr marL="0" marR="0" lvl="0" indent="0" algn="r" defTabSz="685800" rtl="0" eaLnBrk="1" fontAlgn="auto" latinLnBrk="0" hangingPunct="1">
                        <a:lnSpc>
                          <a:spcPct val="107000"/>
                        </a:lnSpc>
                        <a:spcBef>
                          <a:spcPts val="0"/>
                        </a:spcBef>
                        <a:spcAft>
                          <a:spcPts val="0"/>
                        </a:spcAft>
                        <a:buClrTx/>
                        <a:buSzTx/>
                        <a:buFontTx/>
                        <a:buNone/>
                        <a:tabLst/>
                        <a:defRPr/>
                      </a:pPr>
                      <a:r>
                        <a:rPr lang="en-US" sz="1100" dirty="0">
                          <a:effectLst/>
                          <a:latin typeface="+mn-lt"/>
                          <a:ea typeface="Malgun Gothic" panose="020B0503020000020004" pitchFamily="34" charset="-127"/>
                          <a:cs typeface="Times New Roman" panose="02020603050405020304" pitchFamily="18" charset="0"/>
                        </a:rPr>
                        <a:t>3,481,000</a:t>
                      </a:r>
                    </a:p>
                  </a:txBody>
                  <a:tcPr marL="51435" marR="51435" marT="7144" marB="0" anchor="b">
                    <a:solidFill>
                      <a:srgbClr val="FFFF00"/>
                    </a:solidFill>
                  </a:tcPr>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109,000</a:t>
                      </a:r>
                    </a:p>
                  </a:txBody>
                  <a:tcPr marL="0" marR="0" marT="0" marB="0" anchor="b">
                    <a:solidFill>
                      <a:srgbClr val="FFFF00"/>
                    </a:solidFill>
                  </a:tcPr>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308,000</a:t>
                      </a:r>
                    </a:p>
                  </a:txBody>
                  <a:tcPr marL="0" marR="0" marT="0" marB="0" anchor="b">
                    <a:solidFill>
                      <a:srgbClr val="FFFF00"/>
                    </a:solidFill>
                  </a:tcPr>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389,000</a:t>
                      </a:r>
                    </a:p>
                  </a:txBody>
                  <a:tcPr marL="0" marR="0" marT="0" marB="0" anchor="b">
                    <a:solidFill>
                      <a:srgbClr val="FFFF00"/>
                    </a:solidFill>
                  </a:tcPr>
                </a:tc>
                <a:tc>
                  <a:txBody>
                    <a:bodyPr/>
                    <a:lstStyle/>
                    <a:p>
                      <a:pPr marL="0" marR="0" algn="r">
                        <a:lnSpc>
                          <a:spcPct val="107000"/>
                        </a:lnSpc>
                        <a:spcBef>
                          <a:spcPts val="0"/>
                        </a:spcBef>
                        <a:spcAft>
                          <a:spcPts val="0"/>
                        </a:spcAft>
                      </a:pPr>
                      <a:r>
                        <a:rPr lang="en-US" sz="1100" dirty="0">
                          <a:effectLst/>
                          <a:latin typeface="+mn-lt"/>
                          <a:ea typeface="Malgun Gothic" panose="020B0503020000020004" pitchFamily="34" charset="-127"/>
                          <a:cs typeface="Times New Roman" panose="02020603050405020304" pitchFamily="18" charset="0"/>
                        </a:rPr>
                        <a:t>1,636,000</a:t>
                      </a:r>
                    </a:p>
                  </a:txBody>
                  <a:tcPr marL="0" marR="0" marT="0" marB="0" anchor="b">
                    <a:solidFill>
                      <a:srgbClr val="FFFF00"/>
                    </a:solidFill>
                  </a:tcPr>
                </a:tc>
                <a:extLst>
                  <a:ext uri="{0D108BD9-81ED-4DB2-BD59-A6C34878D82A}">
                    <a16:rowId xmlns:a16="http://schemas.microsoft.com/office/drawing/2014/main" val="2803168467"/>
                  </a:ext>
                </a:extLst>
              </a:tr>
            </a:tbl>
          </a:graphicData>
        </a:graphic>
      </p:graphicFrame>
      <p:sp>
        <p:nvSpPr>
          <p:cNvPr id="4" name="TextBox 3">
            <a:extLst>
              <a:ext uri="{FF2B5EF4-FFF2-40B4-BE49-F238E27FC236}">
                <a16:creationId xmlns:a16="http://schemas.microsoft.com/office/drawing/2014/main" id="{327246DA-70D5-49E5-8D25-3FEEC5EA6F74}"/>
              </a:ext>
            </a:extLst>
          </p:cNvPr>
          <p:cNvSpPr txBox="1"/>
          <p:nvPr/>
        </p:nvSpPr>
        <p:spPr>
          <a:xfrm>
            <a:off x="6949270" y="4592658"/>
            <a:ext cx="1566080" cy="248209"/>
          </a:xfrm>
          <a:prstGeom prst="rect">
            <a:avLst/>
          </a:prstGeom>
          <a:noFill/>
        </p:spPr>
        <p:txBody>
          <a:bodyPr wrap="square" rtlCol="0">
            <a:spAutoFit/>
          </a:bodyPr>
          <a:lstStyle/>
          <a:p>
            <a:r>
              <a:rPr lang="en-US" sz="1013" dirty="0"/>
              <a:t>(Yuen C et al, 2016)</a:t>
            </a:r>
          </a:p>
        </p:txBody>
      </p:sp>
    </p:spTree>
    <p:extLst>
      <p:ext uri="{BB962C8B-B14F-4D97-AF65-F5344CB8AC3E}">
        <p14:creationId xmlns:p14="http://schemas.microsoft.com/office/powerpoint/2010/main" val="351882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701976-6296-46D1-8D8C-797B673ACD3C}"/>
              </a:ext>
            </a:extLst>
          </p:cNvPr>
          <p:cNvSpPr txBox="1">
            <a:spLocks/>
          </p:cNvSpPr>
          <p:nvPr/>
        </p:nvSpPr>
        <p:spPr>
          <a:xfrm>
            <a:off x="530934" y="204580"/>
            <a:ext cx="7886700" cy="586641"/>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Epidemic and cost parameters </a:t>
            </a:r>
          </a:p>
        </p:txBody>
      </p:sp>
      <p:graphicFrame>
        <p:nvGraphicFramePr>
          <p:cNvPr id="6" name="Table 5">
            <a:extLst>
              <a:ext uri="{FF2B5EF4-FFF2-40B4-BE49-F238E27FC236}">
                <a16:creationId xmlns:a16="http://schemas.microsoft.com/office/drawing/2014/main" id="{E78FFFDF-CEA7-4BC7-AB83-75B66A60C7C3}"/>
              </a:ext>
            </a:extLst>
          </p:cNvPr>
          <p:cNvGraphicFramePr>
            <a:graphicFrameLocks noGrp="1"/>
          </p:cNvGraphicFramePr>
          <p:nvPr>
            <p:extLst>
              <p:ext uri="{D42A27DB-BD31-4B8C-83A1-F6EECF244321}">
                <p14:modId xmlns:p14="http://schemas.microsoft.com/office/powerpoint/2010/main" val="2239409488"/>
              </p:ext>
            </p:extLst>
          </p:nvPr>
        </p:nvGraphicFramePr>
        <p:xfrm>
          <a:off x="614382" y="812556"/>
          <a:ext cx="7915235" cy="3872693"/>
        </p:xfrm>
        <a:graphic>
          <a:graphicData uri="http://schemas.openxmlformats.org/drawingml/2006/table">
            <a:tbl>
              <a:tblPr firstRow="1" firstCol="1" bandRow="1"/>
              <a:tblGrid>
                <a:gridCol w="5514935">
                  <a:extLst>
                    <a:ext uri="{9D8B030D-6E8A-4147-A177-3AD203B41FA5}">
                      <a16:colId xmlns:a16="http://schemas.microsoft.com/office/drawing/2014/main" val="3699769159"/>
                    </a:ext>
                  </a:extLst>
                </a:gridCol>
                <a:gridCol w="1308697">
                  <a:extLst>
                    <a:ext uri="{9D8B030D-6E8A-4147-A177-3AD203B41FA5}">
                      <a16:colId xmlns:a16="http://schemas.microsoft.com/office/drawing/2014/main" val="2794123323"/>
                    </a:ext>
                  </a:extLst>
                </a:gridCol>
                <a:gridCol w="1091603">
                  <a:extLst>
                    <a:ext uri="{9D8B030D-6E8A-4147-A177-3AD203B41FA5}">
                      <a16:colId xmlns:a16="http://schemas.microsoft.com/office/drawing/2014/main" val="3476467901"/>
                    </a:ext>
                  </a:extLst>
                </a:gridCol>
              </a:tblGrid>
              <a:tr h="160284">
                <a:tc>
                  <a:txBody>
                    <a:bodyPr/>
                    <a:lstStyle/>
                    <a:p>
                      <a:pPr marL="0" marR="0" algn="l">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Epidemic parameters</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Base case</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Range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089108"/>
                  </a:ext>
                </a:extLst>
              </a:tr>
              <a:tr h="160284">
                <a:tc>
                  <a:txBody>
                    <a:bodyPr/>
                    <a:lstStyle/>
                    <a:p>
                      <a:pPr marL="0" marR="0" algn="l">
                        <a:lnSpc>
                          <a:spcPct val="107000"/>
                        </a:lnSpc>
                        <a:spcBef>
                          <a:spcPts val="0"/>
                        </a:spcBef>
                        <a:spcAft>
                          <a:spcPts val="0"/>
                        </a:spcAft>
                      </a:pPr>
                      <a:r>
                        <a:rPr lang="en-US" sz="1050" dirty="0">
                          <a:solidFill>
                            <a:srgbClr val="000000"/>
                          </a:solidFill>
                          <a:effectLst/>
                          <a:latin typeface="+mn-lt"/>
                          <a:ea typeface="Malgun Gothic" panose="020B0503020000020004" pitchFamily="34" charset="-127"/>
                          <a:cs typeface="Times New Roman" panose="02020603050405020304" pitchFamily="18" charset="0"/>
                        </a:rPr>
                        <a:t>Drug efficacy &amp; completion</a:t>
                      </a:r>
                      <a:endParaRPr lang="en-US" sz="1050" dirty="0">
                        <a:effectLst/>
                        <a:latin typeface="+mn-lt"/>
                        <a:ea typeface="Malgun Gothic" panose="020B0503020000020004" pitchFamily="34" charset="-127"/>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a:lnSpc>
                          <a:spcPct val="107000"/>
                        </a:lnSpc>
                      </a:pPr>
                      <a:endParaRPr lang="en-US" sz="1050" dirty="0">
                        <a:effectLst/>
                        <a:latin typeface="+mn-lt"/>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01153946"/>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Calibri" panose="020F0502020204030204" pitchFamily="34" charset="0"/>
                        </a:rPr>
                        <a:t>Rifapentine plus isoniazid for 3 months</a:t>
                      </a:r>
                      <a:r>
                        <a:rPr lang="en-US" sz="1050">
                          <a:effectLst/>
                          <a:latin typeface="+mn-lt"/>
                          <a:ea typeface="Malgun Gothic" panose="020B0503020000020004" pitchFamily="34" charset="-127"/>
                          <a:cs typeface="Times New Roman" panose="02020603050405020304" pitchFamily="18" charset="0"/>
                        </a:rPr>
                        <a:t> (3HP) efficacy (0.9) x completion (0.9)</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81%</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67-97%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322446"/>
                  </a:ext>
                </a:extLst>
              </a:tr>
              <a:tr h="160284">
                <a:tc>
                  <a:txBody>
                    <a:bodyPr/>
                    <a:lstStyle/>
                    <a:p>
                      <a:pPr marL="0" marR="0" algn="l">
                        <a:lnSpc>
                          <a:spcPct val="107000"/>
                        </a:lnSpc>
                        <a:spcBef>
                          <a:spcPts val="0"/>
                        </a:spcBef>
                        <a:spcAft>
                          <a:spcPts val="0"/>
                        </a:spcAft>
                      </a:pPr>
                      <a:r>
                        <a:rPr lang="en-US" sz="1050">
                          <a:solidFill>
                            <a:srgbClr val="000000"/>
                          </a:solidFill>
                          <a:effectLst/>
                          <a:latin typeface="+mn-lt"/>
                          <a:ea typeface="Malgun Gothic" panose="020B0503020000020004" pitchFamily="34" charset="-127"/>
                          <a:cs typeface="Calibri" panose="020F0502020204030204" pitchFamily="34" charset="0"/>
                        </a:rPr>
                        <a:t>Isoniazid preventive therapy (IPT) </a:t>
                      </a:r>
                      <a:r>
                        <a:rPr lang="en-US" sz="1050">
                          <a:effectLst/>
                          <a:latin typeface="+mn-lt"/>
                          <a:ea typeface="Malgun Gothic" panose="020B0503020000020004" pitchFamily="34" charset="-127"/>
                          <a:cs typeface="Times New Roman" panose="02020603050405020304" pitchFamily="18" charset="0"/>
                        </a:rPr>
                        <a:t>efficacy (0.9) x completion (0.8)</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72%</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58-86%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620843"/>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TB treatment efficacy x completion </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90%</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80-95%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575356"/>
                  </a:ext>
                </a:extLst>
              </a:tr>
              <a:tr h="160284">
                <a:tc>
                  <a:txBody>
                    <a:bodyPr/>
                    <a:lstStyle/>
                    <a:p>
                      <a:pPr marL="0" marR="0" algn="l">
                        <a:lnSpc>
                          <a:spcPct val="107000"/>
                        </a:lnSpc>
                        <a:spcBef>
                          <a:spcPts val="0"/>
                        </a:spcBef>
                        <a:spcAft>
                          <a:spcPts val="0"/>
                        </a:spcAft>
                      </a:pPr>
                      <a:r>
                        <a:rPr lang="en-US" sz="1050">
                          <a:solidFill>
                            <a:srgbClr val="000000"/>
                          </a:solidFill>
                          <a:effectLst/>
                          <a:latin typeface="+mn-lt"/>
                          <a:ea typeface="Malgun Gothic" panose="020B0503020000020004" pitchFamily="34" charset="-127"/>
                          <a:cs typeface="Times New Roman" panose="02020603050405020304" pitchFamily="18" charset="0"/>
                        </a:rPr>
                        <a:t>LTBI reactivation rate</a:t>
                      </a:r>
                      <a:endParaRPr lang="en-US" sz="1050">
                        <a:effectLst/>
                        <a:latin typeface="+mn-lt"/>
                        <a:ea typeface="Malgun Gothic" panose="020B0503020000020004" pitchFamily="34" charset="-127"/>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a:lnSpc>
                          <a:spcPct val="107000"/>
                        </a:lnSpc>
                      </a:pPr>
                      <a:endParaRPr lang="en-US" sz="1050" dirty="0">
                        <a:effectLst/>
                        <a:latin typeface="+mn-lt"/>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223458282"/>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Early reactivation rate (within 1 year)</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5%</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298960"/>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Late reactivation rate (average year of late reactivation: 10 years)</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10%</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8-12%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0675"/>
                  </a:ext>
                </a:extLst>
              </a:tr>
              <a:tr h="160284">
                <a:tc>
                  <a:txBody>
                    <a:bodyPr/>
                    <a:lstStyle/>
                    <a:p>
                      <a:pPr marL="0" marR="0" algn="l">
                        <a:lnSpc>
                          <a:spcPct val="107000"/>
                        </a:lnSpc>
                        <a:spcBef>
                          <a:spcPts val="0"/>
                        </a:spcBef>
                        <a:spcAft>
                          <a:spcPts val="0"/>
                        </a:spcAft>
                      </a:pPr>
                      <a:r>
                        <a:rPr lang="en-US" sz="1050">
                          <a:solidFill>
                            <a:srgbClr val="000000"/>
                          </a:solidFill>
                          <a:effectLst/>
                          <a:latin typeface="+mn-lt"/>
                          <a:ea typeface="Malgun Gothic" panose="020B0503020000020004" pitchFamily="34" charset="-127"/>
                          <a:cs typeface="Times New Roman" panose="02020603050405020304" pitchFamily="18" charset="0"/>
                        </a:rPr>
                        <a:t>Prevalence/Coverage/Efficacy</a:t>
                      </a:r>
                      <a:endParaRPr lang="en-US" sz="1050">
                        <a:effectLst/>
                        <a:latin typeface="+mn-lt"/>
                        <a:ea typeface="Malgun Gothic" panose="020B0503020000020004" pitchFamily="34" charset="-127"/>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a:lnSpc>
                          <a:spcPct val="107000"/>
                        </a:lnSpc>
                      </a:pPr>
                      <a:endParaRPr lang="en-US" sz="1050" dirty="0">
                        <a:effectLst/>
                        <a:latin typeface="+mn-lt"/>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60077192"/>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of children with symptoms</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37%</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30-45%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02641"/>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Sensitivity of TB diagnosis (Contact investigation)</a:t>
                      </a:r>
                    </a:p>
                  </a:txBody>
                  <a:tcPr marL="50469" marR="50469" marT="7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65%</a:t>
                      </a:r>
                    </a:p>
                  </a:txBody>
                  <a:tcPr marL="50469" marR="50469" marT="7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30-80%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422494"/>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of child contacts without TB who are inappropriately treated (Contact investigation)</a:t>
                      </a:r>
                    </a:p>
                  </a:txBody>
                  <a:tcPr marL="50469" marR="50469" marT="7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5%</a:t>
                      </a:r>
                    </a:p>
                  </a:txBody>
                  <a:tcPr marL="50469" marR="50469" marT="7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9950"/>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of child contacts receiving 3HP (Contact investigation)</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90%</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80-95%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267421"/>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of child contacts without TB who are inappropriately treated (Status quo)</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19.4%</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15-23%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576188"/>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of child contact experiencing TPT(3HP/IPT) induced hepatoxicity</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0.83%</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0.63-1%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34573"/>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 of child contact experiencing hospitalization due to toxicity</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0.015%</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0.012-0.018%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234780"/>
                  </a:ext>
                </a:extLst>
              </a:tr>
              <a:tr h="160284">
                <a:tc>
                  <a:txBody>
                    <a:bodyPr/>
                    <a:lstStyle/>
                    <a:p>
                      <a:pPr marL="0" marR="0" algn="l">
                        <a:lnSpc>
                          <a:spcPct val="107000"/>
                        </a:lnSpc>
                        <a:spcBef>
                          <a:spcPts val="0"/>
                        </a:spcBef>
                        <a:spcAft>
                          <a:spcPts val="0"/>
                        </a:spcAft>
                      </a:pPr>
                      <a:r>
                        <a:rPr lang="en-US" sz="1050">
                          <a:solidFill>
                            <a:srgbClr val="000000"/>
                          </a:solidFill>
                          <a:effectLst/>
                          <a:latin typeface="+mn-lt"/>
                          <a:ea typeface="Malgun Gothic" panose="020B0503020000020004" pitchFamily="34" charset="-127"/>
                          <a:cs typeface="Times New Roman" panose="02020603050405020304" pitchFamily="18" charset="0"/>
                        </a:rPr>
                        <a:t>Cost parameters</a:t>
                      </a:r>
                      <a:endParaRPr lang="en-US" sz="1050">
                        <a:effectLst/>
                        <a:latin typeface="+mn-lt"/>
                        <a:ea typeface="Malgun Gothic" panose="020B0503020000020004" pitchFamily="34" charset="-127"/>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r">
                        <a:lnSpc>
                          <a:spcPct val="107000"/>
                        </a:lnSpc>
                        <a:spcBef>
                          <a:spcPts val="0"/>
                        </a:spcBef>
                        <a:spcAft>
                          <a:spcPts val="0"/>
                        </a:spcAft>
                      </a:pPr>
                      <a:r>
                        <a:rPr lang="en-US" sz="1050">
                          <a:solidFill>
                            <a:srgbClr val="000000"/>
                          </a:solidFill>
                          <a:effectLst/>
                          <a:latin typeface="+mn-lt"/>
                          <a:ea typeface="Malgun Gothic" panose="020B0503020000020004" pitchFamily="34" charset="-127"/>
                          <a:cs typeface="Times New Roman" panose="02020603050405020304" pitchFamily="18" charset="0"/>
                        </a:rPr>
                        <a:t> </a:t>
                      </a:r>
                      <a:endParaRPr lang="en-US" sz="1050">
                        <a:effectLst/>
                        <a:latin typeface="+mn-lt"/>
                        <a:ea typeface="Malgun Gothic" panose="020B0503020000020004" pitchFamily="34" charset="-127"/>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572750994"/>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3HP drug regimen (3 months)</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$15</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$10-$19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971509"/>
                  </a:ext>
                </a:extLst>
              </a:tr>
              <a:tr h="160284">
                <a:tc>
                  <a:txBody>
                    <a:bodyPr/>
                    <a:lstStyle/>
                    <a:p>
                      <a:pPr marL="0" marR="0" algn="l">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IPT drug regimen (6 months)</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a:effectLst/>
                          <a:latin typeface="+mn-lt"/>
                          <a:ea typeface="Malgun Gothic" panose="020B0503020000020004" pitchFamily="34" charset="-127"/>
                          <a:cs typeface="Times New Roman" panose="02020603050405020304" pitchFamily="18" charset="0"/>
                        </a:rPr>
                        <a:t>$2.20</a:t>
                      </a: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$1.0-$6.08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998669"/>
                  </a:ext>
                </a:extLst>
              </a:tr>
              <a:tr h="160284">
                <a:tc>
                  <a:txBody>
                    <a:bodyPr/>
                    <a:lstStyle/>
                    <a:p>
                      <a:pPr marL="0" marR="0" algn="l">
                        <a:lnSpc>
                          <a:spcPct val="107000"/>
                        </a:lnSpc>
                        <a:spcBef>
                          <a:spcPts val="0"/>
                        </a:spcBef>
                        <a:spcAft>
                          <a:spcPts val="0"/>
                        </a:spcAft>
                      </a:pPr>
                      <a:r>
                        <a:rPr lang="en-US" sz="1050" kern="1200" dirty="0">
                          <a:solidFill>
                            <a:schemeClr val="tx1"/>
                          </a:solidFill>
                          <a:effectLst/>
                          <a:latin typeface="+mn-lt"/>
                          <a:ea typeface="+mn-ea"/>
                          <a:cs typeface="+mn-cs"/>
                        </a:rPr>
                        <a:t>Cost per household contact investigation screening </a:t>
                      </a:r>
                      <a:endParaRPr lang="en-US" sz="1050" dirty="0">
                        <a:effectLst/>
                        <a:latin typeface="+mn-lt"/>
                        <a:ea typeface="Malgun Gothic" panose="020B0503020000020004" pitchFamily="34" charset="-127"/>
                        <a:cs typeface="Times New Roman" panose="02020603050405020304" pitchFamily="18" charset="0"/>
                      </a:endParaRPr>
                    </a:p>
                  </a:txBody>
                  <a:tcPr marL="50469" marR="50469" marT="7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Country specific</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r">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Country specific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011190"/>
                  </a:ext>
                </a:extLst>
              </a:tr>
              <a:tr h="162543">
                <a:tc>
                  <a:txBody>
                    <a:bodyPr/>
                    <a:lstStyle/>
                    <a:p>
                      <a:pPr marL="0" marR="0" algn="l">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Cost per testing one child for TB </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813911"/>
                  </a:ext>
                </a:extLst>
              </a:tr>
              <a:tr h="191270">
                <a:tc>
                  <a:txBody>
                    <a:bodyPr/>
                    <a:lstStyle/>
                    <a:p>
                      <a:pPr marL="0" marR="0" algn="l">
                        <a:lnSpc>
                          <a:spcPct val="107000"/>
                        </a:lnSpc>
                        <a:spcBef>
                          <a:spcPts val="0"/>
                        </a:spcBef>
                        <a:spcAft>
                          <a:spcPts val="0"/>
                        </a:spcAft>
                      </a:pPr>
                      <a:r>
                        <a:rPr lang="en-US" sz="1050" dirty="0">
                          <a:effectLst/>
                          <a:latin typeface="+mn-lt"/>
                          <a:ea typeface="Malgun Gothic" panose="020B0503020000020004" pitchFamily="34" charset="-127"/>
                          <a:cs typeface="Times New Roman" panose="02020603050405020304" pitchFamily="18" charset="0"/>
                        </a:rPr>
                        <a:t>Cost per TB treatment</a:t>
                      </a: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822191"/>
                  </a:ext>
                </a:extLst>
              </a:tr>
              <a:tr h="191270">
                <a:tc>
                  <a:txBody>
                    <a:bodyPr/>
                    <a:lstStyle/>
                    <a:p>
                      <a:pPr marL="0" marR="0" algn="l">
                        <a:lnSpc>
                          <a:spcPct val="107000"/>
                        </a:lnSpc>
                        <a:spcBef>
                          <a:spcPts val="0"/>
                        </a:spcBef>
                        <a:spcAft>
                          <a:spcPts val="0"/>
                        </a:spcAft>
                      </a:pPr>
                      <a:r>
                        <a:rPr lang="en-US" sz="1050" kern="1200" dirty="0">
                          <a:solidFill>
                            <a:schemeClr val="tx1"/>
                          </a:solidFill>
                          <a:effectLst/>
                          <a:latin typeface="+mn-lt"/>
                          <a:ea typeface="+mn-ea"/>
                          <a:cs typeface="+mn-cs"/>
                        </a:rPr>
                        <a:t>Cost per TPT (3HP/IPT) induced hepatoxicity treatment</a:t>
                      </a:r>
                      <a:endParaRPr lang="en-US" sz="1050" dirty="0">
                        <a:effectLst/>
                        <a:latin typeface="+mn-lt"/>
                        <a:ea typeface="Malgun Gothic" panose="020B0503020000020004" pitchFamily="34" charset="-127"/>
                        <a:cs typeface="Times New Roman" panose="02020603050405020304" pitchFamily="18"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905793"/>
                  </a:ext>
                </a:extLst>
              </a:tr>
            </a:tbl>
          </a:graphicData>
        </a:graphic>
      </p:graphicFrame>
    </p:spTree>
    <p:extLst>
      <p:ext uri="{BB962C8B-B14F-4D97-AF65-F5344CB8AC3E}">
        <p14:creationId xmlns:p14="http://schemas.microsoft.com/office/powerpoint/2010/main" val="338499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54D156C-27E3-4A74-B25D-C006FFC0A416}"/>
              </a:ext>
            </a:extLst>
          </p:cNvPr>
          <p:cNvSpPr txBox="1">
            <a:spLocks/>
          </p:cNvSpPr>
          <p:nvPr/>
        </p:nvSpPr>
        <p:spPr>
          <a:xfrm>
            <a:off x="470067" y="303500"/>
            <a:ext cx="7886700" cy="586641"/>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Results : Incremental TB cases and deaths averted</a:t>
            </a:r>
          </a:p>
        </p:txBody>
      </p:sp>
      <p:pic>
        <p:nvPicPr>
          <p:cNvPr id="3" name="Picture 2">
            <a:extLst>
              <a:ext uri="{FF2B5EF4-FFF2-40B4-BE49-F238E27FC236}">
                <a16:creationId xmlns:a16="http://schemas.microsoft.com/office/drawing/2014/main" id="{B571290D-5006-4C45-AEDB-6C11C799709C}"/>
              </a:ext>
            </a:extLst>
          </p:cNvPr>
          <p:cNvPicPr>
            <a:picLocks noChangeAspect="1"/>
          </p:cNvPicPr>
          <p:nvPr/>
        </p:nvPicPr>
        <p:blipFill>
          <a:blip r:embed="rId3"/>
          <a:stretch>
            <a:fillRect/>
          </a:stretch>
        </p:blipFill>
        <p:spPr>
          <a:xfrm>
            <a:off x="173257" y="615106"/>
            <a:ext cx="8279086" cy="4224894"/>
          </a:xfrm>
          <a:prstGeom prst="rect">
            <a:avLst/>
          </a:prstGeom>
        </p:spPr>
      </p:pic>
    </p:spTree>
    <p:extLst>
      <p:ext uri="{BB962C8B-B14F-4D97-AF65-F5344CB8AC3E}">
        <p14:creationId xmlns:p14="http://schemas.microsoft.com/office/powerpoint/2010/main" val="320331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840E6BC-73C2-4AFD-BB32-52FE47DDBDFA}"/>
              </a:ext>
            </a:extLst>
          </p:cNvPr>
          <p:cNvSpPr txBox="1">
            <a:spLocks/>
          </p:cNvSpPr>
          <p:nvPr/>
        </p:nvSpPr>
        <p:spPr>
          <a:xfrm>
            <a:off x="400261" y="219733"/>
            <a:ext cx="7886700" cy="586641"/>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Results : Intervention costs by scenario</a:t>
            </a:r>
          </a:p>
        </p:txBody>
      </p:sp>
      <p:pic>
        <p:nvPicPr>
          <p:cNvPr id="4" name="Picture 3">
            <a:extLst>
              <a:ext uri="{FF2B5EF4-FFF2-40B4-BE49-F238E27FC236}">
                <a16:creationId xmlns:a16="http://schemas.microsoft.com/office/drawing/2014/main" id="{65A1907A-75CA-402A-AE05-77134C5BA886}"/>
              </a:ext>
            </a:extLst>
          </p:cNvPr>
          <p:cNvPicPr>
            <a:picLocks noChangeAspect="1"/>
          </p:cNvPicPr>
          <p:nvPr/>
        </p:nvPicPr>
        <p:blipFill>
          <a:blip r:embed="rId3"/>
          <a:stretch>
            <a:fillRect/>
          </a:stretch>
        </p:blipFill>
        <p:spPr>
          <a:xfrm>
            <a:off x="161917" y="732586"/>
            <a:ext cx="7437765" cy="4340728"/>
          </a:xfrm>
          <a:prstGeom prst="rect">
            <a:avLst/>
          </a:prstGeom>
        </p:spPr>
      </p:pic>
    </p:spTree>
    <p:extLst>
      <p:ext uri="{BB962C8B-B14F-4D97-AF65-F5344CB8AC3E}">
        <p14:creationId xmlns:p14="http://schemas.microsoft.com/office/powerpoint/2010/main" val="358894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E12039E-090C-4E3E-BA3B-40511516E161}"/>
              </a:ext>
            </a:extLst>
          </p:cNvPr>
          <p:cNvSpPr txBox="1">
            <a:spLocks/>
          </p:cNvSpPr>
          <p:nvPr/>
        </p:nvSpPr>
        <p:spPr>
          <a:xfrm>
            <a:off x="376650" y="229403"/>
            <a:ext cx="7886700" cy="586641"/>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Results : Incremental Cost Effectiveness Ratios</a:t>
            </a:r>
          </a:p>
        </p:txBody>
      </p:sp>
      <p:pic>
        <p:nvPicPr>
          <p:cNvPr id="2" name="Picture 1">
            <a:extLst>
              <a:ext uri="{FF2B5EF4-FFF2-40B4-BE49-F238E27FC236}">
                <a16:creationId xmlns:a16="http://schemas.microsoft.com/office/drawing/2014/main" id="{0D181ACE-90F7-4D9B-85C6-DFEE8CF6B270}"/>
              </a:ext>
            </a:extLst>
          </p:cNvPr>
          <p:cNvPicPr>
            <a:picLocks noChangeAspect="1"/>
          </p:cNvPicPr>
          <p:nvPr/>
        </p:nvPicPr>
        <p:blipFill>
          <a:blip r:embed="rId2"/>
          <a:stretch>
            <a:fillRect/>
          </a:stretch>
        </p:blipFill>
        <p:spPr>
          <a:xfrm>
            <a:off x="567544" y="905546"/>
            <a:ext cx="6828112" cy="4218798"/>
          </a:xfrm>
          <a:prstGeom prst="rect">
            <a:avLst/>
          </a:prstGeom>
        </p:spPr>
      </p:pic>
    </p:spTree>
    <p:extLst>
      <p:ext uri="{BB962C8B-B14F-4D97-AF65-F5344CB8AC3E}">
        <p14:creationId xmlns:p14="http://schemas.microsoft.com/office/powerpoint/2010/main" val="145915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632B203-070E-43F6-8C0C-95D043148D5A}"/>
              </a:ext>
            </a:extLst>
          </p:cNvPr>
          <p:cNvSpPr txBox="1">
            <a:spLocks/>
          </p:cNvSpPr>
          <p:nvPr/>
        </p:nvSpPr>
        <p:spPr>
          <a:xfrm>
            <a:off x="628649" y="514350"/>
            <a:ext cx="7886700" cy="866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mn-lt"/>
            </a:endParaRPr>
          </a:p>
        </p:txBody>
      </p:sp>
      <p:sp>
        <p:nvSpPr>
          <p:cNvPr id="6" name="Title 1">
            <a:extLst>
              <a:ext uri="{FF2B5EF4-FFF2-40B4-BE49-F238E27FC236}">
                <a16:creationId xmlns:a16="http://schemas.microsoft.com/office/drawing/2014/main" id="{17EAEF1F-9868-4D03-A120-DD2B4EB87592}"/>
              </a:ext>
            </a:extLst>
          </p:cNvPr>
          <p:cNvSpPr txBox="1">
            <a:spLocks/>
          </p:cNvSpPr>
          <p:nvPr/>
        </p:nvSpPr>
        <p:spPr>
          <a:xfrm>
            <a:off x="211050" y="316800"/>
            <a:ext cx="7886700" cy="586641"/>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b="1" dirty="0">
              <a:solidFill>
                <a:srgbClr val="00B0F0"/>
              </a:solidFill>
            </a:endParaRPr>
          </a:p>
        </p:txBody>
      </p:sp>
      <p:sp>
        <p:nvSpPr>
          <p:cNvPr id="9" name="Title 1">
            <a:extLst>
              <a:ext uri="{FF2B5EF4-FFF2-40B4-BE49-F238E27FC236}">
                <a16:creationId xmlns:a16="http://schemas.microsoft.com/office/drawing/2014/main" id="{B893AFEA-ADEB-4E2B-885A-3C473D9DBF93}"/>
              </a:ext>
            </a:extLst>
          </p:cNvPr>
          <p:cNvSpPr txBox="1">
            <a:spLocks/>
          </p:cNvSpPr>
          <p:nvPr/>
        </p:nvSpPr>
        <p:spPr>
          <a:xfrm>
            <a:off x="333450" y="312728"/>
            <a:ext cx="7886700" cy="866788"/>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One way sensitivity analysis: </a:t>
            </a:r>
          </a:p>
          <a:p>
            <a:r>
              <a:rPr lang="en-US" sz="2000" b="1" dirty="0"/>
              <a:t>Children younger than 15 years old</a:t>
            </a:r>
          </a:p>
        </p:txBody>
      </p:sp>
      <p:pic>
        <p:nvPicPr>
          <p:cNvPr id="2" name="Picture 1">
            <a:extLst>
              <a:ext uri="{FF2B5EF4-FFF2-40B4-BE49-F238E27FC236}">
                <a16:creationId xmlns:a16="http://schemas.microsoft.com/office/drawing/2014/main" id="{31D6B609-C9B1-41C7-9940-855B39E6E7A6}"/>
              </a:ext>
            </a:extLst>
          </p:cNvPr>
          <p:cNvPicPr>
            <a:picLocks noChangeAspect="1"/>
          </p:cNvPicPr>
          <p:nvPr/>
        </p:nvPicPr>
        <p:blipFill>
          <a:blip r:embed="rId2"/>
          <a:stretch>
            <a:fillRect/>
          </a:stretch>
        </p:blipFill>
        <p:spPr>
          <a:xfrm>
            <a:off x="908949" y="1439673"/>
            <a:ext cx="6145301" cy="3243353"/>
          </a:xfrm>
          <a:prstGeom prst="rect">
            <a:avLst/>
          </a:prstGeom>
        </p:spPr>
      </p:pic>
    </p:spTree>
    <p:extLst>
      <p:ext uri="{BB962C8B-B14F-4D97-AF65-F5344CB8AC3E}">
        <p14:creationId xmlns:p14="http://schemas.microsoft.com/office/powerpoint/2010/main" val="426674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EDA394-CC91-4605-84AC-88BB5010AC7D}"/>
              </a:ext>
            </a:extLst>
          </p:cNvPr>
          <p:cNvGrpSpPr/>
          <p:nvPr/>
        </p:nvGrpSpPr>
        <p:grpSpPr>
          <a:xfrm>
            <a:off x="283212" y="1083809"/>
            <a:ext cx="7168788" cy="3732991"/>
            <a:chOff x="1046412" y="1083809"/>
            <a:chExt cx="6840289" cy="3590247"/>
          </a:xfrm>
        </p:grpSpPr>
        <p:pic>
          <p:nvPicPr>
            <p:cNvPr id="4" name="Picture 3">
              <a:extLst>
                <a:ext uri="{FF2B5EF4-FFF2-40B4-BE49-F238E27FC236}">
                  <a16:creationId xmlns:a16="http://schemas.microsoft.com/office/drawing/2014/main" id="{2D053C7A-97C7-4E9C-AF86-7316D73F2A0C}"/>
                </a:ext>
              </a:extLst>
            </p:cNvPr>
            <p:cNvPicPr>
              <a:picLocks noChangeAspect="1"/>
            </p:cNvPicPr>
            <p:nvPr/>
          </p:nvPicPr>
          <p:blipFill>
            <a:blip r:embed="rId2"/>
            <a:stretch>
              <a:fillRect/>
            </a:stretch>
          </p:blipFill>
          <p:spPr>
            <a:xfrm>
              <a:off x="1046412" y="1083809"/>
              <a:ext cx="6840289" cy="3590247"/>
            </a:xfrm>
            <a:prstGeom prst="rect">
              <a:avLst/>
            </a:prstGeom>
          </p:spPr>
        </p:pic>
        <p:cxnSp>
          <p:nvCxnSpPr>
            <p:cNvPr id="3" name="Straight Connector 2">
              <a:extLst>
                <a:ext uri="{FF2B5EF4-FFF2-40B4-BE49-F238E27FC236}">
                  <a16:creationId xmlns:a16="http://schemas.microsoft.com/office/drawing/2014/main" id="{909A53C7-C8BB-4371-9228-8DB8F00B7CF1}"/>
                </a:ext>
              </a:extLst>
            </p:cNvPr>
            <p:cNvCxnSpPr>
              <a:cxnSpLocks/>
            </p:cNvCxnSpPr>
            <p:nvPr/>
          </p:nvCxnSpPr>
          <p:spPr>
            <a:xfrm flipV="1">
              <a:off x="5774400" y="1339200"/>
              <a:ext cx="57598" cy="266400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51FE64-955B-4315-99FD-55981F95A843}"/>
                </a:ext>
              </a:extLst>
            </p:cNvPr>
            <p:cNvCxnSpPr>
              <a:cxnSpLocks/>
            </p:cNvCxnSpPr>
            <p:nvPr/>
          </p:nvCxnSpPr>
          <p:spPr>
            <a:xfrm flipV="1">
              <a:off x="6430800" y="1339200"/>
              <a:ext cx="0" cy="266400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5FCF02A-5305-4FB8-8775-89048F9730E1}"/>
                </a:ext>
              </a:extLst>
            </p:cNvPr>
            <p:cNvSpPr txBox="1"/>
            <p:nvPr/>
          </p:nvSpPr>
          <p:spPr>
            <a:xfrm>
              <a:off x="5653482" y="3147607"/>
              <a:ext cx="392725" cy="406265"/>
            </a:xfrm>
            <a:prstGeom prst="rect">
              <a:avLst/>
            </a:prstGeom>
            <a:noFill/>
          </p:spPr>
          <p:txBody>
            <a:bodyPr wrap="square" rtlCol="0">
              <a:spAutoFit/>
            </a:bodyPr>
            <a:lstStyle/>
            <a:p>
              <a:r>
                <a:rPr lang="en-US" sz="1800" dirty="0"/>
                <a:t>*</a:t>
              </a:r>
            </a:p>
          </p:txBody>
        </p:sp>
        <p:sp>
          <p:nvSpPr>
            <p:cNvPr id="12" name="TextBox 11">
              <a:extLst>
                <a:ext uri="{FF2B5EF4-FFF2-40B4-BE49-F238E27FC236}">
                  <a16:creationId xmlns:a16="http://schemas.microsoft.com/office/drawing/2014/main" id="{AD8EDCF8-EB45-4F0A-AC72-1EE94B8E8813}"/>
                </a:ext>
              </a:extLst>
            </p:cNvPr>
            <p:cNvSpPr txBox="1"/>
            <p:nvPr/>
          </p:nvSpPr>
          <p:spPr>
            <a:xfrm>
              <a:off x="6299236" y="1696334"/>
              <a:ext cx="392725" cy="406265"/>
            </a:xfrm>
            <a:prstGeom prst="rect">
              <a:avLst/>
            </a:prstGeom>
            <a:noFill/>
          </p:spPr>
          <p:txBody>
            <a:bodyPr wrap="square" rtlCol="0">
              <a:spAutoFit/>
            </a:bodyPr>
            <a:lstStyle/>
            <a:p>
              <a:r>
                <a:rPr lang="en-US" sz="1800" dirty="0"/>
                <a:t>*</a:t>
              </a:r>
            </a:p>
          </p:txBody>
        </p:sp>
      </p:grpSp>
      <p:sp>
        <p:nvSpPr>
          <p:cNvPr id="8" name="Title 1">
            <a:extLst>
              <a:ext uri="{FF2B5EF4-FFF2-40B4-BE49-F238E27FC236}">
                <a16:creationId xmlns:a16="http://schemas.microsoft.com/office/drawing/2014/main" id="{8B31DBC9-0606-456F-ADD4-7DA892C05073}"/>
              </a:ext>
            </a:extLst>
          </p:cNvPr>
          <p:cNvSpPr txBox="1">
            <a:spLocks/>
          </p:cNvSpPr>
          <p:nvPr/>
        </p:nvSpPr>
        <p:spPr>
          <a:xfrm>
            <a:off x="437791" y="271403"/>
            <a:ext cx="8083350" cy="834537"/>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Cost Effectiveness Plane and </a:t>
            </a:r>
          </a:p>
          <a:p>
            <a:r>
              <a:rPr lang="en-US" sz="2000" b="1" dirty="0"/>
              <a:t>Cost Effectiveness Acceptability Curves</a:t>
            </a:r>
          </a:p>
        </p:txBody>
      </p:sp>
    </p:spTree>
    <p:extLst>
      <p:ext uri="{BB962C8B-B14F-4D97-AF65-F5344CB8AC3E}">
        <p14:creationId xmlns:p14="http://schemas.microsoft.com/office/powerpoint/2010/main" val="284793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DBFC-38D5-4789-BA0E-7845479F40D7}"/>
              </a:ext>
            </a:extLst>
          </p:cNvPr>
          <p:cNvSpPr>
            <a:spLocks noGrp="1"/>
          </p:cNvSpPr>
          <p:nvPr>
            <p:ph type="title"/>
          </p:nvPr>
        </p:nvSpPr>
        <p:spPr>
          <a:xfrm>
            <a:off x="628650" y="462101"/>
            <a:ext cx="7886700" cy="479313"/>
          </a:xfrm>
        </p:spPr>
        <p:txBody>
          <a:bodyPr>
            <a:noAutofit/>
          </a:bodyPr>
          <a:lstStyle/>
          <a:p>
            <a:r>
              <a:rPr lang="en-US" sz="2400" b="1" dirty="0">
                <a:latin typeface="+mn-lt"/>
              </a:rPr>
              <a:t>Results</a:t>
            </a:r>
          </a:p>
        </p:txBody>
      </p:sp>
      <p:sp>
        <p:nvSpPr>
          <p:cNvPr id="3" name="Content Placeholder 2">
            <a:extLst>
              <a:ext uri="{FF2B5EF4-FFF2-40B4-BE49-F238E27FC236}">
                <a16:creationId xmlns:a16="http://schemas.microsoft.com/office/drawing/2014/main" id="{979E57C7-E9D1-4336-953E-50B4B59F6E54}"/>
              </a:ext>
            </a:extLst>
          </p:cNvPr>
          <p:cNvSpPr>
            <a:spLocks noGrp="1"/>
          </p:cNvSpPr>
          <p:nvPr>
            <p:ph idx="1"/>
          </p:nvPr>
        </p:nvSpPr>
        <p:spPr>
          <a:xfrm>
            <a:off x="628650" y="1186666"/>
            <a:ext cx="7886700" cy="3494733"/>
          </a:xfrm>
        </p:spPr>
        <p:txBody>
          <a:bodyPr>
            <a:normAutofit/>
          </a:bodyPr>
          <a:lstStyle/>
          <a:p>
            <a:pPr marL="0">
              <a:lnSpc>
                <a:spcPct val="107000"/>
              </a:lnSpc>
              <a:spcBef>
                <a:spcPts val="0"/>
              </a:spcBef>
            </a:pPr>
            <a:r>
              <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rPr>
              <a:t>Contact investigation with active TB treatment and 3HP is highly cost-effective compared to the status quo ($160 and $352 per DALY averted for children under 5 years and 15 years respectively)</a:t>
            </a:r>
          </a:p>
          <a:p>
            <a:pPr marL="0">
              <a:lnSpc>
                <a:spcPct val="107000"/>
              </a:lnSpc>
              <a:spcBef>
                <a:spcPts val="0"/>
              </a:spcBef>
            </a:pPr>
            <a:endPar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endParaRPr>
          </a:p>
          <a:p>
            <a:pPr marL="0">
              <a:lnSpc>
                <a:spcPct val="107000"/>
              </a:lnSpc>
              <a:spcBef>
                <a:spcPts val="0"/>
              </a:spcBef>
            </a:pPr>
            <a:r>
              <a:rPr lang="en-US" sz="1800" dirty="0">
                <a:solidFill>
                  <a:srgbClr val="000000"/>
                </a:solidFill>
                <a:latin typeface="Calibri" panose="020F0502020204030204" pitchFamily="34" charset="0"/>
                <a:ea typeface="ScalaLancetPro"/>
              </a:rPr>
              <a:t>C</a:t>
            </a:r>
            <a:r>
              <a:rPr lang="en-US" sz="1800" dirty="0">
                <a:solidFill>
                  <a:srgbClr val="000000"/>
                </a:solidFill>
                <a:effectLst/>
                <a:latin typeface="Calibri" panose="020F0502020204030204" pitchFamily="34" charset="0"/>
                <a:ea typeface="ScalaLancetPro"/>
              </a:rPr>
              <a:t>ountry specific cost-effectiveness would fall between $100 and $1600 per DALY averted (children under 15 years), with higher estimate in wealthier countries.</a:t>
            </a:r>
            <a:endPar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endParaRPr>
          </a:p>
          <a:p>
            <a:pPr marL="0" indent="0">
              <a:lnSpc>
                <a:spcPct val="107000"/>
              </a:lnSpc>
              <a:spcBef>
                <a:spcPts val="0"/>
              </a:spcBef>
              <a:buNone/>
            </a:pPr>
            <a:endPar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endParaRPr>
          </a:p>
          <a:p>
            <a:pPr marL="0">
              <a:lnSpc>
                <a:spcPct val="107000"/>
              </a:lnSpc>
              <a:spcBef>
                <a:spcPts val="0"/>
              </a:spcBef>
            </a:pPr>
            <a:r>
              <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rPr>
              <a:t>Key drivers of cost-effectiveness were </a:t>
            </a:r>
            <a:r>
              <a:rPr lang="en-US" sz="1800" dirty="0">
                <a:latin typeface="Calibri" panose="020F0502020204030204" pitchFamily="34" charset="0"/>
                <a:ea typeface="Malgun Gothic" panose="020B0503020000020004" pitchFamily="34" charset="-127"/>
                <a:cs typeface="Calibri" panose="020F0502020204030204" pitchFamily="34" charset="0"/>
              </a:rPr>
              <a:t>TB prevalence, sensitivity of TB diagnosis, case fatality for untreated TB, and cost of household screening. </a:t>
            </a:r>
          </a:p>
          <a:p>
            <a:pPr marL="0">
              <a:lnSpc>
                <a:spcPct val="107000"/>
              </a:lnSpc>
              <a:spcBef>
                <a:spcPts val="0"/>
              </a:spcBef>
            </a:pPr>
            <a:endPar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297329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0CB4119-A38E-41BA-9E88-52E146BF8938}"/>
              </a:ext>
            </a:extLst>
          </p:cNvPr>
          <p:cNvSpPr>
            <a:spLocks noGrp="1" noChangeArrowheads="1"/>
          </p:cNvSpPr>
          <p:nvPr>
            <p:ph idx="1"/>
          </p:nvPr>
        </p:nvSpPr>
        <p:spPr bwMode="auto">
          <a:xfrm>
            <a:off x="552629" y="911850"/>
            <a:ext cx="7937381" cy="407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eaLnBrk="0" fontAlgn="base" hangingPunct="0">
              <a:lnSpc>
                <a:spcPct val="100000"/>
              </a:lnSpc>
              <a:spcBef>
                <a:spcPct val="0"/>
              </a:spcBef>
              <a:spcAft>
                <a:spcPct val="0"/>
              </a:spcAft>
            </a:pPr>
            <a:r>
              <a:rPr lang="en-US" altLang="en-US" sz="2000" dirty="0">
                <a:solidFill>
                  <a:srgbClr val="000000"/>
                </a:solidFill>
                <a:latin typeface="Calibri" panose="020F0502020204030204" pitchFamily="34" charset="0"/>
                <a:ea typeface="ScalaLancetPro"/>
                <a:cs typeface="Calibri" panose="020F0502020204030204" pitchFamily="34" charset="0"/>
              </a:rPr>
              <a:t>Lack of country-specific data:</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ScalaLancetPro"/>
                <a:cs typeface="Calibri" panose="020F0502020204030204" pitchFamily="34" charset="0"/>
              </a:rPr>
              <a:t>Pediatric TB/LTBI prevalence</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Malgun Gothic" panose="020B0503020000020004" pitchFamily="34" charset="-127"/>
                <a:cs typeface="Calibri" panose="020F0502020204030204" pitchFamily="34" charset="0"/>
              </a:rPr>
              <a:t>Natural history of pediatric TB and reactivation</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Malgun Gothic" panose="020B0503020000020004" pitchFamily="34" charset="-127"/>
                <a:cs typeface="Calibri" panose="020F0502020204030204" pitchFamily="34" charset="0"/>
              </a:rPr>
              <a:t>Case-fatality ratio of untreated pediatric TB</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Malgun Gothic" panose="020B0503020000020004" pitchFamily="34" charset="-127"/>
                <a:cs typeface="Calibri" panose="020F0502020204030204" pitchFamily="34" charset="0"/>
              </a:rPr>
              <a:t>Costs of performing </a:t>
            </a:r>
            <a:r>
              <a:rPr lang="en-US" altLang="en-US" sz="2000" dirty="0">
                <a:latin typeface="Calibri" panose="020F0502020204030204" pitchFamily="34" charset="0"/>
                <a:ea typeface="Malgun Gothic" panose="020B0503020000020004" pitchFamily="34" charset="-127"/>
                <a:cs typeface="Calibri" panose="020F0502020204030204" pitchFamily="34" charset="0"/>
              </a:rPr>
              <a:t>household</a:t>
            </a:r>
            <a:r>
              <a:rPr lang="en-US" altLang="en-US" sz="2000" dirty="0">
                <a:solidFill>
                  <a:srgbClr val="000000"/>
                </a:solidFill>
                <a:latin typeface="Calibri" panose="020F0502020204030204" pitchFamily="34" charset="0"/>
                <a:ea typeface="Malgun Gothic" panose="020B0503020000020004" pitchFamily="34" charset="-127"/>
                <a:cs typeface="Calibri" panose="020F0502020204030204" pitchFamily="34" charset="0"/>
              </a:rPr>
              <a:t> screening</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Malgun Gothic" panose="020B0503020000020004" pitchFamily="34" charset="-127"/>
                <a:cs typeface="Calibri" panose="020F0502020204030204" pitchFamily="34" charset="0"/>
              </a:rPr>
              <a:t>Case notification among child contacts who subsequently develop TB </a:t>
            </a:r>
          </a:p>
          <a:p>
            <a:pPr marL="0" indent="0" eaLnBrk="0" fontAlgn="base" hangingPunct="0">
              <a:lnSpc>
                <a:spcPct val="100000"/>
              </a:lnSpc>
              <a:spcBef>
                <a:spcPct val="0"/>
              </a:spcBef>
              <a:spcAft>
                <a:spcPct val="0"/>
              </a:spcAft>
              <a:buNone/>
            </a:pPr>
            <a:endParaRPr lang="en-US" altLang="en-US" sz="2000" dirty="0">
              <a:solidFill>
                <a:srgbClr val="000000"/>
              </a:solidFill>
              <a:latin typeface="Calibri" panose="020F0502020204030204" pitchFamily="34" charset="0"/>
              <a:ea typeface="ScalaLancetPro"/>
              <a:cs typeface="Calibri" panose="020F0502020204030204" pitchFamily="34" charset="0"/>
            </a:endParaRPr>
          </a:p>
          <a:p>
            <a:pPr eaLnBrk="0" fontAlgn="base" hangingPunct="0">
              <a:lnSpc>
                <a:spcPct val="100000"/>
              </a:lnSpc>
              <a:spcBef>
                <a:spcPct val="0"/>
              </a:spcBef>
              <a:spcAft>
                <a:spcPct val="0"/>
              </a:spcAft>
            </a:pPr>
            <a:r>
              <a:rPr lang="en-US" altLang="en-US" sz="2000" dirty="0">
                <a:solidFill>
                  <a:srgbClr val="000000"/>
                </a:solidFill>
                <a:latin typeface="Calibri" panose="020F0502020204030204" pitchFamily="34" charset="0"/>
                <a:ea typeface="ScalaLancetPro"/>
                <a:cs typeface="Calibri" panose="020F0502020204030204" pitchFamily="34" charset="0"/>
              </a:rPr>
              <a:t>We did not include:</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ScalaLancetPro"/>
                <a:cs typeface="Calibri" panose="020F0502020204030204" pitchFamily="34" charset="0"/>
              </a:rPr>
              <a:t>Costs of </a:t>
            </a:r>
            <a:r>
              <a:rPr lang="en-US" altLang="en-US" sz="20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supplies needed to obtain sputum in children (e.g. </a:t>
            </a:r>
            <a:r>
              <a:rPr lang="en-US" sz="20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rPr>
              <a:t>gastric and nasopharyngeal aspirates</a:t>
            </a:r>
            <a:r>
              <a:rPr lang="en-US" altLang="en-US" sz="20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ScalaLancetPro"/>
                <a:cs typeface="Calibri" panose="020F0502020204030204" pitchFamily="34" charset="0"/>
              </a:rPr>
              <a:t>HIV and antiretroviral therapy status</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ScalaLancetPro"/>
                <a:cs typeface="Calibri" panose="020F0502020204030204" pitchFamily="34" charset="0"/>
              </a:rPr>
              <a:t>BCG vaccination status </a:t>
            </a:r>
          </a:p>
          <a:p>
            <a:pPr lvl="1" eaLnBrk="0" fontAlgn="base" hangingPunct="0">
              <a:lnSpc>
                <a:spcPct val="100000"/>
              </a:lnSpc>
              <a:spcBef>
                <a:spcPct val="0"/>
              </a:spcBef>
              <a:spcAft>
                <a:spcPct val="0"/>
              </a:spcAft>
              <a:buFont typeface="Courier New" panose="02070309020205020404" pitchFamily="49" charset="0"/>
              <a:buChar char="o"/>
            </a:pPr>
            <a:r>
              <a:rPr lang="en-US" altLang="en-US" sz="2000" dirty="0">
                <a:solidFill>
                  <a:srgbClr val="000000"/>
                </a:solidFill>
                <a:latin typeface="Calibri" panose="020F0502020204030204" pitchFamily="34" charset="0"/>
                <a:ea typeface="ScalaLancetPro"/>
                <a:cs typeface="Calibri" panose="020F0502020204030204" pitchFamily="34" charset="0"/>
              </a:rPr>
              <a:t>Multidrug-resistant tuberculosis.</a:t>
            </a:r>
            <a:endParaRPr lang="en-US" altLang="en-US" sz="2000" dirty="0">
              <a:latin typeface="Arial" panose="020B0604020202020204" pitchFamily="34" charset="0"/>
            </a:endParaRPr>
          </a:p>
        </p:txBody>
      </p:sp>
      <p:sp>
        <p:nvSpPr>
          <p:cNvPr id="6" name="Title 1">
            <a:extLst>
              <a:ext uri="{FF2B5EF4-FFF2-40B4-BE49-F238E27FC236}">
                <a16:creationId xmlns:a16="http://schemas.microsoft.com/office/drawing/2014/main" id="{655A5F3B-FC61-4110-8315-A783AC97117A}"/>
              </a:ext>
            </a:extLst>
          </p:cNvPr>
          <p:cNvSpPr>
            <a:spLocks noGrp="1"/>
          </p:cNvSpPr>
          <p:nvPr>
            <p:ph type="title"/>
          </p:nvPr>
        </p:nvSpPr>
        <p:spPr>
          <a:xfrm>
            <a:off x="430510" y="343593"/>
            <a:ext cx="7886700" cy="479313"/>
          </a:xfrm>
        </p:spPr>
        <p:txBody>
          <a:bodyPr>
            <a:noAutofit/>
          </a:bodyPr>
          <a:lstStyle/>
          <a:p>
            <a:r>
              <a:rPr lang="en-US" sz="2400" b="1" dirty="0">
                <a:latin typeface="+mn-lt"/>
              </a:rPr>
              <a:t>Limitations</a:t>
            </a:r>
          </a:p>
        </p:txBody>
      </p:sp>
    </p:spTree>
    <p:extLst>
      <p:ext uri="{BB962C8B-B14F-4D97-AF65-F5344CB8AC3E}">
        <p14:creationId xmlns:p14="http://schemas.microsoft.com/office/powerpoint/2010/main" val="5483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DBFC-38D5-4789-BA0E-7845479F40D7}"/>
              </a:ext>
            </a:extLst>
          </p:cNvPr>
          <p:cNvSpPr>
            <a:spLocks noGrp="1"/>
          </p:cNvSpPr>
          <p:nvPr>
            <p:ph type="title"/>
          </p:nvPr>
        </p:nvSpPr>
        <p:spPr>
          <a:xfrm>
            <a:off x="535050" y="344910"/>
            <a:ext cx="7886700" cy="397669"/>
          </a:xfrm>
        </p:spPr>
        <p:txBody>
          <a:bodyPr>
            <a:noAutofit/>
          </a:bodyPr>
          <a:lstStyle/>
          <a:p>
            <a:r>
              <a:rPr lang="en-US" sz="2400" b="1" dirty="0">
                <a:latin typeface="+mn-lt"/>
              </a:rPr>
              <a:t>Conclusions</a:t>
            </a:r>
          </a:p>
        </p:txBody>
      </p:sp>
      <p:sp>
        <p:nvSpPr>
          <p:cNvPr id="3" name="Content Placeholder 2">
            <a:extLst>
              <a:ext uri="{FF2B5EF4-FFF2-40B4-BE49-F238E27FC236}">
                <a16:creationId xmlns:a16="http://schemas.microsoft.com/office/drawing/2014/main" id="{979E57C7-E9D1-4336-953E-50B4B59F6E54}"/>
              </a:ext>
            </a:extLst>
          </p:cNvPr>
          <p:cNvSpPr>
            <a:spLocks noGrp="1"/>
          </p:cNvSpPr>
          <p:nvPr>
            <p:ph idx="1"/>
          </p:nvPr>
        </p:nvSpPr>
        <p:spPr>
          <a:xfrm>
            <a:off x="628650" y="1065600"/>
            <a:ext cx="7886700" cy="3615799"/>
          </a:xfrm>
        </p:spPr>
        <p:txBody>
          <a:bodyPr>
            <a:normAutofit/>
          </a:bodyPr>
          <a:lstStyle/>
          <a:p>
            <a:pPr marL="0">
              <a:lnSpc>
                <a:spcPct val="115000"/>
              </a:lnSpc>
              <a:spcBef>
                <a:spcPts val="0"/>
              </a:spcBef>
              <a:tabLst>
                <a:tab pos="457200" algn="l"/>
              </a:tabLst>
            </a:pPr>
            <a:r>
              <a:rPr lang="en-US" sz="1800" dirty="0">
                <a:effectLst/>
                <a:latin typeface="Calibri" panose="020F0502020204030204" pitchFamily="34" charset="0"/>
                <a:ea typeface="Malgun Gothic" panose="020B0503020000020004" pitchFamily="34" charset="-127"/>
                <a:cs typeface="Calibri" panose="020F0502020204030204" pitchFamily="34" charset="0"/>
              </a:rPr>
              <a:t>Household contact investigation for tuberculosis, with extensive provision of 3HP to children and adolescents, is likely to be cost-effective (</a:t>
            </a:r>
            <a:r>
              <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rPr>
              <a:t>$58 per DALY averted relative to TB treatment only and $383 per DALY averted relative to status quo).</a:t>
            </a:r>
          </a:p>
          <a:p>
            <a:pPr marL="0" indent="0">
              <a:lnSpc>
                <a:spcPct val="115000"/>
              </a:lnSpc>
              <a:spcBef>
                <a:spcPts val="0"/>
              </a:spcBef>
              <a:buNone/>
              <a:tabLst>
                <a:tab pos="457200" algn="l"/>
              </a:tabLst>
            </a:pPr>
            <a:r>
              <a:rPr lang="en-US" sz="1800" dirty="0">
                <a:effectLst/>
                <a:latin typeface="Calibri" panose="020F0502020204030204" pitchFamily="34" charset="0"/>
                <a:ea typeface="Malgun Gothic" panose="020B0503020000020004" pitchFamily="34" charset="-127"/>
                <a:cs typeface="Calibri" panose="020F0502020204030204" pitchFamily="34" charset="0"/>
              </a:rPr>
              <a:t> </a:t>
            </a:r>
          </a:p>
          <a:p>
            <a:pPr marL="0">
              <a:lnSpc>
                <a:spcPct val="115000"/>
              </a:lnSpc>
              <a:spcBef>
                <a:spcPts val="0"/>
              </a:spcBef>
              <a:tabLst>
                <a:tab pos="457200" algn="l"/>
              </a:tabLst>
            </a:pPr>
            <a:r>
              <a:rPr lang="en-US" sz="1800" dirty="0">
                <a:solidFill>
                  <a:srgbClr val="000000"/>
                </a:solidFill>
                <a:effectLst/>
                <a:latin typeface="Calibri" panose="020F0502020204030204" pitchFamily="34" charset="0"/>
                <a:ea typeface="ScalaLancetPro"/>
                <a:cs typeface="Calibri" panose="020F0502020204030204" pitchFamily="34" charset="0"/>
              </a:rPr>
              <a:t>Cost-effectiveness is optimized in regions with high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TB prevalence, low TB case notification levels and low existing coverage of preventive therapy. </a:t>
            </a:r>
          </a:p>
          <a:p>
            <a:pPr marL="0">
              <a:lnSpc>
                <a:spcPct val="115000"/>
              </a:lnSpc>
              <a:spcBef>
                <a:spcPts val="0"/>
              </a:spcBef>
              <a:tabLst>
                <a:tab pos="457200" algn="l"/>
              </a:tabLst>
            </a:pPr>
            <a:endPar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endParaRPr>
          </a:p>
          <a:p>
            <a:pPr marL="0">
              <a:lnSpc>
                <a:spcPct val="115000"/>
              </a:lnSpc>
              <a:spcBef>
                <a:spcPts val="0"/>
              </a:spcBef>
              <a:tabLst>
                <a:tab pos="457200" algn="l"/>
              </a:tabLst>
            </a:pPr>
            <a:r>
              <a:rPr lang="en-US" sz="1800" dirty="0">
                <a:solidFill>
                  <a:srgbClr val="000000"/>
                </a:solidFill>
                <a:effectLst/>
                <a:latin typeface="Calibri" panose="020F0502020204030204" pitchFamily="34" charset="0"/>
                <a:ea typeface="ScalaLancetPro"/>
                <a:cs typeface="Calibri" panose="020F0502020204030204" pitchFamily="34" charset="0"/>
              </a:rPr>
              <a:t>Future evaluations of implementation, including the collection of setting-specific data, will further inform decision-making.</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a:lnSpc>
                <a:spcPct val="115000"/>
              </a:lnSpc>
              <a:spcBef>
                <a:spcPts val="0"/>
              </a:spcBef>
              <a:tabLst>
                <a:tab pos="457200" algn="l"/>
              </a:tabLst>
            </a:pPr>
            <a:endParaRPr lang="en-US" sz="1800" dirty="0">
              <a:solidFill>
                <a:srgbClr val="000000"/>
              </a:solidFill>
              <a:latin typeface="Calibri" panose="020F0502020204030204" pitchFamily="34" charset="0"/>
              <a:ea typeface="Malgun Gothic" panose="020B0503020000020004" pitchFamily="34" charset="-127"/>
              <a:cs typeface="Calibri" panose="020F0502020204030204" pitchFamily="34" charset="0"/>
            </a:endParaRPr>
          </a:p>
          <a:p>
            <a:pPr marL="0" marR="0">
              <a:lnSpc>
                <a:spcPct val="115000"/>
              </a:lnSpc>
              <a:spcBef>
                <a:spcPts val="0"/>
              </a:spcBef>
              <a:spcAft>
                <a:spcPts val="0"/>
              </a:spcAft>
              <a:tabLst>
                <a:tab pos="457200" algn="l"/>
              </a:tabLst>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a:lnSpc>
                <a:spcPct val="107000"/>
              </a:lnSpc>
              <a:spcBef>
                <a:spcPts val="0"/>
              </a:spcBef>
            </a:pPr>
            <a:endPar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219697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7EEF4D-E0D5-CD4D-97EC-311E421391DD}"/>
              </a:ext>
            </a:extLst>
          </p:cNvPr>
          <p:cNvSpPr txBox="1"/>
          <p:nvPr/>
        </p:nvSpPr>
        <p:spPr>
          <a:xfrm>
            <a:off x="673396" y="1026789"/>
            <a:ext cx="7705060" cy="1166718"/>
          </a:xfrm>
          <a:prstGeom prst="rect">
            <a:avLst/>
          </a:prstGeom>
          <a:noFill/>
        </p:spPr>
        <p:txBody>
          <a:bodyPr wrap="square" lIns="0" tIns="360000" rIns="0" bIns="0" rtlCol="0" anchor="t" anchorCtr="0">
            <a:noAutofit/>
          </a:bodyPr>
          <a:lstStyle/>
          <a:p>
            <a:pPr algn="ctr">
              <a:lnSpc>
                <a:spcPct val="90000"/>
              </a:lnSpc>
            </a:pPr>
            <a:r>
              <a:rPr lang="en-US" sz="2800" b="1"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rPr>
              <a:t>Cost-effectiveness of scaling up short course preventive therapy for tuberculosis among children across 12 countries </a:t>
            </a:r>
          </a:p>
          <a:p>
            <a:pPr algn="ctr">
              <a:lnSpc>
                <a:spcPct val="90000"/>
              </a:lnSpc>
            </a:pPr>
            <a:r>
              <a:rPr lang="en-US" sz="2400" b="1"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rPr>
              <a:t>(Preliminary finding)</a:t>
            </a:r>
            <a:endParaRPr lang="en-US" sz="2400" b="1" cap="all" dirty="0">
              <a:solidFill>
                <a:srgbClr val="FFC000"/>
              </a:solidFill>
              <a:latin typeface="Arial Narrow" charset="0"/>
              <a:ea typeface="Arial Narrow" charset="0"/>
              <a:cs typeface="Arial Narrow" charset="0"/>
            </a:endParaRPr>
          </a:p>
        </p:txBody>
      </p:sp>
      <p:sp>
        <p:nvSpPr>
          <p:cNvPr id="6" name="TextBox 5">
            <a:extLst>
              <a:ext uri="{FF2B5EF4-FFF2-40B4-BE49-F238E27FC236}">
                <a16:creationId xmlns:a16="http://schemas.microsoft.com/office/drawing/2014/main" id="{422F73B5-D14B-614D-8955-3AE489A31FCA}"/>
              </a:ext>
            </a:extLst>
          </p:cNvPr>
          <p:cNvSpPr txBox="1"/>
          <p:nvPr/>
        </p:nvSpPr>
        <p:spPr>
          <a:xfrm>
            <a:off x="1831343" y="2949994"/>
            <a:ext cx="5481314" cy="861774"/>
          </a:xfrm>
          <a:prstGeom prst="rect">
            <a:avLst/>
          </a:prstGeom>
          <a:noFill/>
        </p:spPr>
        <p:txBody>
          <a:bodyPr wrap="square" lIns="0" tIns="0" rIns="0" bIns="0" rtlCol="0" anchor="t" anchorCtr="0">
            <a:spAutoFit/>
          </a:bodyPr>
          <a:lstStyle/>
          <a:p>
            <a:pPr algn="ctr"/>
            <a:r>
              <a:rPr lang="en-US" sz="1400" dirty="0"/>
              <a:t>October 24, 2020 (13:05-13:15)</a:t>
            </a:r>
          </a:p>
          <a:p>
            <a:pPr algn="ctr"/>
            <a:endParaRPr lang="en-US" sz="1400" dirty="0">
              <a:latin typeface="Calibri" panose="020F0502020204030204" pitchFamily="34" charset="0"/>
              <a:ea typeface="Malgun Gothic" panose="020B0503020000020004" pitchFamily="34" charset="-127"/>
            </a:endParaRPr>
          </a:p>
          <a:p>
            <a:pPr algn="ctr"/>
            <a:r>
              <a:rPr lang="en-US" sz="1400" dirty="0">
                <a:effectLst/>
                <a:latin typeface="Calibri" panose="020F0502020204030204" pitchFamily="34" charset="0"/>
                <a:ea typeface="Malgun Gothic" panose="020B0503020000020004" pitchFamily="34" charset="-127"/>
              </a:rPr>
              <a:t>Youngji Jo, Isabella Gomes, Joseph Flack, Nicole Salazar-Austin, </a:t>
            </a:r>
          </a:p>
          <a:p>
            <a:pPr algn="ctr"/>
            <a:r>
              <a:rPr lang="en-US" sz="1400" dirty="0">
                <a:effectLst/>
                <a:latin typeface="Calibri" panose="020F0502020204030204" pitchFamily="34" charset="0"/>
                <a:ea typeface="Malgun Gothic" panose="020B0503020000020004" pitchFamily="34" charset="-127"/>
              </a:rPr>
              <a:t>Gavin Churchyard</a:t>
            </a:r>
            <a:r>
              <a:rPr lang="en-US" sz="1400" baseline="30000" dirty="0">
                <a:effectLst/>
                <a:latin typeface="Calibri" panose="020F0502020204030204" pitchFamily="34" charset="0"/>
                <a:ea typeface="Malgun Gothic" panose="020B0503020000020004" pitchFamily="34" charset="-127"/>
              </a:rPr>
              <a:t> </a:t>
            </a:r>
            <a:r>
              <a:rPr lang="en-US" sz="1400" dirty="0">
                <a:effectLst/>
                <a:latin typeface="Calibri" panose="020F0502020204030204" pitchFamily="34" charset="0"/>
                <a:ea typeface="Malgun Gothic" panose="020B0503020000020004" pitchFamily="34" charset="-127"/>
              </a:rPr>
              <a:t>, Richard E Chaisson, David W Dowdy</a:t>
            </a:r>
            <a:endParaRPr lang="en-US" sz="2800" dirty="0"/>
          </a:p>
        </p:txBody>
      </p:sp>
      <p:pic>
        <p:nvPicPr>
          <p:cNvPr id="2" name="Picture 1">
            <a:extLst>
              <a:ext uri="{FF2B5EF4-FFF2-40B4-BE49-F238E27FC236}">
                <a16:creationId xmlns:a16="http://schemas.microsoft.com/office/drawing/2014/main" id="{5B5AC445-A324-42CE-8B09-E64B37BC9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33449" cy="730102"/>
          </a:xfrm>
          <a:prstGeom prst="rect">
            <a:avLst/>
          </a:prstGeom>
        </p:spPr>
      </p:pic>
      <p:pic>
        <p:nvPicPr>
          <p:cNvPr id="1026" name="Picture 2" descr="The Aurum Institute">
            <a:extLst>
              <a:ext uri="{FF2B5EF4-FFF2-40B4-BE49-F238E27FC236}">
                <a16:creationId xmlns:a16="http://schemas.microsoft.com/office/drawing/2014/main" id="{61E5ADAD-7916-4A11-B2A0-85C4950D3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486" y="4298"/>
            <a:ext cx="2601889" cy="7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0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398C129-8D92-48DD-9228-67D8BCED7578}"/>
              </a:ext>
            </a:extLst>
          </p:cNvPr>
          <p:cNvSpPr txBox="1">
            <a:spLocks/>
          </p:cNvSpPr>
          <p:nvPr/>
        </p:nvSpPr>
        <p:spPr>
          <a:xfrm>
            <a:off x="571168" y="1268016"/>
            <a:ext cx="8001664" cy="33110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a:lnSpc>
                <a:spcPct val="115000"/>
              </a:lnSpc>
              <a:spcBef>
                <a:spcPts val="0"/>
              </a:spcBef>
              <a:spcAft>
                <a:spcPts val="0"/>
              </a:spcAft>
            </a:pPr>
            <a:r>
              <a:rPr lang="en-US" sz="1600" u="sng" dirty="0">
                <a:effectLst/>
                <a:latin typeface="+mn-lt"/>
                <a:ea typeface="Malgun Gothic" panose="020B0503020000020004" pitchFamily="34" charset="-127"/>
                <a:cs typeface="Calibri" panose="020F0502020204030204" pitchFamily="34" charset="0"/>
              </a:rPr>
              <a:t>Johns Hopkins Bloomberg School of Public Health</a:t>
            </a:r>
          </a:p>
          <a:p>
            <a:r>
              <a:rPr lang="en-US" sz="1600" dirty="0">
                <a:latin typeface="+mn-lt"/>
                <a:ea typeface="Malgun Gothic" panose="020B0503020000020004" pitchFamily="34" charset="-127"/>
              </a:rPr>
              <a:t>Isabella Gomes</a:t>
            </a:r>
          </a:p>
          <a:p>
            <a:r>
              <a:rPr lang="en-US" sz="1600" dirty="0">
                <a:latin typeface="+mn-lt"/>
                <a:ea typeface="Malgun Gothic" panose="020B0503020000020004" pitchFamily="34" charset="-127"/>
              </a:rPr>
              <a:t>Joseph Flack </a:t>
            </a:r>
          </a:p>
          <a:p>
            <a:r>
              <a:rPr lang="en-US" sz="1600" dirty="0">
                <a:latin typeface="+mn-lt"/>
                <a:ea typeface="Malgun Gothic" panose="020B0503020000020004" pitchFamily="34" charset="-127"/>
              </a:rPr>
              <a:t>David W Dowdy</a:t>
            </a:r>
          </a:p>
          <a:p>
            <a:pPr marL="0" marR="0">
              <a:lnSpc>
                <a:spcPct val="115000"/>
              </a:lnSpc>
              <a:spcBef>
                <a:spcPts val="0"/>
              </a:spcBef>
              <a:spcAft>
                <a:spcPts val="0"/>
              </a:spcAft>
            </a:pPr>
            <a:endParaRPr lang="en-US" sz="1600" dirty="0">
              <a:effectLst/>
              <a:latin typeface="+mn-lt"/>
              <a:ea typeface="Malgun Gothic" panose="020B0503020000020004" pitchFamily="34" charset="-127"/>
              <a:cs typeface="Calibri" panose="020F0502020204030204" pitchFamily="34" charset="0"/>
            </a:endParaRPr>
          </a:p>
          <a:p>
            <a:pPr marL="0" marR="0">
              <a:lnSpc>
                <a:spcPct val="115000"/>
              </a:lnSpc>
              <a:spcBef>
                <a:spcPts val="0"/>
              </a:spcBef>
              <a:spcAft>
                <a:spcPts val="0"/>
              </a:spcAft>
            </a:pPr>
            <a:r>
              <a:rPr lang="en-US" sz="1600" u="sng" dirty="0">
                <a:effectLst/>
                <a:latin typeface="+mn-lt"/>
                <a:ea typeface="Malgun Gothic" panose="020B0503020000020004" pitchFamily="34" charset="-127"/>
                <a:cs typeface="Calibri" panose="020F0502020204030204" pitchFamily="34" charset="0"/>
              </a:rPr>
              <a:t>Center for Tuberculosis Research, Johns Hopkins University School of Medicine</a:t>
            </a:r>
          </a:p>
          <a:p>
            <a:r>
              <a:rPr lang="en-US" sz="1600" dirty="0">
                <a:latin typeface="+mn-lt"/>
                <a:ea typeface="Malgun Gothic" panose="020B0503020000020004" pitchFamily="34" charset="-127"/>
              </a:rPr>
              <a:t>Nicole Salazar-Austin</a:t>
            </a:r>
          </a:p>
          <a:p>
            <a:r>
              <a:rPr lang="en-US" sz="1600" dirty="0">
                <a:latin typeface="+mn-lt"/>
                <a:ea typeface="Malgun Gothic" panose="020B0503020000020004" pitchFamily="34" charset="-127"/>
              </a:rPr>
              <a:t>Richard E Chaisson</a:t>
            </a:r>
            <a:endParaRPr lang="en-US" sz="1600" dirty="0">
              <a:latin typeface="+mn-lt"/>
            </a:endParaRPr>
          </a:p>
          <a:p>
            <a:pPr marL="0" marR="0">
              <a:lnSpc>
                <a:spcPct val="115000"/>
              </a:lnSpc>
              <a:spcBef>
                <a:spcPts val="0"/>
              </a:spcBef>
              <a:spcAft>
                <a:spcPts val="0"/>
              </a:spcAft>
            </a:pPr>
            <a:endParaRPr lang="en-US" sz="1600" u="sng" dirty="0">
              <a:effectLst/>
              <a:latin typeface="+mn-lt"/>
              <a:ea typeface="Malgun Gothic" panose="020B0503020000020004" pitchFamily="34" charset="-127"/>
              <a:cs typeface="Times New Roman" panose="02020603050405020304" pitchFamily="18" charset="0"/>
            </a:endParaRPr>
          </a:p>
          <a:p>
            <a:pPr marL="0" marR="0">
              <a:lnSpc>
                <a:spcPct val="115000"/>
              </a:lnSpc>
              <a:spcBef>
                <a:spcPts val="0"/>
              </a:spcBef>
              <a:spcAft>
                <a:spcPts val="0"/>
              </a:spcAft>
            </a:pPr>
            <a:r>
              <a:rPr lang="en-US" sz="1600" u="sng" dirty="0">
                <a:effectLst/>
                <a:latin typeface="+mn-lt"/>
                <a:ea typeface="Malgun Gothic" panose="020B0503020000020004" pitchFamily="34" charset="-127"/>
                <a:cs typeface="Calibri" panose="020F0502020204030204" pitchFamily="34" charset="0"/>
              </a:rPr>
              <a:t>The Aurum Institute </a:t>
            </a:r>
            <a:r>
              <a:rPr lang="en-US" sz="1600" u="sng">
                <a:effectLst/>
                <a:latin typeface="+mn-lt"/>
                <a:ea typeface="Malgun Gothic" panose="020B0503020000020004" pitchFamily="34" charset="-127"/>
                <a:cs typeface="Calibri" panose="020F0502020204030204" pitchFamily="34" charset="0"/>
              </a:rPr>
              <a:t>&amp; University </a:t>
            </a:r>
            <a:r>
              <a:rPr lang="en-US" sz="1600" u="sng" dirty="0">
                <a:effectLst/>
                <a:latin typeface="+mn-lt"/>
                <a:ea typeface="Malgun Gothic" panose="020B0503020000020004" pitchFamily="34" charset="-127"/>
                <a:cs typeface="Calibri" panose="020F0502020204030204" pitchFamily="34" charset="0"/>
              </a:rPr>
              <a:t>of Witwatersrand</a:t>
            </a:r>
            <a:endParaRPr lang="en-US" sz="1600" u="sng" dirty="0">
              <a:effectLst/>
              <a:latin typeface="+mn-lt"/>
              <a:ea typeface="Malgun Gothic" panose="020B0503020000020004" pitchFamily="34" charset="-127"/>
              <a:cs typeface="Times New Roman" panose="02020603050405020304" pitchFamily="18" charset="0"/>
            </a:endParaRPr>
          </a:p>
          <a:p>
            <a:r>
              <a:rPr lang="en-US" sz="1600" dirty="0">
                <a:effectLst/>
                <a:latin typeface="+mn-lt"/>
                <a:ea typeface="Malgun Gothic" panose="020B0503020000020004" pitchFamily="34" charset="-127"/>
              </a:rPr>
              <a:t>Gavin Churchyard</a:t>
            </a:r>
            <a:r>
              <a:rPr lang="en-US" sz="1600" baseline="30000" dirty="0">
                <a:effectLst/>
                <a:latin typeface="+mn-lt"/>
                <a:ea typeface="Malgun Gothic" panose="020B0503020000020004" pitchFamily="34" charset="-127"/>
              </a:rPr>
              <a:t> </a:t>
            </a:r>
          </a:p>
          <a:p>
            <a:endParaRPr lang="en-US" sz="1600" dirty="0">
              <a:latin typeface="+mn-lt"/>
            </a:endParaRPr>
          </a:p>
          <a:p>
            <a:r>
              <a:rPr lang="en-US" sz="1600" dirty="0">
                <a:latin typeface="+mn-lt"/>
              </a:rPr>
              <a:t>We thank for the funding support from </a:t>
            </a:r>
            <a:r>
              <a:rPr lang="en-US" sz="1600" dirty="0" err="1">
                <a:latin typeface="+mn-lt"/>
              </a:rPr>
              <a:t>Unitaid</a:t>
            </a:r>
            <a:r>
              <a:rPr lang="en-US" sz="1600" dirty="0">
                <a:latin typeface="+mn-lt"/>
              </a:rPr>
              <a:t> </a:t>
            </a:r>
            <a:r>
              <a:rPr lang="en-US" sz="1600" dirty="0">
                <a:effectLst/>
                <a:latin typeface="+mn-lt"/>
                <a:ea typeface="Malgun Gothic" panose="020B0503020000020004" pitchFamily="34" charset="-127"/>
              </a:rPr>
              <a:t>(2017-20-IMPAACT4TB) for this study</a:t>
            </a:r>
            <a:r>
              <a:rPr lang="en-US" sz="1600" dirty="0">
                <a:latin typeface="+mn-lt"/>
              </a:rPr>
              <a:t>.</a:t>
            </a:r>
          </a:p>
          <a:p>
            <a:endParaRPr lang="en-US" sz="1600" dirty="0">
              <a:latin typeface="+mn-lt"/>
            </a:endParaRPr>
          </a:p>
          <a:p>
            <a:pPr algn="ctr"/>
            <a:r>
              <a:rPr lang="en-US" sz="2000" dirty="0">
                <a:latin typeface="+mn-lt"/>
              </a:rPr>
              <a:t>Thank you for listening!</a:t>
            </a:r>
          </a:p>
        </p:txBody>
      </p:sp>
      <p:sp>
        <p:nvSpPr>
          <p:cNvPr id="5" name="Title 1">
            <a:extLst>
              <a:ext uri="{FF2B5EF4-FFF2-40B4-BE49-F238E27FC236}">
                <a16:creationId xmlns:a16="http://schemas.microsoft.com/office/drawing/2014/main" id="{B3E5192E-6F9D-4483-B6A1-CF0242A7E320}"/>
              </a:ext>
            </a:extLst>
          </p:cNvPr>
          <p:cNvSpPr>
            <a:spLocks noGrp="1"/>
          </p:cNvSpPr>
          <p:nvPr>
            <p:ph type="title"/>
          </p:nvPr>
        </p:nvSpPr>
        <p:spPr>
          <a:xfrm>
            <a:off x="571168" y="365577"/>
            <a:ext cx="7886700" cy="397669"/>
          </a:xfrm>
        </p:spPr>
        <p:txBody>
          <a:bodyPr>
            <a:noAutofit/>
          </a:bodyPr>
          <a:lstStyle/>
          <a:p>
            <a:r>
              <a:rPr lang="en-US" sz="2400" b="1" dirty="0"/>
              <a:t>Acknowledgement</a:t>
            </a:r>
          </a:p>
        </p:txBody>
      </p:sp>
    </p:spTree>
    <p:extLst>
      <p:ext uri="{BB962C8B-B14F-4D97-AF65-F5344CB8AC3E}">
        <p14:creationId xmlns:p14="http://schemas.microsoft.com/office/powerpoint/2010/main" val="299168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6A3A04-799D-6D40-B233-15DE4EF92073}"/>
              </a:ext>
            </a:extLst>
          </p:cNvPr>
          <p:cNvSpPr txBox="1"/>
          <p:nvPr/>
        </p:nvSpPr>
        <p:spPr>
          <a:xfrm>
            <a:off x="712972" y="1552631"/>
            <a:ext cx="7970537" cy="2769989"/>
          </a:xfrm>
          <a:prstGeom prst="rect">
            <a:avLst/>
          </a:prstGeom>
          <a:noFill/>
        </p:spPr>
        <p:txBody>
          <a:bodyPr wrap="square" lIns="0" tIns="0" rIns="0" bIns="0" rtlCol="0" anchor="t" anchorCtr="0">
            <a:spAutoFit/>
          </a:bodyPr>
          <a:lstStyle/>
          <a:p>
            <a:pPr marL="0" marR="0"/>
            <a:r>
              <a:rPr lang="en-US" sz="1800" dirty="0">
                <a:solidFill>
                  <a:srgbClr val="000000"/>
                </a:solidFill>
                <a:effectLst/>
                <a:latin typeface="Calibri" panose="020F0502020204030204" pitchFamily="34" charset="0"/>
                <a:ea typeface="Gulim" panose="020B0600000101010101" pitchFamily="34" charset="-127"/>
                <a:cs typeface="Gulim" panose="020B0600000101010101" pitchFamily="34" charset="-127"/>
              </a:rPr>
              <a:t>All authors report grant support from </a:t>
            </a:r>
            <a:r>
              <a:rPr lang="en-US" sz="1800" dirty="0" err="1">
                <a:solidFill>
                  <a:srgbClr val="000000"/>
                </a:solidFill>
                <a:effectLst/>
                <a:latin typeface="Calibri" panose="020F0502020204030204" pitchFamily="34" charset="0"/>
                <a:ea typeface="Gulim" panose="020B0600000101010101" pitchFamily="34" charset="-127"/>
                <a:cs typeface="Gulim" panose="020B0600000101010101" pitchFamily="34" charset="-127"/>
              </a:rPr>
              <a:t>Unitaid</a:t>
            </a:r>
            <a:r>
              <a:rPr lang="en-US" sz="1800" dirty="0">
                <a:solidFill>
                  <a:srgbClr val="000000"/>
                </a:solidFill>
                <a:effectLst/>
                <a:latin typeface="Calibri" panose="020F0502020204030204" pitchFamily="34" charset="0"/>
                <a:ea typeface="Gulim" panose="020B0600000101010101" pitchFamily="34" charset="-127"/>
                <a:cs typeface="Gulim" panose="020B0600000101010101" pitchFamily="34" charset="-127"/>
              </a:rPr>
              <a:t>, during the conduct of the study. </a:t>
            </a:r>
          </a:p>
          <a:p>
            <a:pPr marL="0" marR="0"/>
            <a:r>
              <a:rPr lang="en-US" sz="1800" dirty="0">
                <a:solidFill>
                  <a:srgbClr val="000000"/>
                </a:solidFill>
                <a:effectLst/>
                <a:latin typeface="Calibri" panose="020F0502020204030204" pitchFamily="34" charset="0"/>
                <a:ea typeface="Gulim" panose="020B0600000101010101" pitchFamily="34" charset="-127"/>
                <a:cs typeface="Gulim" panose="020B0600000101010101" pitchFamily="34" charset="-127"/>
              </a:rPr>
              <a:t>Dr. Chaisson also reports personal fees from Sanofi, outside the submitted work.</a:t>
            </a:r>
          </a:p>
          <a:p>
            <a:pPr marL="0" marR="0"/>
            <a:endParaRPr lang="en-US" sz="1800" dirty="0">
              <a:solidFill>
                <a:srgbClr val="000000"/>
              </a:solidFill>
              <a:latin typeface="Calibri" panose="020F0502020204030204" pitchFamily="34" charset="0"/>
              <a:ea typeface="Gulim" panose="020B0600000101010101" pitchFamily="34" charset="-127"/>
              <a:cs typeface="Gulim" panose="020B0600000101010101" pitchFamily="34" charset="-127"/>
            </a:endParaRPr>
          </a:p>
          <a:p>
            <a:r>
              <a:rPr lang="en-US" sz="1800" b="1" dirty="0">
                <a:effectLst/>
                <a:latin typeface="Calibri" panose="020F0502020204030204" pitchFamily="34" charset="0"/>
                <a:ea typeface="Malgun Gothic" panose="020B0503020000020004" pitchFamily="34" charset="-127"/>
                <a:cs typeface="Calibri" panose="020F0502020204030204" pitchFamily="34" charset="0"/>
              </a:rPr>
              <a:t>Role of funding source: </a:t>
            </a:r>
            <a:r>
              <a:rPr lang="en-US" sz="1800" dirty="0">
                <a:effectLst/>
                <a:latin typeface="Calibri" panose="020F0502020204030204" pitchFamily="34" charset="0"/>
                <a:ea typeface="Malgun Gothic" panose="020B0503020000020004" pitchFamily="34" charset="-127"/>
                <a:cs typeface="Calibri" panose="020F0502020204030204" pitchFamily="34" charset="0"/>
              </a:rPr>
              <a:t>This work was funded by </a:t>
            </a:r>
            <a:r>
              <a:rPr lang="en-US" sz="1800" dirty="0" err="1">
                <a:effectLst/>
                <a:latin typeface="Calibri" panose="020F0502020204030204" pitchFamily="34" charset="0"/>
                <a:ea typeface="Malgun Gothic" panose="020B0503020000020004" pitchFamily="34" charset="-127"/>
                <a:cs typeface="Calibri" panose="020F0502020204030204" pitchFamily="34" charset="0"/>
              </a:rPr>
              <a:t>Unitaid</a:t>
            </a:r>
            <a:r>
              <a:rPr lang="en-US" sz="1800" dirty="0">
                <a:effectLst/>
                <a:latin typeface="Calibri" panose="020F0502020204030204" pitchFamily="34" charset="0"/>
                <a:ea typeface="Malgun Gothic" panose="020B0503020000020004" pitchFamily="34" charset="-127"/>
                <a:cs typeface="Calibri" panose="020F0502020204030204" pitchFamily="34" charset="0"/>
              </a:rPr>
              <a:t> through the IMPAACT4TB project (2017-20-IMPAACT4TB). The funder selected the set of 12 countries that were the focus of the analysis. The funder had no other role in study design, data collection, data analysis, data interpretation, or writing of the report. The findings and conclusions in this report are those of the authors and do not necessarily represent the official position of the </a:t>
            </a:r>
            <a:r>
              <a:rPr lang="en-US" sz="1800" dirty="0" err="1">
                <a:effectLst/>
                <a:latin typeface="Calibri" panose="020F0502020204030204" pitchFamily="34" charset="0"/>
                <a:ea typeface="Malgun Gothic" panose="020B0503020000020004" pitchFamily="34" charset="-127"/>
                <a:cs typeface="Calibri" panose="020F0502020204030204" pitchFamily="34" charset="0"/>
              </a:rPr>
              <a:t>Unitaid</a:t>
            </a:r>
            <a:r>
              <a:rPr lang="en-US" sz="1800" dirty="0">
                <a:effectLst/>
                <a:latin typeface="Calibri" panose="020F0502020204030204" pitchFamily="34" charset="0"/>
                <a:ea typeface="Malgun Gothic" panose="020B0503020000020004" pitchFamily="34" charset="-127"/>
                <a:cs typeface="Calibri" panose="020F0502020204030204" pitchFamily="34" charset="0"/>
              </a:rPr>
              <a:t>.</a:t>
            </a:r>
            <a:endParaRPr lang="en-US" sz="1800" dirty="0">
              <a:effectLst/>
              <a:latin typeface="Calibri" panose="020F0502020204030204" pitchFamily="34" charset="0"/>
              <a:ea typeface="Malgun Gothic" panose="020B0503020000020004" pitchFamily="34" charset="-127"/>
            </a:endParaRPr>
          </a:p>
          <a:p>
            <a:pPr marL="0" marR="0"/>
            <a:endParaRPr lang="en-US" sz="1800" dirty="0">
              <a:effectLst/>
              <a:latin typeface="Gulim" panose="020B0600000101010101" pitchFamily="34" charset="-127"/>
              <a:ea typeface="Gulim" panose="020B0600000101010101" pitchFamily="34" charset="-127"/>
              <a:cs typeface="Gulim" panose="020B0600000101010101" pitchFamily="34" charset="-127"/>
            </a:endParaRPr>
          </a:p>
        </p:txBody>
      </p:sp>
      <p:sp>
        <p:nvSpPr>
          <p:cNvPr id="4" name="Title 1">
            <a:extLst>
              <a:ext uri="{FF2B5EF4-FFF2-40B4-BE49-F238E27FC236}">
                <a16:creationId xmlns:a16="http://schemas.microsoft.com/office/drawing/2014/main" id="{4CEE7A5F-CE76-4DFD-B4AB-4F2EE530AD3A}"/>
              </a:ext>
            </a:extLst>
          </p:cNvPr>
          <p:cNvSpPr>
            <a:spLocks noGrp="1"/>
          </p:cNvSpPr>
          <p:nvPr>
            <p:ph type="title"/>
          </p:nvPr>
        </p:nvSpPr>
        <p:spPr>
          <a:xfrm>
            <a:off x="549686" y="461041"/>
            <a:ext cx="7886700" cy="994172"/>
          </a:xfrm>
        </p:spPr>
        <p:txBody>
          <a:bodyPr>
            <a:normAutofit/>
          </a:bodyPr>
          <a:lstStyle/>
          <a:p>
            <a:r>
              <a:rPr lang="en-US" sz="2400" b="1" dirty="0">
                <a:latin typeface="+mn-lt"/>
              </a:rPr>
              <a:t>Conflict of interest disclosure</a:t>
            </a:r>
          </a:p>
        </p:txBody>
      </p:sp>
    </p:spTree>
    <p:extLst>
      <p:ext uri="{BB962C8B-B14F-4D97-AF65-F5344CB8AC3E}">
        <p14:creationId xmlns:p14="http://schemas.microsoft.com/office/powerpoint/2010/main" val="364026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08E4-2243-4EE8-A571-731CA1E43614}"/>
              </a:ext>
            </a:extLst>
          </p:cNvPr>
          <p:cNvSpPr>
            <a:spLocks noGrp="1"/>
          </p:cNvSpPr>
          <p:nvPr>
            <p:ph type="title"/>
          </p:nvPr>
        </p:nvSpPr>
        <p:spPr/>
        <p:txBody>
          <a:bodyPr>
            <a:normAutofit/>
          </a:bodyPr>
          <a:lstStyle/>
          <a:p>
            <a:r>
              <a:rPr lang="en-US" sz="2400" b="1" dirty="0">
                <a:latin typeface="+mn-lt"/>
              </a:rPr>
              <a:t>Introduction</a:t>
            </a:r>
          </a:p>
        </p:txBody>
      </p:sp>
      <p:sp>
        <p:nvSpPr>
          <p:cNvPr id="3" name="Content Placeholder 2">
            <a:extLst>
              <a:ext uri="{FF2B5EF4-FFF2-40B4-BE49-F238E27FC236}">
                <a16:creationId xmlns:a16="http://schemas.microsoft.com/office/drawing/2014/main" id="{55081DBB-C815-4CC0-816F-78BF6EC103F2}"/>
              </a:ext>
            </a:extLst>
          </p:cNvPr>
          <p:cNvSpPr>
            <a:spLocks noGrp="1"/>
          </p:cNvSpPr>
          <p:nvPr>
            <p:ph idx="1"/>
          </p:nvPr>
        </p:nvSpPr>
        <p:spPr>
          <a:xfrm>
            <a:off x="503499" y="1369219"/>
            <a:ext cx="8177514" cy="3500438"/>
          </a:xfrm>
        </p:spPr>
        <p:txBody>
          <a:bodyPr>
            <a:normAutofit lnSpcReduction="10000"/>
          </a:bodyPr>
          <a:lstStyle/>
          <a:p>
            <a:pPr lvl="0"/>
            <a:r>
              <a:rPr lang="en-US" sz="1800" dirty="0"/>
              <a:t>Around a million children worldwide develop active TB and 239,000 (nearly one in four) die every year. </a:t>
            </a:r>
          </a:p>
          <a:p>
            <a:pPr lvl="0"/>
            <a:endParaRPr lang="en-US" sz="1800" dirty="0"/>
          </a:p>
          <a:p>
            <a:pPr lvl="0"/>
            <a:r>
              <a:rPr lang="en-US" sz="1800" dirty="0"/>
              <a:t>90 percent of children who die from TB worldwide went untreated.</a:t>
            </a:r>
          </a:p>
          <a:p>
            <a:pPr lvl="0"/>
            <a:endParaRPr lang="en-US" sz="1800" dirty="0"/>
          </a:p>
          <a:p>
            <a:pPr lvl="0"/>
            <a:r>
              <a:rPr lang="en-US" sz="1800" dirty="0"/>
              <a:t>Household contact investigations for TB detection and latent TB treatment is effective. </a:t>
            </a:r>
            <a:r>
              <a:rPr lang="en-US" sz="1050" dirty="0"/>
              <a:t>(Dodd P et al, 2017; Fox G et al 2012 and 2018)</a:t>
            </a:r>
          </a:p>
          <a:p>
            <a:pPr marL="0" indent="0">
              <a:buNone/>
            </a:pPr>
            <a:endParaRPr lang="en-US" sz="1050" dirty="0"/>
          </a:p>
          <a:p>
            <a:pPr lvl="0"/>
            <a:r>
              <a:rPr lang="en-US" sz="1800" dirty="0"/>
              <a:t>However, logistical and structural barriers have hampered the implementation of routine contact investigations, and only 27% of young child contacts received preventive treatment in 2018.</a:t>
            </a:r>
          </a:p>
        </p:txBody>
      </p:sp>
    </p:spTree>
    <p:extLst>
      <p:ext uri="{BB962C8B-B14F-4D97-AF65-F5344CB8AC3E}">
        <p14:creationId xmlns:p14="http://schemas.microsoft.com/office/powerpoint/2010/main" val="280381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BF4064-E8DD-46A0-8D41-32EFD8EB5033}"/>
              </a:ext>
            </a:extLst>
          </p:cNvPr>
          <p:cNvSpPr txBox="1"/>
          <p:nvPr/>
        </p:nvSpPr>
        <p:spPr>
          <a:xfrm>
            <a:off x="169516" y="4753149"/>
            <a:ext cx="1645538" cy="248209"/>
          </a:xfrm>
          <a:prstGeom prst="rect">
            <a:avLst/>
          </a:prstGeom>
          <a:noFill/>
        </p:spPr>
        <p:txBody>
          <a:bodyPr wrap="square" rtlCol="0">
            <a:spAutoFit/>
          </a:bodyPr>
          <a:lstStyle/>
          <a:p>
            <a:r>
              <a:rPr lang="en-US" sz="1013" dirty="0"/>
              <a:t>(Dodd P et al, 2017)</a:t>
            </a:r>
          </a:p>
        </p:txBody>
      </p:sp>
      <p:pic>
        <p:nvPicPr>
          <p:cNvPr id="4" name="Picture 3">
            <a:extLst>
              <a:ext uri="{FF2B5EF4-FFF2-40B4-BE49-F238E27FC236}">
                <a16:creationId xmlns:a16="http://schemas.microsoft.com/office/drawing/2014/main" id="{10E839C2-6D68-4E26-B80C-A7A22C3A9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849"/>
          <a:stretch/>
        </p:blipFill>
        <p:spPr bwMode="auto">
          <a:xfrm>
            <a:off x="584438" y="1377654"/>
            <a:ext cx="7595816" cy="32735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a:extLst>
              <a:ext uri="{FF2B5EF4-FFF2-40B4-BE49-F238E27FC236}">
                <a16:creationId xmlns:a16="http://schemas.microsoft.com/office/drawing/2014/main" id="{E83E4C65-DBE5-47F4-8CF2-006C35E39657}"/>
              </a:ext>
            </a:extLst>
          </p:cNvPr>
          <p:cNvSpPr txBox="1">
            <a:spLocks/>
          </p:cNvSpPr>
          <p:nvPr/>
        </p:nvSpPr>
        <p:spPr>
          <a:xfrm>
            <a:off x="306316" y="274872"/>
            <a:ext cx="7030484" cy="990600"/>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Mortality rate from tuberculosis for children aged under 5 years and 15 years in 2015</a:t>
            </a:r>
            <a:endParaRPr lang="en-US" sz="5400" dirty="0"/>
          </a:p>
        </p:txBody>
      </p:sp>
    </p:spTree>
    <p:extLst>
      <p:ext uri="{BB962C8B-B14F-4D97-AF65-F5344CB8AC3E}">
        <p14:creationId xmlns:p14="http://schemas.microsoft.com/office/powerpoint/2010/main" val="23771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CC9D-F84D-401A-8B3F-A0DE2BB24795}"/>
              </a:ext>
            </a:extLst>
          </p:cNvPr>
          <p:cNvSpPr>
            <a:spLocks noGrp="1"/>
          </p:cNvSpPr>
          <p:nvPr>
            <p:ph type="title"/>
          </p:nvPr>
        </p:nvSpPr>
        <p:spPr/>
        <p:txBody>
          <a:bodyPr>
            <a:normAutofit/>
          </a:bodyPr>
          <a:lstStyle/>
          <a:p>
            <a:r>
              <a:rPr lang="en-US" sz="2400" b="1" dirty="0">
                <a:latin typeface="+mn-lt"/>
              </a:rPr>
              <a:t>Objective</a:t>
            </a:r>
          </a:p>
        </p:txBody>
      </p:sp>
      <p:sp>
        <p:nvSpPr>
          <p:cNvPr id="3" name="Content Placeholder 2">
            <a:extLst>
              <a:ext uri="{FF2B5EF4-FFF2-40B4-BE49-F238E27FC236}">
                <a16:creationId xmlns:a16="http://schemas.microsoft.com/office/drawing/2014/main" id="{1037A3F7-4AE6-453B-BECE-8A57B3F64B79}"/>
              </a:ext>
            </a:extLst>
          </p:cNvPr>
          <p:cNvSpPr>
            <a:spLocks noGrp="1"/>
          </p:cNvSpPr>
          <p:nvPr>
            <p:ph idx="1"/>
          </p:nvPr>
        </p:nvSpPr>
        <p:spPr>
          <a:xfrm>
            <a:off x="954401" y="1138520"/>
            <a:ext cx="6447501" cy="2910580"/>
          </a:xfrm>
        </p:spPr>
        <p:txBody>
          <a:bodyPr>
            <a:normAutofit/>
          </a:bodyPr>
          <a:lstStyle/>
          <a:p>
            <a:pPr marL="0" indent="0" algn="ctr">
              <a:buNone/>
            </a:pPr>
            <a:endParaRPr lang="en-US" sz="2700" dirty="0"/>
          </a:p>
          <a:p>
            <a:pPr marL="0" indent="0" algn="ctr">
              <a:buNone/>
            </a:pPr>
            <a:r>
              <a:rPr lang="en-US" sz="2700" dirty="0"/>
              <a:t>To estimate cost and cost effectiveness of household contact investigation for children under 5 and 15 years old across 12 high TB burden countries. </a:t>
            </a:r>
            <a:endParaRPr lang="en-US" dirty="0"/>
          </a:p>
        </p:txBody>
      </p:sp>
    </p:spTree>
    <p:extLst>
      <p:ext uri="{BB962C8B-B14F-4D97-AF65-F5344CB8AC3E}">
        <p14:creationId xmlns:p14="http://schemas.microsoft.com/office/powerpoint/2010/main" val="267413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54B2-543B-404B-87EF-D890CF723E12}"/>
              </a:ext>
            </a:extLst>
          </p:cNvPr>
          <p:cNvSpPr>
            <a:spLocks noGrp="1"/>
          </p:cNvSpPr>
          <p:nvPr>
            <p:ph type="title"/>
          </p:nvPr>
        </p:nvSpPr>
        <p:spPr>
          <a:xfrm>
            <a:off x="628650" y="423267"/>
            <a:ext cx="7886700" cy="484146"/>
          </a:xfrm>
        </p:spPr>
        <p:txBody>
          <a:bodyPr>
            <a:normAutofit/>
          </a:bodyPr>
          <a:lstStyle/>
          <a:p>
            <a:r>
              <a:rPr lang="en-US" sz="2400" b="1" dirty="0">
                <a:latin typeface="+mn-lt"/>
              </a:rPr>
              <a:t>Methods</a:t>
            </a:r>
          </a:p>
        </p:txBody>
      </p:sp>
      <p:sp>
        <p:nvSpPr>
          <p:cNvPr id="3" name="Content Placeholder 2">
            <a:extLst>
              <a:ext uri="{FF2B5EF4-FFF2-40B4-BE49-F238E27FC236}">
                <a16:creationId xmlns:a16="http://schemas.microsoft.com/office/drawing/2014/main" id="{D08501CB-0924-43D6-8A83-67F10C0C2F33}"/>
              </a:ext>
            </a:extLst>
          </p:cNvPr>
          <p:cNvSpPr>
            <a:spLocks noGrp="1"/>
          </p:cNvSpPr>
          <p:nvPr>
            <p:ph idx="1"/>
          </p:nvPr>
        </p:nvSpPr>
        <p:spPr>
          <a:xfrm>
            <a:off x="628650" y="1155516"/>
            <a:ext cx="7886700" cy="1350912"/>
          </a:xfrm>
        </p:spPr>
        <p:txBody>
          <a:bodyPr>
            <a:normAutofit lnSpcReduction="10000"/>
          </a:bodyPr>
          <a:lstStyle/>
          <a:p>
            <a:r>
              <a:rPr lang="en-US" dirty="0"/>
              <a:t>Health system perspective </a:t>
            </a:r>
          </a:p>
          <a:p>
            <a:r>
              <a:rPr lang="en-US" dirty="0"/>
              <a:t>Time horizon: 1 year of the intervention in 2018 in 12 high burden countries </a:t>
            </a:r>
          </a:p>
          <a:p>
            <a:r>
              <a:rPr lang="en-US" dirty="0"/>
              <a:t>Impact : # of deaths averted (with 3% annual discounting) between contact investigation vs status quo</a:t>
            </a:r>
          </a:p>
          <a:p>
            <a:r>
              <a:rPr lang="en-US" dirty="0"/>
              <a:t>Cost effectiveness : cost per death/DALY averted </a:t>
            </a:r>
          </a:p>
          <a:p>
            <a:endParaRPr lang="en-US" dirty="0"/>
          </a:p>
        </p:txBody>
      </p:sp>
      <p:sp>
        <p:nvSpPr>
          <p:cNvPr id="4" name="Rectangle 3">
            <a:extLst>
              <a:ext uri="{FF2B5EF4-FFF2-40B4-BE49-F238E27FC236}">
                <a16:creationId xmlns:a16="http://schemas.microsoft.com/office/drawing/2014/main" id="{9F5568C5-A03A-42B0-B604-6A7AB72A178A}"/>
              </a:ext>
            </a:extLst>
          </p:cNvPr>
          <p:cNvSpPr/>
          <p:nvPr/>
        </p:nvSpPr>
        <p:spPr>
          <a:xfrm>
            <a:off x="628650" y="2756916"/>
            <a:ext cx="3840875" cy="1913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Intervention group</a:t>
            </a:r>
          </a:p>
          <a:p>
            <a:pPr algn="ctr"/>
            <a:endParaRPr lang="en-US" sz="1400" b="1" u="sng" dirty="0"/>
          </a:p>
          <a:p>
            <a:r>
              <a:rPr lang="en-US" sz="1400" dirty="0"/>
              <a:t>+ Child contact investigation</a:t>
            </a:r>
          </a:p>
          <a:p>
            <a:r>
              <a:rPr lang="en-US" sz="1400" dirty="0"/>
              <a:t>+ Child contacts with </a:t>
            </a:r>
            <a:r>
              <a:rPr lang="en-US" sz="1400" dirty="0" err="1"/>
              <a:t>Sx</a:t>
            </a:r>
            <a:r>
              <a:rPr lang="en-US" sz="1400" dirty="0"/>
              <a:t> (37%)</a:t>
            </a:r>
          </a:p>
          <a:p>
            <a:r>
              <a:rPr lang="en-US" sz="1400" dirty="0"/>
              <a:t>+ TB test to child contacts with </a:t>
            </a:r>
            <a:r>
              <a:rPr lang="en-US" sz="1400" dirty="0" err="1"/>
              <a:t>Sx</a:t>
            </a:r>
            <a:endParaRPr lang="en-US" sz="1400" dirty="0"/>
          </a:p>
          <a:p>
            <a:r>
              <a:rPr lang="en-US" sz="1400" dirty="0"/>
              <a:t>+ TB </a:t>
            </a:r>
            <a:r>
              <a:rPr lang="en-US" sz="1400" dirty="0" err="1"/>
              <a:t>tx</a:t>
            </a:r>
            <a:r>
              <a:rPr lang="en-US" sz="1400" dirty="0"/>
              <a:t> to test positive child contacts (90%)</a:t>
            </a:r>
          </a:p>
          <a:p>
            <a:r>
              <a:rPr lang="en-US" sz="1400" dirty="0"/>
              <a:t>+ 3HP to all child contacts (90%)</a:t>
            </a:r>
          </a:p>
        </p:txBody>
      </p:sp>
      <p:sp>
        <p:nvSpPr>
          <p:cNvPr id="5" name="Rectangle 4">
            <a:extLst>
              <a:ext uri="{FF2B5EF4-FFF2-40B4-BE49-F238E27FC236}">
                <a16:creationId xmlns:a16="http://schemas.microsoft.com/office/drawing/2014/main" id="{A4B694AA-4DB9-47D3-8FE3-1BA5FD903168}"/>
              </a:ext>
            </a:extLst>
          </p:cNvPr>
          <p:cNvSpPr/>
          <p:nvPr/>
        </p:nvSpPr>
        <p:spPr>
          <a:xfrm>
            <a:off x="4805172" y="2756916"/>
            <a:ext cx="3840875" cy="191338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Status quo:</a:t>
            </a:r>
          </a:p>
          <a:p>
            <a:pPr algn="ctr"/>
            <a:endParaRPr lang="en-US" sz="1400" b="1" u="sng" dirty="0"/>
          </a:p>
          <a:p>
            <a:pPr algn="ctr"/>
            <a:endParaRPr lang="en-US" sz="1400" b="1" u="sng" dirty="0"/>
          </a:p>
          <a:p>
            <a:pPr algn="ctr"/>
            <a:endParaRPr lang="en-US" sz="1400" b="1" u="sng" dirty="0"/>
          </a:p>
          <a:p>
            <a:pPr algn="ctr"/>
            <a:endParaRPr lang="en-US" sz="1400" b="1" u="sng" dirty="0"/>
          </a:p>
          <a:p>
            <a:r>
              <a:rPr lang="en-US" sz="1400" dirty="0"/>
              <a:t>+ Child TB notification/treatment (0-14%)</a:t>
            </a:r>
          </a:p>
          <a:p>
            <a:r>
              <a:rPr lang="en-US" sz="1400" dirty="0"/>
              <a:t>+ IPT to child contacts (4-36%)</a:t>
            </a:r>
          </a:p>
        </p:txBody>
      </p:sp>
    </p:spTree>
    <p:extLst>
      <p:ext uri="{BB962C8B-B14F-4D97-AF65-F5344CB8AC3E}">
        <p14:creationId xmlns:p14="http://schemas.microsoft.com/office/powerpoint/2010/main" val="149141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171961-FE3A-47C6-9A32-39010C3D658D}"/>
              </a:ext>
            </a:extLst>
          </p:cNvPr>
          <p:cNvPicPr>
            <a:picLocks noChangeAspect="1"/>
          </p:cNvPicPr>
          <p:nvPr/>
        </p:nvPicPr>
        <p:blipFill>
          <a:blip r:embed="rId3"/>
          <a:stretch>
            <a:fillRect/>
          </a:stretch>
        </p:blipFill>
        <p:spPr>
          <a:xfrm>
            <a:off x="581317" y="435323"/>
            <a:ext cx="7721830" cy="4272854"/>
          </a:xfrm>
          <a:prstGeom prst="rect">
            <a:avLst/>
          </a:prstGeom>
        </p:spPr>
      </p:pic>
      <p:sp>
        <p:nvSpPr>
          <p:cNvPr id="4" name="Title 1">
            <a:extLst>
              <a:ext uri="{FF2B5EF4-FFF2-40B4-BE49-F238E27FC236}">
                <a16:creationId xmlns:a16="http://schemas.microsoft.com/office/drawing/2014/main" id="{0F71D4AF-9D94-4DF1-8B44-DFFAA0C6DBC3}"/>
              </a:ext>
            </a:extLst>
          </p:cNvPr>
          <p:cNvSpPr txBox="1">
            <a:spLocks/>
          </p:cNvSpPr>
          <p:nvPr/>
        </p:nvSpPr>
        <p:spPr>
          <a:xfrm>
            <a:off x="254111" y="193250"/>
            <a:ext cx="7886700" cy="484146"/>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Decision Tree Model</a:t>
            </a:r>
          </a:p>
        </p:txBody>
      </p:sp>
    </p:spTree>
    <p:extLst>
      <p:ext uri="{BB962C8B-B14F-4D97-AF65-F5344CB8AC3E}">
        <p14:creationId xmlns:p14="http://schemas.microsoft.com/office/powerpoint/2010/main" val="299687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E856-3142-41DA-9671-BF3B04B27719}"/>
              </a:ext>
            </a:extLst>
          </p:cNvPr>
          <p:cNvSpPr>
            <a:spLocks noGrp="1"/>
          </p:cNvSpPr>
          <p:nvPr>
            <p:ph type="title"/>
          </p:nvPr>
        </p:nvSpPr>
        <p:spPr>
          <a:xfrm>
            <a:off x="457601" y="277443"/>
            <a:ext cx="6447501" cy="990600"/>
          </a:xfrm>
        </p:spPr>
        <p:txBody>
          <a:bodyPr>
            <a:normAutofit/>
          </a:bodyPr>
          <a:lstStyle/>
          <a:p>
            <a:r>
              <a:rPr lang="en-US" sz="2400" b="1" dirty="0">
                <a:latin typeface="+mn-lt"/>
              </a:rPr>
              <a:t>Target population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C30879-FB0D-4C70-B862-E54DBCE45860}"/>
                  </a:ext>
                </a:extLst>
              </p:cNvPr>
              <p:cNvSpPr>
                <a:spLocks noGrp="1"/>
              </p:cNvSpPr>
              <p:nvPr>
                <p:ph idx="1"/>
              </p:nvPr>
            </p:nvSpPr>
            <p:spPr>
              <a:xfrm>
                <a:off x="628650" y="1268043"/>
                <a:ext cx="7886700" cy="3601614"/>
              </a:xfrm>
            </p:spPr>
            <p:txBody>
              <a:bodyPr>
                <a:normAutofit fontScale="40000" lnSpcReduction="20000"/>
              </a:bodyPr>
              <a:lstStyle/>
              <a:p>
                <a:r>
                  <a:rPr lang="en-US" sz="3500" dirty="0"/>
                  <a:t>Annual child contacts aged &lt;5 and &lt;15 years needing evaluation point estimate (95%UI)</a:t>
                </a:r>
              </a:p>
              <a:p>
                <a:endParaRPr lang="en-US" sz="1050" dirty="0">
                  <a:ea typeface="Malgun Gothic" panose="020B0503020000020004" pitchFamily="34" charset="-127"/>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ea typeface="Malgun Gothic" panose="020B0503020000020004" pitchFamily="34" charset="-127"/>
                          <a:cs typeface="Times New Roman" panose="02020603050405020304" pitchFamily="18" charset="0"/>
                        </a:rPr>
                        <m:t>𝐸</m:t>
                      </m:r>
                      <m:r>
                        <a:rPr lang="en-US" sz="29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𝐶</m:t>
                          </m:r>
                        </m:num>
                        <m:den>
                          <m:r>
                            <a:rPr lang="en-US" sz="2900" i="1">
                              <a:latin typeface="Cambria Math" panose="02040503050406030204" pitchFamily="18" charset="0"/>
                            </a:rPr>
                            <m:t>𝐻</m:t>
                          </m:r>
                        </m:den>
                      </m:f>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Malgun Gothic" panose="020B0503020000020004" pitchFamily="34" charset="-127"/>
                          <a:cs typeface="Times New Roman" panose="02020603050405020304" pitchFamily="18" charset="0"/>
                        </a:rPr>
                        <m:t>𝐴</m:t>
                      </m:r>
                    </m:oMath>
                  </m:oMathPara>
                </a14:m>
                <a:endParaRPr lang="en-US" sz="2900" dirty="0">
                  <a:ea typeface="Malgun Gothic" panose="020B0503020000020004" pitchFamily="34" charset="-127"/>
                  <a:cs typeface="Times New Roman" panose="02020603050405020304" pitchFamily="18" charset="0"/>
                </a:endParaRPr>
              </a:p>
              <a:p>
                <a:pPr marL="0" indent="0">
                  <a:buNone/>
                </a:pPr>
                <a:endParaRPr lang="en-US" sz="1050" dirty="0">
                  <a:ea typeface="Malgun Gothic" panose="020B0503020000020004" pitchFamily="34" charset="-127"/>
                  <a:cs typeface="Times New Roman" panose="02020603050405020304" pitchFamily="18" charset="0"/>
                </a:endParaRPr>
              </a:p>
              <a:p>
                <a:pPr marL="0" indent="0" algn="ctr">
                  <a:buNone/>
                </a:pPr>
                <a:r>
                  <a:rPr lang="en-US" sz="2000" dirty="0">
                    <a:ea typeface="Malgun Gothic" panose="020B0503020000020004" pitchFamily="34" charset="-127"/>
                    <a:cs typeface="Times New Roman" panose="02020603050405020304" pitchFamily="18" charset="0"/>
                  </a:rPr>
                  <a:t>E = Estimated number of child contacts in a specific age group requiring evaluation in one year</a:t>
                </a:r>
              </a:p>
              <a:p>
                <a:pPr marL="0" indent="0" algn="ctr">
                  <a:buNone/>
                </a:pPr>
                <a:r>
                  <a:rPr lang="en-US" sz="2000" dirty="0">
                    <a:ea typeface="Malgun Gothic" panose="020B0503020000020004" pitchFamily="34" charset="-127"/>
                    <a:cs typeface="Times New Roman" panose="02020603050405020304" pitchFamily="18" charset="0"/>
                  </a:rPr>
                  <a:t>C = the number of children in the age group</a:t>
                </a:r>
              </a:p>
              <a:p>
                <a:pPr marL="0" indent="0" algn="ctr">
                  <a:buNone/>
                </a:pPr>
                <a:r>
                  <a:rPr lang="en-US" sz="2000" dirty="0">
                    <a:ea typeface="Malgun Gothic" panose="020B0503020000020004" pitchFamily="34" charset="-127"/>
                    <a:cs typeface="Times New Roman" panose="02020603050405020304" pitchFamily="18" charset="0"/>
                  </a:rPr>
                  <a:t>H = the number of households</a:t>
                </a:r>
              </a:p>
              <a:p>
                <a:pPr marL="0" indent="0" algn="ctr">
                  <a:buNone/>
                </a:pPr>
                <a:r>
                  <a:rPr lang="en-US" sz="2000" dirty="0">
                    <a:ea typeface="Malgun Gothic" panose="020B0503020000020004" pitchFamily="34" charset="-127"/>
                    <a:cs typeface="Times New Roman" panose="02020603050405020304" pitchFamily="18" charset="0"/>
                  </a:rPr>
                  <a:t>A = the number of adult pulmonary TB cases reported in the previous year</a:t>
                </a:r>
              </a:p>
              <a:p>
                <a:endParaRPr lang="en-US" sz="1800" dirty="0"/>
              </a:p>
              <a:p>
                <a:pPr marL="0" indent="0">
                  <a:buNone/>
                </a:pPr>
                <a:r>
                  <a:rPr lang="en-US" sz="2500" u="sng" dirty="0"/>
                  <a:t>Data sources : </a:t>
                </a:r>
              </a:p>
              <a:p>
                <a:r>
                  <a:rPr lang="en-US" sz="2500" dirty="0"/>
                  <a:t>Number of children and households from Demographic and Health Survey 2014 </a:t>
                </a:r>
              </a:p>
              <a:p>
                <a:r>
                  <a:rPr lang="en-US" sz="2500" dirty="0"/>
                  <a:t>Child (&lt;5 and 15 years)  TB case notification from WHO 2018.</a:t>
                </a:r>
              </a:p>
              <a:p>
                <a:r>
                  <a:rPr lang="en-US" sz="2500" dirty="0"/>
                  <a:t>% of TB disease : 10% for &lt;5 years and 8% for &lt;15 years as pooled estimate in low/middle income countries (Fox G J et al, 2013)</a:t>
                </a:r>
              </a:p>
              <a:p>
                <a:r>
                  <a:rPr lang="en-US" sz="2500" dirty="0"/>
                  <a:t>% of LTBI: 36% for &lt;5 years and 48% for &lt;15 years as pooled estimate in low/middle income countries (Fox G J et al, 2013)</a:t>
                </a:r>
              </a:p>
              <a:p>
                <a:r>
                  <a:rPr lang="en-US" sz="2500" dirty="0"/>
                  <a:t>We used TB case fatality rate (mortality/incidence: 7-39%) for future TB cases across countries from WHO 2018.</a:t>
                </a:r>
              </a:p>
              <a:p>
                <a:r>
                  <a:rPr lang="en-US" sz="2500" dirty="0"/>
                  <a:t>We considered existing TB case detection rate (0-14%) and existing IPT coverage (4-36%) for the status quo from WHO 2018.</a:t>
                </a:r>
                <a:endParaRPr lang="en-US" sz="2500" dirty="0">
                  <a:ea typeface="Malgun Gothic" panose="020B0503020000020004" pitchFamily="34" charset="-127"/>
                  <a:cs typeface="Times New Roman" panose="02020603050405020304" pitchFamily="18" charset="0"/>
                </a:endParaRPr>
              </a:p>
              <a:p>
                <a:endParaRPr lang="en-US" sz="1200" dirty="0">
                  <a:ea typeface="Malgun Gothic" panose="020B0503020000020004" pitchFamily="34" charset="-127"/>
                  <a:cs typeface="Times New Roman" panose="02020603050405020304" pitchFamily="18" charset="0"/>
                </a:endParaRPr>
              </a:p>
              <a:p>
                <a:endParaRPr lang="en-US" sz="1800" dirty="0"/>
              </a:p>
            </p:txBody>
          </p:sp>
        </mc:Choice>
        <mc:Fallback xmlns="">
          <p:sp>
            <p:nvSpPr>
              <p:cNvPr id="3" name="Content Placeholder 2">
                <a:extLst>
                  <a:ext uri="{FF2B5EF4-FFF2-40B4-BE49-F238E27FC236}">
                    <a16:creationId xmlns:a16="http://schemas.microsoft.com/office/drawing/2014/main" id="{97C30879-FB0D-4C70-B862-E54DBCE45860}"/>
                  </a:ext>
                </a:extLst>
              </p:cNvPr>
              <p:cNvSpPr>
                <a:spLocks noGrp="1" noRot="1" noChangeAspect="1" noMove="1" noResize="1" noEditPoints="1" noAdjustHandles="1" noChangeArrowheads="1" noChangeShapeType="1" noTextEdit="1"/>
              </p:cNvSpPr>
              <p:nvPr>
                <p:ph idx="1"/>
              </p:nvPr>
            </p:nvSpPr>
            <p:spPr>
              <a:xfrm>
                <a:off x="628650" y="1268043"/>
                <a:ext cx="7886700" cy="3601614"/>
              </a:xfrm>
              <a:blipFill>
                <a:blip r:embed="rId2"/>
                <a:stretch>
                  <a:fillRect t="-169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F0C93CC-446E-4F42-83C7-3D322EDD2E2A}"/>
              </a:ext>
            </a:extLst>
          </p:cNvPr>
          <p:cNvPicPr>
            <a:picLocks noChangeAspect="1"/>
          </p:cNvPicPr>
          <p:nvPr/>
        </p:nvPicPr>
        <p:blipFill rotWithShape="1">
          <a:blip r:embed="rId3"/>
          <a:srcRect l="1275" t="22267" r="60550" b="46800"/>
          <a:stretch/>
        </p:blipFill>
        <p:spPr>
          <a:xfrm>
            <a:off x="3858905" y="-19664"/>
            <a:ext cx="5130318" cy="1169189"/>
          </a:xfrm>
          <a:prstGeom prst="rect">
            <a:avLst/>
          </a:prstGeom>
        </p:spPr>
      </p:pic>
    </p:spTree>
    <p:extLst>
      <p:ext uri="{BB962C8B-B14F-4D97-AF65-F5344CB8AC3E}">
        <p14:creationId xmlns:p14="http://schemas.microsoft.com/office/powerpoint/2010/main" val="42839540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36f8d22-69bc-4269-9993-aeb1a1ee8af8">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7EE8D0691D5B4A967E780449D25D41" ma:contentTypeVersion="14" ma:contentTypeDescription="Create a new document." ma:contentTypeScope="" ma:versionID="4c6a15972677610d7243a74c71b97c73">
  <xsd:schema xmlns:xsd="http://www.w3.org/2001/XMLSchema" xmlns:xs="http://www.w3.org/2001/XMLSchema" xmlns:p="http://schemas.microsoft.com/office/2006/metadata/properties" xmlns:ns1="http://schemas.microsoft.com/sharepoint/v3" xmlns:ns2="b6d03df8-ec89-4866-95a9-30b923f4154c" xmlns:ns3="c36f8d22-69bc-4269-9993-aeb1a1ee8af8" targetNamespace="http://schemas.microsoft.com/office/2006/metadata/properties" ma:root="true" ma:fieldsID="d7755095776ec5d4eb193b4f89cd3747" ns1:_="" ns2:_="" ns3:_="">
    <xsd:import namespace="http://schemas.microsoft.com/sharepoint/v3"/>
    <xsd:import namespace="b6d03df8-ec89-4866-95a9-30b923f4154c"/>
    <xsd:import namespace="c36f8d22-69bc-4269-9993-aeb1a1ee8a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d03df8-ec89-4866-95a9-30b923f415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6f8d22-69bc-4269-9993-aeb1a1ee8af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7BFBA5-D991-43B4-B18F-A21786B99389}">
  <ds:schemaRefs>
    <ds:schemaRef ds:uri="http://schemas.microsoft.com/sharepoint/v3/contenttype/forms"/>
  </ds:schemaRefs>
</ds:datastoreItem>
</file>

<file path=customXml/itemProps2.xml><?xml version="1.0" encoding="utf-8"?>
<ds:datastoreItem xmlns:ds="http://schemas.openxmlformats.org/officeDocument/2006/customXml" ds:itemID="{D7F64F17-70BF-4AD7-B091-0FF1B293678D}">
  <ds:schemaRefs>
    <ds:schemaRef ds:uri="http://schemas.microsoft.com/office/2006/metadata/properties"/>
    <ds:schemaRef ds:uri="http://schemas.microsoft.com/office/infopath/2007/PartnerControls"/>
    <ds:schemaRef ds:uri="d86725b2-6c73-41b1-8d48-e1da19ff329e"/>
    <ds:schemaRef ds:uri="c36f8d22-69bc-4269-9993-aeb1a1ee8af8"/>
    <ds:schemaRef ds:uri="http://schemas.microsoft.com/sharepoint/v3"/>
  </ds:schemaRefs>
</ds:datastoreItem>
</file>

<file path=customXml/itemProps3.xml><?xml version="1.0" encoding="utf-8"?>
<ds:datastoreItem xmlns:ds="http://schemas.openxmlformats.org/officeDocument/2006/customXml" ds:itemID="{274EBDA9-00FE-495F-88D7-FCB2A10E1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d03df8-ec89-4866-95a9-30b923f4154c"/>
    <ds:schemaRef ds:uri="c36f8d22-69bc-4269-9993-aeb1a1ee8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2196</Words>
  <Application>Microsoft Office PowerPoint</Application>
  <PresentationFormat>On-screen Show (16:9)</PresentationFormat>
  <Paragraphs>312</Paragraphs>
  <Slides>20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Gulim</vt:lpstr>
      <vt:lpstr>Arial</vt:lpstr>
      <vt:lpstr>Arial Narrow</vt:lpstr>
      <vt:lpstr>Calibri</vt:lpstr>
      <vt:lpstr>Cambria Math</vt:lpstr>
      <vt:lpstr>Courier New</vt:lpstr>
      <vt:lpstr>Roboto</vt:lpstr>
      <vt:lpstr>Times New Roman</vt:lpstr>
      <vt:lpstr>Trebuchet MS</vt:lpstr>
      <vt:lpstr>Wingdings 3</vt:lpstr>
      <vt:lpstr>Facet</vt:lpstr>
      <vt:lpstr>PowerPoint Presentation</vt:lpstr>
      <vt:lpstr>PowerPoint Presentation</vt:lpstr>
      <vt:lpstr>Conflict of interest disclosure</vt:lpstr>
      <vt:lpstr>Introduction</vt:lpstr>
      <vt:lpstr>PowerPoint Presentation</vt:lpstr>
      <vt:lpstr>Objective</vt:lpstr>
      <vt:lpstr>Methods</vt:lpstr>
      <vt:lpstr>PowerPoint Presentation</vt:lpstr>
      <vt:lpstr>Target population</vt:lpstr>
      <vt:lpstr>Annual number of children for contact investigation</vt:lpstr>
      <vt:lpstr>PowerPoint Presentation</vt:lpstr>
      <vt:lpstr>PowerPoint Presentation</vt:lpstr>
      <vt:lpstr>PowerPoint Presentation</vt:lpstr>
      <vt:lpstr>PowerPoint Presentation</vt:lpstr>
      <vt:lpstr>PowerPoint Presentation</vt:lpstr>
      <vt:lpstr>PowerPoint Presentation</vt:lpstr>
      <vt:lpstr>Results</vt:lpstr>
      <vt:lpstr>Limitations</vt:lpstr>
      <vt:lpstr>Conclusions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Jessica Rickett</dc:creator>
  <cp:lastModifiedBy>Finn  McQuaid</cp:lastModifiedBy>
  <cp:revision>101</cp:revision>
  <dcterms:created xsi:type="dcterms:W3CDTF">2018-09-19T10:34:31Z</dcterms:created>
  <dcterms:modified xsi:type="dcterms:W3CDTF">2020-12-07T07:48:09Z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0x010100857EE8D0691D5B4A967E780449D25D41</vt:lpwstr>
  </property>
  <property fmtid="{D5CDD505-2E9C-101B-9397-08002B2CF9AE}" pid="3" name="Order">
    <vt:r8>170600</vt:r8>
  </property>
  <property fmtid="{D5CDD505-2E9C-101B-9397-08002B2CF9AE}" pid="4" name="ComplianceAssetId">
    <vt:lpwstr/>
  </property>
</Properties>
</file>