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6"/>
  </p:notesMasterIdLst>
  <p:sldIdLst>
    <p:sldId id="256" r:id="rId2"/>
    <p:sldId id="259" r:id="rId3"/>
    <p:sldId id="260" r:id="rId4"/>
    <p:sldId id="262" r:id="rId5"/>
    <p:sldId id="263" r:id="rId6"/>
    <p:sldId id="272" r:id="rId7"/>
    <p:sldId id="264" r:id="rId8"/>
    <p:sldId id="265" r:id="rId9"/>
    <p:sldId id="266" r:id="rId10"/>
    <p:sldId id="267" r:id="rId11"/>
    <p:sldId id="271" r:id="rId12"/>
    <p:sldId id="268" r:id="rId13"/>
    <p:sldId id="269" r:id="rId14"/>
    <p:sldId id="25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67343" autoAdjust="0"/>
  </p:normalViewPr>
  <p:slideViewPr>
    <p:cSldViewPr snapToGrid="0">
      <p:cViewPr varScale="1">
        <p:scale>
          <a:sx n="72" d="100"/>
          <a:sy n="72" d="100"/>
        </p:scale>
        <p:origin x="1290" y="90"/>
      </p:cViewPr>
      <p:guideLst/>
    </p:cSldViewPr>
  </p:slideViewPr>
  <p:notesTextViewPr>
    <p:cViewPr>
      <p:scale>
        <a:sx n="75" d="100"/>
        <a:sy n="75"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96964-A24A-40AD-B972-A7B1D34355E6}" type="datetimeFigureOut">
              <a:rPr lang="en-GB" smtClean="0"/>
              <a:t>28/10/2016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1F086-41D5-438B-8531-F1185DAB44C7}" type="slidenum">
              <a:rPr lang="en-GB" smtClean="0"/>
              <a:t>‹#›</a:t>
            </a:fld>
            <a:endParaRPr lang="en-GB"/>
          </a:p>
        </p:txBody>
      </p:sp>
    </p:spTree>
    <p:extLst>
      <p:ext uri="{BB962C8B-B14F-4D97-AF65-F5344CB8AC3E}">
        <p14:creationId xmlns:p14="http://schemas.microsoft.com/office/powerpoint/2010/main" val="1584145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a:t>
            </a:r>
            <a:r>
              <a:rPr lang="en-GB" baseline="0" dirty="0"/>
              <a:t> afternoon, I will use these 10 min to introduce you to the SP project, </a:t>
            </a:r>
            <a:r>
              <a:rPr lang="en-GB" baseline="0" dirty="0" err="1"/>
              <a:t>sprotect</a:t>
            </a:r>
            <a:r>
              <a:rPr lang="en-GB" baseline="0" dirty="0"/>
              <a:t> stands, it was funded by the Gates </a:t>
            </a:r>
            <a:r>
              <a:rPr lang="en-GB" baseline="0" dirty="0" err="1"/>
              <a:t>Foudatio</a:t>
            </a:r>
            <a:r>
              <a:rPr lang="en-GB" baseline="0" dirty="0"/>
              <a:t> through TB MAC on January 2016. for and in this </a:t>
            </a:r>
            <a:r>
              <a:rPr lang="en-GB" baseline="0" dirty="0" err="1"/>
              <a:t>ppt</a:t>
            </a:r>
            <a:r>
              <a:rPr lang="en-GB" baseline="0" dirty="0"/>
              <a:t> I will describe the research approach we took in these past year, and some </a:t>
            </a:r>
            <a:r>
              <a:rPr lang="en-GB" baseline="0" dirty="0" err="1"/>
              <a:t>vry</a:t>
            </a:r>
            <a:r>
              <a:rPr lang="en-GB" baseline="0" dirty="0"/>
              <a:t> preliminary findings that are meant to be used as an illustrative example of what we did and how we did it and the challenges we met. </a:t>
            </a:r>
            <a:endParaRPr lang="en-US" dirty="0"/>
          </a:p>
        </p:txBody>
      </p:sp>
      <p:sp>
        <p:nvSpPr>
          <p:cNvPr id="4" name="Slide Number Placeholder 3"/>
          <p:cNvSpPr>
            <a:spLocks noGrp="1"/>
          </p:cNvSpPr>
          <p:nvPr>
            <p:ph type="sldNum" sz="quarter" idx="10"/>
          </p:nvPr>
        </p:nvSpPr>
        <p:spPr/>
        <p:txBody>
          <a:bodyPr/>
          <a:lstStyle/>
          <a:p>
            <a:fld id="{0091F086-41D5-438B-8531-F1185DAB44C7}" type="slidenum">
              <a:rPr lang="en-GB" smtClean="0"/>
              <a:t>1</a:t>
            </a:fld>
            <a:endParaRPr lang="en-GB"/>
          </a:p>
        </p:txBody>
      </p:sp>
    </p:spTree>
    <p:extLst>
      <p:ext uri="{BB962C8B-B14F-4D97-AF65-F5344CB8AC3E}">
        <p14:creationId xmlns:p14="http://schemas.microsoft.com/office/powerpoint/2010/main" val="688466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GB" sz="1200" kern="1200" dirty="0">
                <a:solidFill>
                  <a:schemeClr val="tx1"/>
                </a:solidFill>
                <a:effectLst/>
                <a:latin typeface="+mn-lt"/>
                <a:ea typeface="+mn-ea"/>
                <a:cs typeface="+mn-cs"/>
              </a:rPr>
              <a:t>It is critical to specify the population under study.</a:t>
            </a:r>
            <a:r>
              <a:rPr lang="en-GB" sz="1200" kern="1200" baseline="0" dirty="0">
                <a:solidFill>
                  <a:schemeClr val="tx1"/>
                </a:solidFill>
                <a:effectLst/>
                <a:latin typeface="+mn-lt"/>
                <a:ea typeface="+mn-ea"/>
                <a:cs typeface="+mn-cs"/>
              </a:rPr>
              <a:t> </a:t>
            </a:r>
          </a:p>
          <a:p>
            <a:pPr marL="0" indent="0">
              <a:buFontTx/>
              <a:buNone/>
            </a:pPr>
            <a:r>
              <a:rPr lang="en-GB" sz="1200" kern="1200" baseline="0" dirty="0">
                <a:solidFill>
                  <a:schemeClr val="tx1"/>
                </a:solidFill>
                <a:effectLst/>
                <a:latin typeface="+mn-lt"/>
                <a:ea typeface="+mn-ea"/>
                <a:cs typeface="+mn-cs"/>
              </a:rPr>
              <a:t>It is impossible to model the impact of social protection on TB in the general population, without knowing the relative size of population receiving CCT, the prevalence of TB  in this group vs the general population, and the extent of mixing of the general population with the population receiving CCT. </a:t>
            </a:r>
            <a:r>
              <a:rPr lang="en-GB" baseline="0" dirty="0"/>
              <a:t>In S-PROTECT we focussed on the population targeted by CCT which is usually people living below the poverty line. We assumed that this was a plausible option because it can be assumed that this population is also the one that most contribute to the burden of TB in a given country and therefore by controlling TB on them we can alt TB also in the general population. Having said that more epidemiological studies are needed to understand the extent of overlap between TB and CCT recipients and to profile them better so to see in which way the impact observed can be assumed to happen also on TB patients.</a:t>
            </a:r>
          </a:p>
          <a:p>
            <a:pPr marL="0" indent="0">
              <a:buFontTx/>
              <a:buNone/>
            </a:pPr>
            <a:endParaRPr lang="en-GB" baseline="0" dirty="0"/>
          </a:p>
          <a:p>
            <a:pPr marL="0" indent="0">
              <a:buFontTx/>
              <a:buNone/>
            </a:pPr>
            <a:r>
              <a:rPr lang="en-GB" baseline="0" dirty="0"/>
              <a:t>S-PROTECT tried to unpack the </a:t>
            </a:r>
            <a:r>
              <a:rPr lang="en-GB" baseline="0" dirty="0" err="1"/>
              <a:t>complexiy</a:t>
            </a:r>
            <a:r>
              <a:rPr lang="en-GB" baseline="0" dirty="0"/>
              <a:t> of the effect of social protection into a number of shorter pathway. However unlike they can capture the whole effect, also </a:t>
            </a:r>
            <a:r>
              <a:rPr lang="en-GB" baseline="0" dirty="0" err="1"/>
              <a:t>lilekuy</a:t>
            </a:r>
            <a:r>
              <a:rPr lang="en-GB" baseline="0" dirty="0"/>
              <a:t> to be setting specific. Go beyond also the material….</a:t>
            </a:r>
          </a:p>
          <a:p>
            <a:pPr marL="0" indent="0">
              <a:buFontTx/>
              <a:buNone/>
            </a:pPr>
            <a:r>
              <a:rPr lang="en-GB" baseline="0" dirty="0"/>
              <a:t>More importantly we have seen that even if we try to simplify it could be that the effect of the intervention is very pretty much diluted if you take into account all the levels, and also if most of the effect happens at the bottom of the tail.  It could be that the situation could improve if we gather better data: we know in fact that not only very limited data on income, but also limited reliability of this measure. It could be also that we need to use different </a:t>
            </a:r>
            <a:r>
              <a:rPr lang="en-GB" baseline="0" dirty="0" err="1"/>
              <a:t>modellinh</a:t>
            </a:r>
            <a:r>
              <a:rPr lang="en-GB" baseline="0" dirty="0"/>
              <a:t> approaches.</a:t>
            </a:r>
          </a:p>
          <a:p>
            <a:pPr marL="0" indent="0">
              <a:buFontTx/>
              <a:buNone/>
            </a:pPr>
            <a:endParaRPr lang="en-GB" baseline="0" dirty="0"/>
          </a:p>
          <a:p>
            <a:pPr marL="0" indent="0">
              <a:buFontTx/>
              <a:buNone/>
            </a:pPr>
            <a:r>
              <a:rPr lang="en-GB" baseline="0" dirty="0"/>
              <a:t>Difficult harmonisation across levels in terms of unit of measurements used. </a:t>
            </a:r>
            <a:r>
              <a:rPr lang="en-GB" sz="1200" kern="1200" dirty="0">
                <a:solidFill>
                  <a:schemeClr val="tx1"/>
                </a:solidFill>
                <a:effectLst/>
                <a:latin typeface="+mn-lt"/>
                <a:ea typeface="+mn-ea"/>
                <a:cs typeface="+mn-cs"/>
              </a:rPr>
              <a:t>This was partially due to the fact that we aimed to link data extrapolated from different types of sources and also different levels of analysis and partially because there is currently no consensus regarding how to convert outcomes and units of measure even when they are available.</a:t>
            </a:r>
            <a:endParaRPr lang="en-GB" baseline="0" dirty="0"/>
          </a:p>
          <a:p>
            <a:pPr marL="0" indent="0">
              <a:buFontTx/>
              <a:buNone/>
            </a:pPr>
            <a:r>
              <a:rPr lang="en-GB" sz="1200" kern="1200" dirty="0">
                <a:solidFill>
                  <a:schemeClr val="tx1"/>
                </a:solidFill>
                <a:effectLst/>
                <a:latin typeface="+mn-lt"/>
                <a:ea typeface="+mn-ea"/>
                <a:cs typeface="+mn-cs"/>
              </a:rPr>
              <a:t>However, it will be key to identify appropriate ways to standardize the outcomes and units of measure used across impact evaluation and epidemiological studies, so that they can be appropriately utilised in any future research work on the relationship between development and TB</a:t>
            </a:r>
            <a:endParaRPr lang="en-GB" baseline="0" dirty="0"/>
          </a:p>
          <a:p>
            <a:pPr marL="0" indent="0">
              <a:buFontTx/>
              <a:buNone/>
            </a:pPr>
            <a:endParaRPr lang="en-GB" baseline="0"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0091F086-41D5-438B-8531-F1185DAB44C7}" type="slidenum">
              <a:rPr lang="en-GB" smtClean="0"/>
              <a:t>12</a:t>
            </a:fld>
            <a:endParaRPr lang="en-GB"/>
          </a:p>
        </p:txBody>
      </p:sp>
    </p:spTree>
    <p:extLst>
      <p:ext uri="{BB962C8B-B14F-4D97-AF65-F5344CB8AC3E}">
        <p14:creationId xmlns:p14="http://schemas.microsoft.com/office/powerpoint/2010/main" val="3384470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Task that was</a:t>
            </a:r>
            <a:r>
              <a:rPr lang="en-GB" sz="1200" kern="1200" baseline="0" dirty="0">
                <a:solidFill>
                  <a:schemeClr val="tx1"/>
                </a:solidFill>
                <a:effectLst/>
                <a:latin typeface="+mn-lt"/>
                <a:ea typeface="+mn-ea"/>
                <a:cs typeface="+mn-cs"/>
              </a:rPr>
              <a:t> only possible thanks to the broad range of expertise that were </a:t>
            </a:r>
            <a:r>
              <a:rPr lang="en-GB" sz="1200" kern="1200" baseline="0" dirty="0" err="1">
                <a:solidFill>
                  <a:schemeClr val="tx1"/>
                </a:solidFill>
                <a:effectLst/>
                <a:latin typeface="+mn-lt"/>
                <a:ea typeface="+mn-ea"/>
                <a:cs typeface="+mn-cs"/>
              </a:rPr>
              <a:t>colled</a:t>
            </a:r>
            <a:r>
              <a:rPr lang="en-GB" sz="1200" kern="1200" baseline="0" dirty="0">
                <a:solidFill>
                  <a:schemeClr val="tx1"/>
                </a:solidFill>
                <a:effectLst/>
                <a:latin typeface="+mn-lt"/>
                <a:ea typeface="+mn-ea"/>
                <a:cs typeface="+mn-cs"/>
              </a:rPr>
              <a:t> to work together, which I believe to be the real strength of S-PROTECT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approach we have adopted can be utilized to improve our quantitative understanding of the linkages between social protection and TB burden, highlight key gaps in both data and conceptual thinking, prioritize efforts to collect data, refine more complex or setting-specific models or even suggest the adoption of alternative approaches derived by other disciplines (including sociology, ecology, economy) more accustomed to complex phenomena.{</a:t>
            </a:r>
            <a:r>
              <a:rPr lang="en-GB" sz="1200" kern="1200" dirty="0" err="1">
                <a:solidFill>
                  <a:schemeClr val="tx1"/>
                </a:solidFill>
                <a:effectLst/>
                <a:latin typeface="+mn-lt"/>
                <a:ea typeface="+mn-ea"/>
                <a:cs typeface="+mn-cs"/>
              </a:rPr>
              <a:t>Galea</a:t>
            </a:r>
            <a:r>
              <a:rPr lang="en-GB" sz="1200" kern="1200" dirty="0">
                <a:solidFill>
                  <a:schemeClr val="tx1"/>
                </a:solidFill>
                <a:effectLst/>
                <a:latin typeface="+mn-lt"/>
                <a:ea typeface="+mn-ea"/>
                <a:cs typeface="+mn-cs"/>
              </a:rPr>
              <a:t>, 2009 #1145;Speybroeck, 2013 #1947;Mahamoud, 2013 #1948}.</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91F086-41D5-438B-8531-F1185DAB44C7}" type="slidenum">
              <a:rPr lang="en-GB" smtClean="0"/>
              <a:t>13</a:t>
            </a:fld>
            <a:endParaRPr lang="en-GB"/>
          </a:p>
        </p:txBody>
      </p:sp>
    </p:spTree>
    <p:extLst>
      <p:ext uri="{BB962C8B-B14F-4D97-AF65-F5344CB8AC3E}">
        <p14:creationId xmlns:p14="http://schemas.microsoft.com/office/powerpoint/2010/main" val="152997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1F086-41D5-438B-8531-F1185DAB44C7}" type="slidenum">
              <a:rPr lang="en-GB" smtClean="0"/>
              <a:t>2</a:t>
            </a:fld>
            <a:endParaRPr lang="en-GB"/>
          </a:p>
        </p:txBody>
      </p:sp>
    </p:spTree>
    <p:extLst>
      <p:ext uri="{BB962C8B-B14F-4D97-AF65-F5344CB8AC3E}">
        <p14:creationId xmlns:p14="http://schemas.microsoft.com/office/powerpoint/2010/main" val="562798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Mathematical modelling has been extensively used to enhance our understanding of TB biology and transmission;{Dowdy, 2013 #1942} however, its use has been mainly focussed on biomedical interventions.{Childs, 2015 #1943} Few modelling exercises have explored the degree to which socioeconomic factors increase TB risks, and to which CCT interventions can reduce TB burden by improving these determinants.</a:t>
            </a:r>
            <a:endParaRPr lang="en-GB" dirty="0"/>
          </a:p>
          <a:p>
            <a:r>
              <a:rPr lang="en-GB" dirty="0"/>
              <a:t>This is also partially because there is no consensus yet on the mechanisms</a:t>
            </a:r>
            <a:endParaRPr lang="en-US" dirty="0"/>
          </a:p>
        </p:txBody>
      </p:sp>
      <p:sp>
        <p:nvSpPr>
          <p:cNvPr id="4" name="Slide Number Placeholder 3"/>
          <p:cNvSpPr>
            <a:spLocks noGrp="1"/>
          </p:cNvSpPr>
          <p:nvPr>
            <p:ph type="sldNum" sz="quarter" idx="10"/>
          </p:nvPr>
        </p:nvSpPr>
        <p:spPr/>
        <p:txBody>
          <a:bodyPr/>
          <a:lstStyle/>
          <a:p>
            <a:fld id="{0091F086-41D5-438B-8531-F1185DAB44C7}" type="slidenum">
              <a:rPr lang="en-GB" smtClean="0"/>
              <a:t>3</a:t>
            </a:fld>
            <a:endParaRPr lang="en-GB"/>
          </a:p>
        </p:txBody>
      </p:sp>
    </p:spTree>
    <p:extLst>
      <p:ext uri="{BB962C8B-B14F-4D97-AF65-F5344CB8AC3E}">
        <p14:creationId xmlns:p14="http://schemas.microsoft.com/office/powerpoint/2010/main" val="859856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project aims to address the above challenges by leveraging an interdisciplinary consortium to develop a framework for modelling of social protection interventions to enhance TB control. The S-PROTECT Modelling Consortium, made of social epidemiologists, modellers, and thought leaders, will:</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Develop a conceptual framework, that is a qualitative map</a:t>
            </a:r>
            <a:r>
              <a:rPr lang="en-GB" sz="1200" u="none" strike="noStrike" kern="1200" baseline="30000" dirty="0">
                <a:solidFill>
                  <a:schemeClr val="tx1"/>
                </a:solidFill>
                <a:effectLst/>
                <a:latin typeface="+mn-lt"/>
                <a:ea typeface="+mn-ea"/>
                <a:cs typeface="+mn-cs"/>
                <a:hlinkClick r:id="rId3" action="ppaction://hlinkfile" tooltip="Mahamoud, 2013 #1948"/>
              </a:rPr>
              <a:t>15</a:t>
            </a:r>
            <a:r>
              <a:rPr lang="en-GB" sz="1200" kern="1200" dirty="0">
                <a:solidFill>
                  <a:schemeClr val="tx1"/>
                </a:solidFill>
                <a:effectLst/>
                <a:latin typeface="+mn-lt"/>
                <a:ea typeface="+mn-ea"/>
                <a:cs typeface="+mn-cs"/>
              </a:rPr>
              <a:t> or flowchart reflecting the pathway between social determinants, TB risk factors and TB outcomes (i.e. TB incidence and mortality) and where and how social protection interventions are expected to act in this complex web of interrelations, and link this explicitly to a mathematical model of TB control;</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Create a publicly available data portal for the collection and collation of standardized data to inform mathematical models aiming to assess the impact of social protection on TB; and</a:t>
            </a:r>
          </a:p>
          <a:p>
            <a:pPr lvl="0"/>
            <a:r>
              <a:rPr lang="en-GB" sz="1200" kern="1200" dirty="0">
                <a:solidFill>
                  <a:schemeClr val="tx1"/>
                </a:solidFill>
                <a:effectLst/>
                <a:latin typeface="+mn-lt"/>
                <a:ea typeface="+mn-ea"/>
                <a:cs typeface="+mn-cs"/>
              </a:rPr>
              <a:t>Construct an innovative mathematical model able to capture the complex social protection processes that may influence TB epidemiology and control, using as a test case </a:t>
            </a:r>
            <a:r>
              <a:rPr lang="en-GB" sz="1200" i="1" kern="1200" dirty="0" err="1">
                <a:solidFill>
                  <a:schemeClr val="tx1"/>
                </a:solidFill>
                <a:effectLst/>
                <a:latin typeface="+mn-lt"/>
                <a:ea typeface="+mn-ea"/>
                <a:cs typeface="+mn-cs"/>
              </a:rPr>
              <a:t>Bolsa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Familia</a:t>
            </a:r>
            <a:r>
              <a:rPr lang="en-GB" sz="1200" kern="1200" dirty="0">
                <a:solidFill>
                  <a:schemeClr val="tx1"/>
                </a:solidFill>
                <a:effectLst/>
                <a:latin typeface="+mn-lt"/>
                <a:ea typeface="+mn-ea"/>
                <a:cs typeface="+mn-cs"/>
              </a:rPr>
              <a:t>, the Brazilian national conditional cash transfer programme. </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91F086-41D5-438B-8531-F1185DAB44C7}" type="slidenum">
              <a:rPr lang="en-GB" smtClean="0"/>
              <a:t>4</a:t>
            </a:fld>
            <a:endParaRPr lang="en-GB"/>
          </a:p>
        </p:txBody>
      </p:sp>
    </p:spTree>
    <p:extLst>
      <p:ext uri="{BB962C8B-B14F-4D97-AF65-F5344CB8AC3E}">
        <p14:creationId xmlns:p14="http://schemas.microsoft.com/office/powerpoint/2010/main" val="3202788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1F086-41D5-438B-8531-F1185DAB44C7}" type="slidenum">
              <a:rPr lang="en-GB" smtClean="0"/>
              <a:t>5</a:t>
            </a:fld>
            <a:endParaRPr lang="en-GB"/>
          </a:p>
        </p:txBody>
      </p:sp>
    </p:spTree>
    <p:extLst>
      <p:ext uri="{BB962C8B-B14F-4D97-AF65-F5344CB8AC3E}">
        <p14:creationId xmlns:p14="http://schemas.microsoft.com/office/powerpoint/2010/main" val="3824474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The framework assumes that cash transfers can act on TB prevention, care and support either </a:t>
            </a:r>
            <a:r>
              <a:rPr lang="en-GB" sz="1200" i="1" kern="1200" dirty="0">
                <a:solidFill>
                  <a:schemeClr val="tx1"/>
                </a:solidFill>
                <a:latin typeface="+mn-lt"/>
                <a:ea typeface="+mn-ea"/>
                <a:cs typeface="+mn-cs"/>
              </a:rPr>
              <a:t>indirectly</a:t>
            </a:r>
            <a:r>
              <a:rPr lang="en-GB" sz="1200" kern="1200" dirty="0">
                <a:solidFill>
                  <a:schemeClr val="tx1"/>
                </a:solidFill>
                <a:latin typeface="+mn-lt"/>
                <a:ea typeface="+mn-ea"/>
                <a:cs typeface="+mn-cs"/>
              </a:rPr>
              <a:t> by influencing the social determinants of the epidemic (such as household / individual living conditions or food security), or </a:t>
            </a:r>
            <a:r>
              <a:rPr lang="en-GB" sz="1200" i="1" kern="1200" dirty="0">
                <a:solidFill>
                  <a:schemeClr val="tx1"/>
                </a:solidFill>
                <a:latin typeface="+mn-lt"/>
                <a:ea typeface="+mn-ea"/>
                <a:cs typeface="+mn-cs"/>
              </a:rPr>
              <a:t>directly</a:t>
            </a:r>
            <a:r>
              <a:rPr lang="en-GB" sz="1200" kern="1200" dirty="0">
                <a:solidFill>
                  <a:schemeClr val="tx1"/>
                </a:solidFill>
                <a:latin typeface="+mn-lt"/>
                <a:ea typeface="+mn-ea"/>
                <a:cs typeface="+mn-cs"/>
              </a:rPr>
              <a:t> if conditioned on health-seeking behaviours relevant for TB (i.e. TB testing and preventive therapy among household TB contact, TB treatment completion, BCG vaccination in children). These distal social determinants can act on a number of proximal mediators (here identified as HIV, smoking, alcohol consumption/drug abuse, malnutrition, etc) which ultimately will result in the impact on TB prevention, TB treatment or TB costs mitigation depending on which specific stage of the disease or population is targeted by the intervention.</a:t>
            </a:r>
            <a:endParaRPr lang="en-GB" sz="1200" kern="1200">
              <a:solidFill>
                <a:schemeClr val="tx1"/>
              </a:solidFill>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fld id="{D08BB440-20E4-48AC-97F6-AC3340C2BFAF}" type="slidenum">
              <a:rPr lang="en-GB" smtClean="0"/>
              <a:t>6</a:t>
            </a:fld>
            <a:endParaRPr lang="en-GB"/>
          </a:p>
        </p:txBody>
      </p:sp>
    </p:spTree>
    <p:extLst>
      <p:ext uri="{BB962C8B-B14F-4D97-AF65-F5344CB8AC3E}">
        <p14:creationId xmlns:p14="http://schemas.microsoft.com/office/powerpoint/2010/main" val="524819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1F086-41D5-438B-8531-F1185DAB44C7}" type="slidenum">
              <a:rPr lang="en-GB" smtClean="0"/>
              <a:t>8</a:t>
            </a:fld>
            <a:endParaRPr lang="en-GB"/>
          </a:p>
        </p:txBody>
      </p:sp>
    </p:spTree>
    <p:extLst>
      <p:ext uri="{BB962C8B-B14F-4D97-AF65-F5344CB8AC3E}">
        <p14:creationId xmlns:p14="http://schemas.microsoft.com/office/powerpoint/2010/main" val="687261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conceptualized our modelling approach to capture the impact of CCTs – and BFP in particular - on TB in two parts. I</a:t>
            </a:r>
          </a:p>
          <a:p>
            <a:r>
              <a:rPr lang="en-GB" dirty="0"/>
              <a:t>Simple TB transmission model incorporating proximal social determinants of TB as estimated from the review</a:t>
            </a:r>
            <a:r>
              <a:rPr lang="en-GB" baseline="0" dirty="0"/>
              <a:t> of the literature.</a:t>
            </a:r>
            <a:endParaRPr lang="en-GB" dirty="0"/>
          </a:p>
          <a:p>
            <a:r>
              <a:rPr lang="en-GB" dirty="0"/>
              <a:t>This was achieved by:</a:t>
            </a:r>
          </a:p>
          <a:p>
            <a:pPr lvl="1">
              <a:buFontTx/>
              <a:buChar char="-"/>
            </a:pPr>
            <a:r>
              <a:rPr lang="en-GB" dirty="0"/>
              <a:t>We first estimated the impact of BFP on Level 1, 2 and 3 of each pathway:</a:t>
            </a:r>
            <a:r>
              <a:rPr lang="en-GB" baseline="0" dirty="0"/>
              <a:t> we </a:t>
            </a:r>
            <a:r>
              <a:rPr lang="en-GB" baseline="0" dirty="0" err="1"/>
              <a:t>gathred</a:t>
            </a:r>
            <a:r>
              <a:rPr lang="en-GB" baseline="0" dirty="0"/>
              <a:t> data from both development and epidemiological literature to populate each step along the pathways. And for each of them we tried to come up with a point estimate (baseline) and a range (low and high estimate).</a:t>
            </a:r>
            <a:endParaRPr lang="en-GB" dirty="0"/>
          </a:p>
          <a:p>
            <a:pPr lvl="1">
              <a:buFontTx/>
              <a:buChar char="-"/>
            </a:pPr>
            <a:r>
              <a:rPr lang="en-GB" dirty="0"/>
              <a:t>We combined this effect across levels to estimate the impact on three TB outcomes </a:t>
            </a:r>
          </a:p>
          <a:p>
            <a:pPr lvl="1">
              <a:buFontTx/>
              <a:buChar char="-"/>
            </a:pPr>
            <a:r>
              <a:rPr lang="en-GB" dirty="0"/>
              <a:t>By incorporating the level 3</a:t>
            </a:r>
            <a:r>
              <a:rPr lang="en-GB" baseline="0" dirty="0"/>
              <a:t> estimates into the TB transmission model, we estimated the impact of BFP on long term prevalence</a:t>
            </a:r>
            <a:endParaRPr lang="en-GB" dirty="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 the first part, we aimed to estimate the impact of CCTs like BFP on each of the proximal mediators of TB outcomes. This was achieved by estimating the effects at each of the three levels of a given pathway separately based on the literature review, and then combining them together. In the second part, we aimed to estimate the impact of change in any of the proximal mediators of TB outcomes on the overall TB prevalence. </a:t>
            </a:r>
          </a:p>
          <a:p>
            <a:endParaRPr lang="en-GB" sz="1200" kern="1200" dirty="0">
              <a:solidFill>
                <a:schemeClr val="tx1"/>
              </a:solidFill>
              <a:effectLst/>
              <a:latin typeface="+mn-lt"/>
              <a:ea typeface="+mn-ea"/>
              <a:cs typeface="+mn-cs"/>
            </a:endParaRPr>
          </a:p>
          <a:p>
            <a:r>
              <a:rPr lang="en-GB" dirty="0"/>
              <a:t>Simple TB transmission model incorporating proximal social determinants of TB as estimated from the review</a:t>
            </a:r>
            <a:r>
              <a:rPr lang="en-GB" baseline="0" dirty="0"/>
              <a:t> of the literature.</a:t>
            </a:r>
            <a:endParaRPr lang="en-GB" dirty="0"/>
          </a:p>
          <a:p>
            <a:r>
              <a:rPr lang="en-GB" dirty="0"/>
              <a:t>This was achieved by:</a:t>
            </a:r>
          </a:p>
          <a:p>
            <a:pPr lvl="1">
              <a:buFontTx/>
              <a:buChar char="-"/>
            </a:pPr>
            <a:r>
              <a:rPr lang="en-GB" dirty="0"/>
              <a:t>We first estimated the impact of BFP on Level 1, 2 and 3 of each pathway:</a:t>
            </a:r>
            <a:r>
              <a:rPr lang="en-GB" baseline="0" dirty="0"/>
              <a:t> we </a:t>
            </a:r>
            <a:r>
              <a:rPr lang="en-GB" baseline="0" dirty="0" err="1"/>
              <a:t>gathred</a:t>
            </a:r>
            <a:r>
              <a:rPr lang="en-GB" baseline="0" dirty="0"/>
              <a:t> data from both development and epidemiological literature to populate each step along the pathways. And for each of them we tried to come up with a point estimate (baseline) and a range (low and high estimate).</a:t>
            </a:r>
            <a:endParaRPr lang="en-GB" dirty="0"/>
          </a:p>
          <a:p>
            <a:pPr lvl="1">
              <a:buFontTx/>
              <a:buChar char="-"/>
            </a:pPr>
            <a:r>
              <a:rPr lang="en-GB" dirty="0"/>
              <a:t>We combined this effect across levels to estimate the impact on three TB outcomes </a:t>
            </a:r>
          </a:p>
          <a:p>
            <a:pPr lvl="1">
              <a:buFontTx/>
              <a:buChar char="-"/>
            </a:pPr>
            <a:r>
              <a:rPr lang="en-GB" dirty="0"/>
              <a:t>By incorporating the level 3</a:t>
            </a:r>
            <a:r>
              <a:rPr lang="en-GB" baseline="0" dirty="0"/>
              <a:t> estimates into the TB transmission model, we estimated the impact of BFP on long term prevalence</a:t>
            </a:r>
            <a:endParaRPr lang="en-GB" dirty="0"/>
          </a:p>
          <a:p>
            <a:endParaRPr lang="en-US" dirty="0"/>
          </a:p>
        </p:txBody>
      </p:sp>
      <p:sp>
        <p:nvSpPr>
          <p:cNvPr id="4" name="Slide Number Placeholder 3"/>
          <p:cNvSpPr>
            <a:spLocks noGrp="1"/>
          </p:cNvSpPr>
          <p:nvPr>
            <p:ph type="sldNum" sz="quarter" idx="10"/>
          </p:nvPr>
        </p:nvSpPr>
        <p:spPr/>
        <p:txBody>
          <a:bodyPr/>
          <a:lstStyle/>
          <a:p>
            <a:fld id="{0091F086-41D5-438B-8531-F1185DAB44C7}" type="slidenum">
              <a:rPr lang="en-GB" smtClean="0"/>
              <a:t>9</a:t>
            </a:fld>
            <a:endParaRPr lang="en-GB"/>
          </a:p>
        </p:txBody>
      </p:sp>
    </p:spTree>
    <p:extLst>
      <p:ext uri="{BB962C8B-B14F-4D97-AF65-F5344CB8AC3E}">
        <p14:creationId xmlns:p14="http://schemas.microsoft.com/office/powerpoint/2010/main" val="3671049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key finding was that the projected long term impact of </a:t>
            </a:r>
            <a:r>
              <a:rPr lang="en-US" sz="1200" kern="1200" dirty="0" err="1">
                <a:solidFill>
                  <a:schemeClr val="tx1"/>
                </a:solidFill>
                <a:effectLst/>
                <a:latin typeface="+mn-lt"/>
                <a:ea typeface="+mn-ea"/>
                <a:cs typeface="+mn-cs"/>
              </a:rPr>
              <a:t>Bolsa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Familia</a:t>
            </a:r>
            <a:r>
              <a:rPr lang="en-US" sz="1200" kern="1200" dirty="0">
                <a:solidFill>
                  <a:schemeClr val="tx1"/>
                </a:solidFill>
                <a:effectLst/>
                <a:latin typeface="+mn-lt"/>
                <a:ea typeface="+mn-ea"/>
                <a:cs typeface="+mn-cs"/>
              </a:rPr>
              <a:t>-like S-PROTECT was a very modest reduction of TB prevalence of about 4%. The modest estimate was driven partially by very low estimate of the impact of S-PROTECT on HH income, which we estimated to be 15%, and generally low impact of HH income on nutrition, which we estimated of about 0.129 increase in BMI per US$1000 increase in HH income. We also found the range of uncertainty in the impact to be wide, between 0.74% to 23.47% reduction  in long-term TB prevalence, reflecting the uncertainty around the estimates.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also sought to estimate the impact of BFP-like protection program without restricting the impact to be mediated via effect on income. Using an estimated impact of BFP-like in Mexico on nutrition (which estimated a 0.83 units increase in BMI [REF]), we then proceeded to estimate the impact on each of the proximal mediators of TB outcomes, and used the same model to estimate the impact on TB prevalence. As presented in Box 2 as a direct impact, we estimated an impact of 32.06% reduction in TB prevalence, almost 10 times larger than our estimates from pathways including income. Hence, there is potential to underestimate the impact, if we restrict ourselves to estimating the impact via narrowly defined pathways.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91F086-41D5-438B-8531-F1185DAB44C7}" type="slidenum">
              <a:rPr lang="en-GB" smtClean="0"/>
              <a:t>11</a:t>
            </a:fld>
            <a:endParaRPr lang="en-GB"/>
          </a:p>
        </p:txBody>
      </p:sp>
    </p:spTree>
    <p:extLst>
      <p:ext uri="{BB962C8B-B14F-4D97-AF65-F5344CB8AC3E}">
        <p14:creationId xmlns:p14="http://schemas.microsoft.com/office/powerpoint/2010/main" val="1262171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tb-mac.org/"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tb-mac.org/"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tb-mac.org/"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tb-mac.org/"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10/28/2016</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p:cNvSpPr/>
          <p:nvPr userDrawn="1"/>
        </p:nvSpPr>
        <p:spPr>
          <a:xfrm>
            <a:off x="0" y="5877272"/>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pic>
        <p:nvPicPr>
          <p:cNvPr id="8" name="Picture 2" descr="logo"/>
          <p:cNvPicPr>
            <a:picLocks noChangeAspect="1" noChangeArrowheads="1"/>
          </p:cNvPicPr>
          <p:nvPr userDrawn="1"/>
        </p:nvPicPr>
        <p:blipFill>
          <a:blip r:embed="rId2" cstate="print"/>
          <a:srcRect/>
          <a:stretch>
            <a:fillRect/>
          </a:stretch>
        </p:blipFill>
        <p:spPr bwMode="auto">
          <a:xfrm>
            <a:off x="183968" y="6035069"/>
            <a:ext cx="2484276" cy="665134"/>
          </a:xfrm>
          <a:prstGeom prst="rect">
            <a:avLst/>
          </a:prstGeom>
          <a:noFill/>
        </p:spPr>
      </p:pic>
      <p:sp>
        <p:nvSpPr>
          <p:cNvPr id="9" name="TextBox 8"/>
          <p:cNvSpPr txBox="1"/>
          <p:nvPr userDrawn="1"/>
        </p:nvSpPr>
        <p:spPr>
          <a:xfrm>
            <a:off x="3555864" y="6182970"/>
            <a:ext cx="1356718" cy="300082"/>
          </a:xfrm>
          <a:prstGeom prst="rect">
            <a:avLst/>
          </a:prstGeom>
          <a:noFill/>
        </p:spPr>
        <p:txBody>
          <a:bodyPr wrap="none" rtlCol="0">
            <a:spAutoFit/>
          </a:bodyPr>
          <a:lstStyle/>
          <a:p>
            <a:r>
              <a:rPr lang="en-GB" sz="1350" dirty="0">
                <a:solidFill>
                  <a:prstClr val="black"/>
                </a:solidFill>
                <a:hlinkClick r:id="rId3"/>
              </a:rPr>
              <a:t>www.tb-mac.org</a:t>
            </a:r>
            <a:endParaRPr lang="en-GB" sz="1350" dirty="0">
              <a:solidFill>
                <a:prstClr val="black"/>
              </a:solidFill>
            </a:endParaRPr>
          </a:p>
        </p:txBody>
      </p:sp>
      <p:pic>
        <p:nvPicPr>
          <p:cNvPr id="10" name="Picture 3"/>
          <p:cNvPicPr>
            <a:picLocks noChangeAspect="1" noChangeArrowheads="1"/>
          </p:cNvPicPr>
          <p:nvPr userDrawn="1"/>
        </p:nvPicPr>
        <p:blipFill>
          <a:blip r:embed="rId4" cstate="print"/>
          <a:srcRect/>
          <a:stretch>
            <a:fillRect/>
          </a:stretch>
        </p:blipFill>
        <p:spPr bwMode="auto">
          <a:xfrm>
            <a:off x="5754037" y="6115608"/>
            <a:ext cx="1301711" cy="504056"/>
          </a:xfrm>
          <a:prstGeom prst="rect">
            <a:avLst/>
          </a:prstGeom>
          <a:noFill/>
          <a:ln w="9525">
            <a:noFill/>
            <a:miter lim="800000"/>
            <a:headEnd/>
            <a:tailEnd/>
          </a:ln>
        </p:spPr>
      </p:pic>
      <p:pic>
        <p:nvPicPr>
          <p:cNvPr id="11" name="Picture 4" descr="http://www.thewomantrial.lshtm.ac.uk/Images/Lshtm_newlogo.jpg"/>
          <p:cNvPicPr>
            <a:picLocks noChangeAspect="1" noChangeArrowheads="1"/>
          </p:cNvPicPr>
          <p:nvPr userDrawn="1"/>
        </p:nvPicPr>
        <p:blipFill>
          <a:blip r:embed="rId5" cstate="print"/>
          <a:srcRect/>
          <a:stretch>
            <a:fillRect/>
          </a:stretch>
        </p:blipFill>
        <p:spPr bwMode="auto">
          <a:xfrm>
            <a:off x="8001000" y="5998048"/>
            <a:ext cx="1055006" cy="739176"/>
          </a:xfrm>
          <a:prstGeom prst="rect">
            <a:avLst/>
          </a:prstGeom>
          <a:noFill/>
        </p:spPr>
      </p:pic>
    </p:spTree>
    <p:extLst>
      <p:ext uri="{BB962C8B-B14F-4D97-AF65-F5344CB8AC3E}">
        <p14:creationId xmlns:p14="http://schemas.microsoft.com/office/powerpoint/2010/main" val="47861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2BF7E3-04B3-46DC-8E08-C00A63D8A185}" type="datetimeFigureOut">
              <a:rPr lang="en-GB" smtClean="0"/>
              <a:t>28/10/2016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4D0916-8C79-4BA9-A8CB-3861E3D71C35}" type="slidenum">
              <a:rPr lang="en-GB" smtClean="0"/>
              <a:t>‹#›</a:t>
            </a:fld>
            <a:endParaRPr lang="en-GB"/>
          </a:p>
        </p:txBody>
      </p:sp>
    </p:spTree>
    <p:extLst>
      <p:ext uri="{BB962C8B-B14F-4D97-AF65-F5344CB8AC3E}">
        <p14:creationId xmlns:p14="http://schemas.microsoft.com/office/powerpoint/2010/main" val="335043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2BF7E3-04B3-46DC-8E08-C00A63D8A185}" type="datetimeFigureOut">
              <a:rPr lang="en-GB" smtClean="0"/>
              <a:t>28/10/2016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4D0916-8C79-4BA9-A8CB-3861E3D71C35}" type="slidenum">
              <a:rPr lang="en-GB" smtClean="0"/>
              <a:t>‹#›</a:t>
            </a:fld>
            <a:endParaRPr lang="en-GB"/>
          </a:p>
        </p:txBody>
      </p:sp>
    </p:spTree>
    <p:extLst>
      <p:ext uri="{BB962C8B-B14F-4D97-AF65-F5344CB8AC3E}">
        <p14:creationId xmlns:p14="http://schemas.microsoft.com/office/powerpoint/2010/main" val="331977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10/28/2016</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p:cNvSpPr/>
          <p:nvPr userDrawn="1"/>
        </p:nvSpPr>
        <p:spPr>
          <a:xfrm>
            <a:off x="0" y="5877272"/>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pic>
        <p:nvPicPr>
          <p:cNvPr id="8" name="Picture 2" descr="logo"/>
          <p:cNvPicPr>
            <a:picLocks noChangeAspect="1" noChangeArrowheads="1"/>
          </p:cNvPicPr>
          <p:nvPr userDrawn="1"/>
        </p:nvPicPr>
        <p:blipFill>
          <a:blip r:embed="rId2" cstate="print"/>
          <a:srcRect/>
          <a:stretch>
            <a:fillRect/>
          </a:stretch>
        </p:blipFill>
        <p:spPr bwMode="auto">
          <a:xfrm>
            <a:off x="183968" y="6035068"/>
            <a:ext cx="2530442" cy="686407"/>
          </a:xfrm>
          <a:prstGeom prst="rect">
            <a:avLst/>
          </a:prstGeom>
          <a:noFill/>
        </p:spPr>
      </p:pic>
      <p:sp>
        <p:nvSpPr>
          <p:cNvPr id="9" name="TextBox 8"/>
          <p:cNvSpPr txBox="1"/>
          <p:nvPr userDrawn="1"/>
        </p:nvSpPr>
        <p:spPr>
          <a:xfrm>
            <a:off x="3555864" y="6182970"/>
            <a:ext cx="1356718" cy="300082"/>
          </a:xfrm>
          <a:prstGeom prst="rect">
            <a:avLst/>
          </a:prstGeom>
          <a:noFill/>
        </p:spPr>
        <p:txBody>
          <a:bodyPr wrap="none" rtlCol="0">
            <a:spAutoFit/>
          </a:bodyPr>
          <a:lstStyle/>
          <a:p>
            <a:r>
              <a:rPr lang="en-GB" sz="1350" dirty="0">
                <a:solidFill>
                  <a:prstClr val="black"/>
                </a:solidFill>
                <a:hlinkClick r:id="rId3"/>
              </a:rPr>
              <a:t>www.tb-mac.org</a:t>
            </a:r>
            <a:endParaRPr lang="en-GB" sz="1350" dirty="0">
              <a:solidFill>
                <a:prstClr val="black"/>
              </a:solidFill>
            </a:endParaRPr>
          </a:p>
        </p:txBody>
      </p:sp>
      <p:pic>
        <p:nvPicPr>
          <p:cNvPr id="10" name="Picture 3"/>
          <p:cNvPicPr>
            <a:picLocks noChangeAspect="1" noChangeArrowheads="1"/>
          </p:cNvPicPr>
          <p:nvPr userDrawn="1"/>
        </p:nvPicPr>
        <p:blipFill>
          <a:blip r:embed="rId4" cstate="print"/>
          <a:srcRect/>
          <a:stretch>
            <a:fillRect/>
          </a:stretch>
        </p:blipFill>
        <p:spPr bwMode="auto">
          <a:xfrm>
            <a:off x="5754037" y="6115608"/>
            <a:ext cx="1301711" cy="504056"/>
          </a:xfrm>
          <a:prstGeom prst="rect">
            <a:avLst/>
          </a:prstGeom>
          <a:noFill/>
          <a:ln w="9525">
            <a:noFill/>
            <a:miter lim="800000"/>
            <a:headEnd/>
            <a:tailEnd/>
          </a:ln>
        </p:spPr>
      </p:pic>
      <p:pic>
        <p:nvPicPr>
          <p:cNvPr id="11" name="Picture 4" descr="http://www.thewomantrial.lshtm.ac.uk/Images/Lshtm_newlogo.jpg"/>
          <p:cNvPicPr>
            <a:picLocks noChangeAspect="1" noChangeArrowheads="1"/>
          </p:cNvPicPr>
          <p:nvPr userDrawn="1"/>
        </p:nvPicPr>
        <p:blipFill>
          <a:blip r:embed="rId5" cstate="print"/>
          <a:srcRect/>
          <a:stretch>
            <a:fillRect/>
          </a:stretch>
        </p:blipFill>
        <p:spPr bwMode="auto">
          <a:xfrm>
            <a:off x="7897203" y="5998047"/>
            <a:ext cx="1158803" cy="741015"/>
          </a:xfrm>
          <a:prstGeom prst="rect">
            <a:avLst/>
          </a:prstGeom>
          <a:noFill/>
        </p:spPr>
      </p:pic>
    </p:spTree>
    <p:extLst>
      <p:ext uri="{BB962C8B-B14F-4D97-AF65-F5344CB8AC3E}">
        <p14:creationId xmlns:p14="http://schemas.microsoft.com/office/powerpoint/2010/main" val="305333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2BF7E3-04B3-46DC-8E08-C00A63D8A185}" type="datetimeFigureOut">
              <a:rPr lang="en-GB" smtClean="0"/>
              <a:t>28/10/2016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4D0916-8C79-4BA9-A8CB-3861E3D71C35}" type="slidenum">
              <a:rPr lang="en-GB" smtClean="0"/>
              <a:t>‹#›</a:t>
            </a:fld>
            <a:endParaRPr lang="en-GB"/>
          </a:p>
        </p:txBody>
      </p:sp>
    </p:spTree>
    <p:extLst>
      <p:ext uri="{BB962C8B-B14F-4D97-AF65-F5344CB8AC3E}">
        <p14:creationId xmlns:p14="http://schemas.microsoft.com/office/powerpoint/2010/main" val="276447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10/28/2016</a:t>
            </a:fld>
            <a:endParaRPr lang="en-US"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8" name="Rectangle 7"/>
          <p:cNvSpPr/>
          <p:nvPr userDrawn="1"/>
        </p:nvSpPr>
        <p:spPr>
          <a:xfrm>
            <a:off x="0" y="5877272"/>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pic>
        <p:nvPicPr>
          <p:cNvPr id="9" name="Picture 2" descr="logo"/>
          <p:cNvPicPr>
            <a:picLocks noChangeAspect="1" noChangeArrowheads="1"/>
          </p:cNvPicPr>
          <p:nvPr userDrawn="1"/>
        </p:nvPicPr>
        <p:blipFill>
          <a:blip r:embed="rId2" cstate="print"/>
          <a:srcRect/>
          <a:stretch>
            <a:fillRect/>
          </a:stretch>
        </p:blipFill>
        <p:spPr bwMode="auto">
          <a:xfrm>
            <a:off x="183968" y="6035069"/>
            <a:ext cx="2484276" cy="665134"/>
          </a:xfrm>
          <a:prstGeom prst="rect">
            <a:avLst/>
          </a:prstGeom>
          <a:noFill/>
        </p:spPr>
      </p:pic>
      <p:sp>
        <p:nvSpPr>
          <p:cNvPr id="10" name="TextBox 9"/>
          <p:cNvSpPr txBox="1"/>
          <p:nvPr userDrawn="1"/>
        </p:nvSpPr>
        <p:spPr>
          <a:xfrm>
            <a:off x="3555864" y="6182970"/>
            <a:ext cx="1356718" cy="300082"/>
          </a:xfrm>
          <a:prstGeom prst="rect">
            <a:avLst/>
          </a:prstGeom>
          <a:noFill/>
        </p:spPr>
        <p:txBody>
          <a:bodyPr wrap="none" rtlCol="0">
            <a:spAutoFit/>
          </a:bodyPr>
          <a:lstStyle/>
          <a:p>
            <a:r>
              <a:rPr lang="en-GB" sz="1350" dirty="0">
                <a:solidFill>
                  <a:prstClr val="black"/>
                </a:solidFill>
                <a:hlinkClick r:id="rId3"/>
              </a:rPr>
              <a:t>www.tb-mac.org</a:t>
            </a:r>
            <a:endParaRPr lang="en-GB" sz="1350" dirty="0">
              <a:solidFill>
                <a:prstClr val="black"/>
              </a:solidFill>
            </a:endParaRPr>
          </a:p>
        </p:txBody>
      </p:sp>
      <p:pic>
        <p:nvPicPr>
          <p:cNvPr id="11" name="Picture 3"/>
          <p:cNvPicPr>
            <a:picLocks noChangeAspect="1" noChangeArrowheads="1"/>
          </p:cNvPicPr>
          <p:nvPr userDrawn="1"/>
        </p:nvPicPr>
        <p:blipFill>
          <a:blip r:embed="rId4" cstate="print"/>
          <a:srcRect/>
          <a:stretch>
            <a:fillRect/>
          </a:stretch>
        </p:blipFill>
        <p:spPr bwMode="auto">
          <a:xfrm>
            <a:off x="5754037" y="6115608"/>
            <a:ext cx="1301711" cy="504056"/>
          </a:xfrm>
          <a:prstGeom prst="rect">
            <a:avLst/>
          </a:prstGeom>
          <a:noFill/>
          <a:ln w="9525">
            <a:noFill/>
            <a:miter lim="800000"/>
            <a:headEnd/>
            <a:tailEnd/>
          </a:ln>
        </p:spPr>
      </p:pic>
      <p:pic>
        <p:nvPicPr>
          <p:cNvPr id="12" name="Picture 4" descr="http://www.thewomantrial.lshtm.ac.uk/Images/Lshtm_newlogo.jpg"/>
          <p:cNvPicPr>
            <a:picLocks noChangeAspect="1" noChangeArrowheads="1"/>
          </p:cNvPicPr>
          <p:nvPr userDrawn="1"/>
        </p:nvPicPr>
        <p:blipFill>
          <a:blip r:embed="rId5" cstate="print"/>
          <a:srcRect/>
          <a:stretch>
            <a:fillRect/>
          </a:stretch>
        </p:blipFill>
        <p:spPr bwMode="auto">
          <a:xfrm>
            <a:off x="8001000" y="5998048"/>
            <a:ext cx="1055006" cy="739176"/>
          </a:xfrm>
          <a:prstGeom prst="rect">
            <a:avLst/>
          </a:prstGeom>
          <a:noFill/>
        </p:spPr>
      </p:pic>
    </p:spTree>
    <p:extLst>
      <p:ext uri="{BB962C8B-B14F-4D97-AF65-F5344CB8AC3E}">
        <p14:creationId xmlns:p14="http://schemas.microsoft.com/office/powerpoint/2010/main" val="362931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10/28/2016</a:t>
            </a:fld>
            <a:endParaRPr lang="en-US"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
        <p:nvSpPr>
          <p:cNvPr id="10" name="Rectangle 9"/>
          <p:cNvSpPr/>
          <p:nvPr userDrawn="1"/>
        </p:nvSpPr>
        <p:spPr>
          <a:xfrm>
            <a:off x="0" y="5877272"/>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pic>
        <p:nvPicPr>
          <p:cNvPr id="11" name="Picture 2" descr="logo"/>
          <p:cNvPicPr>
            <a:picLocks noChangeAspect="1" noChangeArrowheads="1"/>
          </p:cNvPicPr>
          <p:nvPr userDrawn="1"/>
        </p:nvPicPr>
        <p:blipFill>
          <a:blip r:embed="rId2" cstate="print"/>
          <a:srcRect/>
          <a:stretch>
            <a:fillRect/>
          </a:stretch>
        </p:blipFill>
        <p:spPr bwMode="auto">
          <a:xfrm>
            <a:off x="183968" y="6035069"/>
            <a:ext cx="2484276" cy="665134"/>
          </a:xfrm>
          <a:prstGeom prst="rect">
            <a:avLst/>
          </a:prstGeom>
          <a:noFill/>
        </p:spPr>
      </p:pic>
      <p:sp>
        <p:nvSpPr>
          <p:cNvPr id="12" name="TextBox 11"/>
          <p:cNvSpPr txBox="1"/>
          <p:nvPr userDrawn="1"/>
        </p:nvSpPr>
        <p:spPr>
          <a:xfrm>
            <a:off x="3555864" y="6182970"/>
            <a:ext cx="1356718" cy="300082"/>
          </a:xfrm>
          <a:prstGeom prst="rect">
            <a:avLst/>
          </a:prstGeom>
          <a:noFill/>
        </p:spPr>
        <p:txBody>
          <a:bodyPr wrap="none" rtlCol="0">
            <a:spAutoFit/>
          </a:bodyPr>
          <a:lstStyle/>
          <a:p>
            <a:r>
              <a:rPr lang="en-GB" sz="1350" dirty="0">
                <a:solidFill>
                  <a:prstClr val="black"/>
                </a:solidFill>
                <a:hlinkClick r:id="rId3"/>
              </a:rPr>
              <a:t>www.tb-mac.org</a:t>
            </a:r>
            <a:endParaRPr lang="en-GB" sz="1350" dirty="0">
              <a:solidFill>
                <a:prstClr val="black"/>
              </a:solidFill>
            </a:endParaRPr>
          </a:p>
        </p:txBody>
      </p:sp>
      <p:pic>
        <p:nvPicPr>
          <p:cNvPr id="13" name="Picture 3"/>
          <p:cNvPicPr>
            <a:picLocks noChangeAspect="1" noChangeArrowheads="1"/>
          </p:cNvPicPr>
          <p:nvPr userDrawn="1"/>
        </p:nvPicPr>
        <p:blipFill>
          <a:blip r:embed="rId4" cstate="print"/>
          <a:srcRect/>
          <a:stretch>
            <a:fillRect/>
          </a:stretch>
        </p:blipFill>
        <p:spPr bwMode="auto">
          <a:xfrm>
            <a:off x="5754037" y="6115608"/>
            <a:ext cx="1301711" cy="504056"/>
          </a:xfrm>
          <a:prstGeom prst="rect">
            <a:avLst/>
          </a:prstGeom>
          <a:noFill/>
          <a:ln w="9525">
            <a:noFill/>
            <a:miter lim="800000"/>
            <a:headEnd/>
            <a:tailEnd/>
          </a:ln>
        </p:spPr>
      </p:pic>
      <p:pic>
        <p:nvPicPr>
          <p:cNvPr id="14" name="Picture 4" descr="http://www.thewomantrial.lshtm.ac.uk/Images/Lshtm_newlogo.jpg"/>
          <p:cNvPicPr>
            <a:picLocks noChangeAspect="1" noChangeArrowheads="1"/>
          </p:cNvPicPr>
          <p:nvPr userDrawn="1"/>
        </p:nvPicPr>
        <p:blipFill>
          <a:blip r:embed="rId5" cstate="print"/>
          <a:srcRect/>
          <a:stretch>
            <a:fillRect/>
          </a:stretch>
        </p:blipFill>
        <p:spPr bwMode="auto">
          <a:xfrm>
            <a:off x="8001000" y="5998048"/>
            <a:ext cx="1055006" cy="739176"/>
          </a:xfrm>
          <a:prstGeom prst="rect">
            <a:avLst/>
          </a:prstGeom>
          <a:noFill/>
        </p:spPr>
      </p:pic>
    </p:spTree>
    <p:extLst>
      <p:ext uri="{BB962C8B-B14F-4D97-AF65-F5344CB8AC3E}">
        <p14:creationId xmlns:p14="http://schemas.microsoft.com/office/powerpoint/2010/main" val="674495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2BF7E3-04B3-46DC-8E08-C00A63D8A185}" type="datetimeFigureOut">
              <a:rPr lang="en-GB" smtClean="0"/>
              <a:t>28/10/2016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4D0916-8C79-4BA9-A8CB-3861E3D71C35}" type="slidenum">
              <a:rPr lang="en-GB" smtClean="0"/>
              <a:t>‹#›</a:t>
            </a:fld>
            <a:endParaRPr lang="en-GB"/>
          </a:p>
        </p:txBody>
      </p:sp>
    </p:spTree>
    <p:extLst>
      <p:ext uri="{BB962C8B-B14F-4D97-AF65-F5344CB8AC3E}">
        <p14:creationId xmlns:p14="http://schemas.microsoft.com/office/powerpoint/2010/main" val="2799168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54435-C326-4EFA-856C-D9834624539F}" type="datetimeFigureOut">
              <a:rPr lang="en-US" smtClean="0"/>
              <a:t>10/28/2016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F25FF1-6197-4B63-B542-00E978FE0184}" type="slidenum">
              <a:rPr lang="en-GB" smtClean="0"/>
              <a:t>‹#›</a:t>
            </a:fld>
            <a:endParaRPr lang="en-GB"/>
          </a:p>
        </p:txBody>
      </p:sp>
    </p:spTree>
    <p:extLst>
      <p:ext uri="{BB962C8B-B14F-4D97-AF65-F5344CB8AC3E}">
        <p14:creationId xmlns:p14="http://schemas.microsoft.com/office/powerpoint/2010/main" val="2564012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2BF7E3-04B3-46DC-8E08-C00A63D8A185}" type="datetimeFigureOut">
              <a:rPr lang="en-GB" smtClean="0"/>
              <a:t>28/10/2016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4D0916-8C79-4BA9-A8CB-3861E3D71C35}" type="slidenum">
              <a:rPr lang="en-GB" smtClean="0"/>
              <a:t>‹#›</a:t>
            </a:fld>
            <a:endParaRPr lang="en-GB"/>
          </a:p>
        </p:txBody>
      </p:sp>
    </p:spTree>
    <p:extLst>
      <p:ext uri="{BB962C8B-B14F-4D97-AF65-F5344CB8AC3E}">
        <p14:creationId xmlns:p14="http://schemas.microsoft.com/office/powerpoint/2010/main" val="47247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2BF7E3-04B3-46DC-8E08-C00A63D8A185}" type="datetimeFigureOut">
              <a:rPr lang="en-GB" smtClean="0"/>
              <a:t>28/10/2016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4D0916-8C79-4BA9-A8CB-3861E3D71C35}" type="slidenum">
              <a:rPr lang="en-GB" smtClean="0"/>
              <a:t>‹#›</a:t>
            </a:fld>
            <a:endParaRPr lang="en-GB"/>
          </a:p>
        </p:txBody>
      </p:sp>
    </p:spTree>
    <p:extLst>
      <p:ext uri="{BB962C8B-B14F-4D97-AF65-F5344CB8AC3E}">
        <p14:creationId xmlns:p14="http://schemas.microsoft.com/office/powerpoint/2010/main" val="3619279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BF7E3-04B3-46DC-8E08-C00A63D8A185}" type="datetimeFigureOut">
              <a:rPr lang="en-GB" smtClean="0"/>
              <a:t>28/10/2016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D0916-8C79-4BA9-A8CB-3861E3D71C35}" type="slidenum">
              <a:rPr lang="en-GB" smtClean="0"/>
              <a:t>‹#›</a:t>
            </a:fld>
            <a:endParaRPr lang="en-GB"/>
          </a:p>
        </p:txBody>
      </p:sp>
    </p:spTree>
    <p:extLst>
      <p:ext uri="{BB962C8B-B14F-4D97-AF65-F5344CB8AC3E}">
        <p14:creationId xmlns:p14="http://schemas.microsoft.com/office/powerpoint/2010/main" val="325766727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b="8968"/>
          <a:stretch/>
        </p:blipFill>
        <p:spPr>
          <a:xfrm>
            <a:off x="5528030" y="11453"/>
            <a:ext cx="3572424" cy="2397918"/>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667657" y="2154985"/>
            <a:ext cx="7837714" cy="2142100"/>
          </a:xfrm>
        </p:spPr>
        <p:txBody>
          <a:bodyPr>
            <a:normAutofit fontScale="90000"/>
          </a:bodyPr>
          <a:lstStyle/>
          <a:p>
            <a:br>
              <a:rPr lang="en-GB" sz="2850" dirty="0">
                <a:latin typeface="Arial Black" panose="020B0A04020102020204" pitchFamily="34" charset="0"/>
              </a:rPr>
            </a:br>
            <a:br>
              <a:rPr lang="en-GB" sz="2850" dirty="0">
                <a:latin typeface="Arial Black" panose="020B0A04020102020204" pitchFamily="34" charset="0"/>
              </a:rPr>
            </a:br>
            <a:br>
              <a:rPr lang="en-GB" sz="2850" dirty="0">
                <a:latin typeface="Arial Black" panose="020B0A04020102020204" pitchFamily="34" charset="0"/>
              </a:rPr>
            </a:br>
            <a:r>
              <a:rPr lang="en-GB" sz="3600" dirty="0">
                <a:latin typeface="Arial Black" panose="020B0A04020102020204" pitchFamily="34" charset="0"/>
              </a:rPr>
              <a:t>Understanding the contribution of social protection to accelerate </a:t>
            </a:r>
            <a:br>
              <a:rPr lang="en-GB" sz="3600" dirty="0">
                <a:latin typeface="Arial Black" panose="020B0A04020102020204" pitchFamily="34" charset="0"/>
              </a:rPr>
            </a:br>
            <a:r>
              <a:rPr lang="en-GB" sz="3600" dirty="0">
                <a:latin typeface="Arial Black" panose="020B0A04020102020204" pitchFamily="34" charset="0"/>
              </a:rPr>
              <a:t>TB elimination: </a:t>
            </a:r>
            <a:br>
              <a:rPr lang="en-GB" sz="3600" dirty="0">
                <a:latin typeface="Arial Black" panose="020B0A04020102020204" pitchFamily="34" charset="0"/>
              </a:rPr>
            </a:br>
            <a:r>
              <a:rPr lang="en-GB" sz="3600" dirty="0">
                <a:latin typeface="Arial Black" panose="020B0A04020102020204" pitchFamily="34" charset="0"/>
              </a:rPr>
              <a:t>the S-PROTECT Project</a:t>
            </a:r>
          </a:p>
        </p:txBody>
      </p:sp>
      <p:sp>
        <p:nvSpPr>
          <p:cNvPr id="3" name="Subtitle 2"/>
          <p:cNvSpPr>
            <a:spLocks noGrp="1"/>
          </p:cNvSpPr>
          <p:nvPr>
            <p:ph type="subTitle" idx="1"/>
          </p:nvPr>
        </p:nvSpPr>
        <p:spPr>
          <a:xfrm>
            <a:off x="1423517" y="4455885"/>
            <a:ext cx="7081853" cy="1030515"/>
          </a:xfrm>
        </p:spPr>
        <p:txBody>
          <a:bodyPr>
            <a:normAutofit fontScale="85000" lnSpcReduction="20000"/>
          </a:bodyPr>
          <a:lstStyle/>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Delia </a:t>
            </a:r>
            <a:r>
              <a:rPr lang="en-GB" dirty="0" err="1">
                <a:latin typeface="Arial" panose="020B0604020202020204" pitchFamily="34" charset="0"/>
                <a:cs typeface="Arial" panose="020B0604020202020204" pitchFamily="34" charset="0"/>
              </a:rPr>
              <a:t>Boccia</a:t>
            </a:r>
            <a:r>
              <a:rPr lang="en-GB" dirty="0">
                <a:latin typeface="Arial" panose="020B0604020202020204" pitchFamily="34" charset="0"/>
                <a:cs typeface="Arial" panose="020B0604020202020204" pitchFamily="34" charset="0"/>
              </a:rPr>
              <a:t> on behalf of the S-PROTECT team</a:t>
            </a:r>
          </a:p>
          <a:p>
            <a:r>
              <a:rPr lang="en-GB" dirty="0">
                <a:latin typeface="Arial" panose="020B0604020202020204" pitchFamily="34" charset="0"/>
                <a:cs typeface="Arial" panose="020B0604020202020204" pitchFamily="34" charset="0"/>
              </a:rPr>
              <a:t>London School of Hygiene and Tropical Medicine</a:t>
            </a:r>
          </a:p>
        </p:txBody>
      </p:sp>
    </p:spTree>
    <p:extLst>
      <p:ext uri="{BB962C8B-B14F-4D97-AF65-F5344CB8AC3E}">
        <p14:creationId xmlns:p14="http://schemas.microsoft.com/office/powerpoint/2010/main" val="2019170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 y="203995"/>
            <a:ext cx="9020175" cy="828675"/>
          </a:xfrm>
        </p:spPr>
        <p:txBody>
          <a:bodyPr>
            <a:normAutofit/>
          </a:bodyPr>
          <a:lstStyle/>
          <a:p>
            <a:r>
              <a:rPr lang="en-GB" sz="2700" dirty="0">
                <a:latin typeface="Arial Black" panose="020B0A04020102020204" pitchFamily="34" charset="0"/>
              </a:rPr>
              <a:t>Preliminary findings from pathway #10: Part I</a:t>
            </a:r>
            <a:endParaRPr lang="en-US" sz="2700" dirty="0">
              <a:latin typeface="Arial Black" panose="020B0A04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4575727"/>
              </p:ext>
            </p:extLst>
          </p:nvPr>
        </p:nvGraphicFramePr>
        <p:xfrm>
          <a:off x="257869" y="1253075"/>
          <a:ext cx="8507730" cy="3274227"/>
        </p:xfrm>
        <a:graphic>
          <a:graphicData uri="http://schemas.openxmlformats.org/drawingml/2006/table">
            <a:tbl>
              <a:tblPr firstRow="1" bandRow="1">
                <a:tableStyleId>{5C22544A-7EE6-4342-B048-85BDC9FD1C3A}</a:tableStyleId>
              </a:tblPr>
              <a:tblGrid>
                <a:gridCol w="801452">
                  <a:extLst>
                    <a:ext uri="{9D8B030D-6E8A-4147-A177-3AD203B41FA5}">
                      <a16:colId xmlns:a16="http://schemas.microsoft.com/office/drawing/2014/main" val="3221708019"/>
                    </a:ext>
                  </a:extLst>
                </a:gridCol>
                <a:gridCol w="4407989">
                  <a:extLst>
                    <a:ext uri="{9D8B030D-6E8A-4147-A177-3AD203B41FA5}">
                      <a16:colId xmlns:a16="http://schemas.microsoft.com/office/drawing/2014/main" val="2501941586"/>
                    </a:ext>
                  </a:extLst>
                </a:gridCol>
                <a:gridCol w="951468">
                  <a:extLst>
                    <a:ext uri="{9D8B030D-6E8A-4147-A177-3AD203B41FA5}">
                      <a16:colId xmlns:a16="http://schemas.microsoft.com/office/drawing/2014/main" val="2300061005"/>
                    </a:ext>
                  </a:extLst>
                </a:gridCol>
                <a:gridCol w="168511">
                  <a:extLst>
                    <a:ext uri="{9D8B030D-6E8A-4147-A177-3AD203B41FA5}">
                      <a16:colId xmlns:a16="http://schemas.microsoft.com/office/drawing/2014/main" val="3938755578"/>
                    </a:ext>
                  </a:extLst>
                </a:gridCol>
                <a:gridCol w="910368">
                  <a:extLst>
                    <a:ext uri="{9D8B030D-6E8A-4147-A177-3AD203B41FA5}">
                      <a16:colId xmlns:a16="http://schemas.microsoft.com/office/drawing/2014/main" val="1243248071"/>
                    </a:ext>
                  </a:extLst>
                </a:gridCol>
                <a:gridCol w="168511">
                  <a:extLst>
                    <a:ext uri="{9D8B030D-6E8A-4147-A177-3AD203B41FA5}">
                      <a16:colId xmlns:a16="http://schemas.microsoft.com/office/drawing/2014/main" val="3706516897"/>
                    </a:ext>
                  </a:extLst>
                </a:gridCol>
                <a:gridCol w="1099431">
                  <a:extLst>
                    <a:ext uri="{9D8B030D-6E8A-4147-A177-3AD203B41FA5}">
                      <a16:colId xmlns:a16="http://schemas.microsoft.com/office/drawing/2014/main" val="2649011257"/>
                    </a:ext>
                  </a:extLst>
                </a:gridCol>
              </a:tblGrid>
              <a:tr h="516119">
                <a:tc>
                  <a:txBody>
                    <a:bodyPr/>
                    <a:lstStyle/>
                    <a:p>
                      <a:pPr algn="ctr"/>
                      <a:endParaRPr lang="en-US" sz="14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1400" dirty="0">
                          <a:latin typeface="Arial" panose="020B0604020202020204" pitchFamily="34" charset="0"/>
                          <a:cs typeface="Arial" panose="020B0604020202020204" pitchFamily="34" charset="0"/>
                        </a:rPr>
                        <a:t>Levels of impact</a:t>
                      </a:r>
                      <a:endParaRPr lang="en-US" sz="14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1400" dirty="0">
                          <a:latin typeface="Arial" panose="020B0604020202020204" pitchFamily="34" charset="0"/>
                          <a:cs typeface="Arial" panose="020B0604020202020204" pitchFamily="34" charset="0"/>
                        </a:rPr>
                        <a:t>Baseline</a:t>
                      </a:r>
                      <a:endParaRPr lang="en-US" sz="1400" dirty="0">
                        <a:latin typeface="Arial" panose="020B0604020202020204" pitchFamily="34" charset="0"/>
                        <a:cs typeface="Arial" panose="020B0604020202020204" pitchFamily="34" charset="0"/>
                      </a:endParaRPr>
                    </a:p>
                  </a:txBody>
                  <a:tcPr marL="68580" marR="68580" marT="34290" marB="34290" anchor="ctr"/>
                </a:tc>
                <a:tc>
                  <a:txBody>
                    <a:bodyPr/>
                    <a:lstStyle/>
                    <a:p>
                      <a:pPr algn="ctr"/>
                      <a:endParaRPr lang="en-US" sz="14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1400" dirty="0">
                          <a:latin typeface="Arial" panose="020B0604020202020204" pitchFamily="34" charset="0"/>
                          <a:cs typeface="Arial" panose="020B0604020202020204" pitchFamily="34" charset="0"/>
                        </a:rPr>
                        <a:t>Low</a:t>
                      </a:r>
                      <a:r>
                        <a:rPr lang="en-GB" sz="1400" baseline="0" dirty="0">
                          <a:latin typeface="Arial" panose="020B0604020202020204" pitchFamily="34" charset="0"/>
                          <a:cs typeface="Arial" panose="020B0604020202020204" pitchFamily="34" charset="0"/>
                        </a:rPr>
                        <a:t> Estimate</a:t>
                      </a:r>
                      <a:endParaRPr lang="en-US" sz="1400" dirty="0">
                        <a:latin typeface="Arial" panose="020B0604020202020204" pitchFamily="34" charset="0"/>
                        <a:cs typeface="Arial" panose="020B0604020202020204" pitchFamily="34" charset="0"/>
                      </a:endParaRPr>
                    </a:p>
                  </a:txBody>
                  <a:tcPr marL="68580" marR="68580" marT="34290" marB="34290" anchor="ctr"/>
                </a:tc>
                <a:tc>
                  <a:txBody>
                    <a:bodyPr/>
                    <a:lstStyle/>
                    <a:p>
                      <a:pPr algn="ctr"/>
                      <a:endParaRPr lang="en-US" sz="14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1400" dirty="0">
                          <a:latin typeface="Arial" panose="020B0604020202020204" pitchFamily="34" charset="0"/>
                          <a:cs typeface="Arial" panose="020B0604020202020204" pitchFamily="34" charset="0"/>
                        </a:rPr>
                        <a:t>High Estimate</a:t>
                      </a:r>
                      <a:endParaRPr lang="en-US" sz="14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2460734630"/>
                  </a:ext>
                </a:extLst>
              </a:tr>
              <a:tr h="480060">
                <a:tc>
                  <a:txBody>
                    <a:bodyPr/>
                    <a:lstStyle/>
                    <a:p>
                      <a:r>
                        <a:rPr lang="en-GB" sz="1400" dirty="0">
                          <a:latin typeface="Arial" panose="020B0604020202020204" pitchFamily="34" charset="0"/>
                          <a:cs typeface="Arial" panose="020B0604020202020204" pitchFamily="34" charset="0"/>
                        </a:rPr>
                        <a:t>Level 1</a:t>
                      </a:r>
                      <a:endParaRPr lang="en-US" sz="1400" dirty="0">
                        <a:latin typeface="Arial" panose="020B0604020202020204" pitchFamily="34" charset="0"/>
                        <a:cs typeface="Arial" panose="020B0604020202020204" pitchFamily="34" charset="0"/>
                      </a:endParaRPr>
                    </a:p>
                  </a:txBody>
                  <a:tcPr marL="68580" marR="68580" marT="34290" marB="34290" anchor="ctr"/>
                </a:tc>
                <a:tc>
                  <a:txBody>
                    <a:bodyPr/>
                    <a:lstStyle/>
                    <a:p>
                      <a:r>
                        <a:rPr lang="en-GB" sz="1400" dirty="0">
                          <a:latin typeface="Arial" panose="020B0604020202020204" pitchFamily="34" charset="0"/>
                          <a:cs typeface="Arial" panose="020B0604020202020204" pitchFamily="34" charset="0"/>
                        </a:rPr>
                        <a:t>The impact of CCT like </a:t>
                      </a:r>
                      <a:r>
                        <a:rPr lang="en-GB" sz="1400" dirty="0" err="1">
                          <a:latin typeface="Arial" panose="020B0604020202020204" pitchFamily="34" charset="0"/>
                          <a:cs typeface="Arial" panose="020B0604020202020204" pitchFamily="34" charset="0"/>
                        </a:rPr>
                        <a:t>Bolsa</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Familia</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on</a:t>
                      </a:r>
                      <a:r>
                        <a:rPr lang="en-GB" sz="1400" baseline="0" dirty="0">
                          <a:latin typeface="Arial" panose="020B0604020202020204" pitchFamily="34" charset="0"/>
                          <a:cs typeface="Arial" panose="020B0604020202020204" pitchFamily="34" charset="0"/>
                        </a:rPr>
                        <a:t> household socioeconomic position (i.e. income)</a:t>
                      </a:r>
                      <a:endParaRPr lang="en-US" sz="1400" dirty="0">
                        <a:latin typeface="Arial" panose="020B0604020202020204" pitchFamily="34" charset="0"/>
                        <a:cs typeface="Arial" panose="020B0604020202020204" pitchFamily="34" charset="0"/>
                      </a:endParaRPr>
                    </a:p>
                  </a:txBody>
                  <a:tcPr marL="68580" marR="68580" marT="34290" marB="34290" anchor="ctr"/>
                </a:tc>
                <a:tc>
                  <a:txBody>
                    <a:bodyPr/>
                    <a:lstStyle/>
                    <a:p>
                      <a:pPr algn="r"/>
                      <a:r>
                        <a:rPr lang="en-GB" sz="1400" dirty="0">
                          <a:latin typeface="Arial" panose="020B0604020202020204" pitchFamily="34" charset="0"/>
                          <a:cs typeface="Arial" panose="020B0604020202020204" pitchFamily="34" charset="0"/>
                        </a:rPr>
                        <a:t>+15%</a:t>
                      </a: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400" dirty="0">
                          <a:latin typeface="Arial" panose="020B0604020202020204" pitchFamily="34" charset="0"/>
                          <a:cs typeface="Arial" panose="020B0604020202020204" pitchFamily="34" charset="0"/>
                        </a:rPr>
                        <a:t>+10%</a:t>
                      </a: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400" dirty="0">
                          <a:latin typeface="Arial" panose="020B0604020202020204" pitchFamily="34" charset="0"/>
                          <a:cs typeface="Arial" panose="020B0604020202020204" pitchFamily="34" charset="0"/>
                        </a:rPr>
                        <a:t>+20%</a:t>
                      </a:r>
                      <a:endParaRPr lang="en-US"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4118687874"/>
                  </a:ext>
                </a:extLst>
              </a:tr>
              <a:tr h="480060">
                <a:tc>
                  <a:txBody>
                    <a:bodyPr/>
                    <a:lstStyle/>
                    <a:p>
                      <a:r>
                        <a:rPr lang="en-GB" sz="1400" dirty="0">
                          <a:latin typeface="Arial" panose="020B0604020202020204" pitchFamily="34" charset="0"/>
                          <a:cs typeface="Arial" panose="020B0604020202020204" pitchFamily="34" charset="0"/>
                        </a:rPr>
                        <a:t>Level 2</a:t>
                      </a:r>
                      <a:endParaRPr lang="en-US" sz="1400" dirty="0">
                        <a:latin typeface="Arial" panose="020B0604020202020204" pitchFamily="34" charset="0"/>
                        <a:cs typeface="Arial" panose="020B0604020202020204" pitchFamily="34" charset="0"/>
                      </a:endParaRPr>
                    </a:p>
                  </a:txBody>
                  <a:tcPr marL="68580" marR="68580" marT="34290" marB="34290" anchor="ctr"/>
                </a:tc>
                <a:tc>
                  <a:txBody>
                    <a:bodyPr/>
                    <a:lstStyle/>
                    <a:p>
                      <a:r>
                        <a:rPr lang="en-GB" sz="1400" dirty="0">
                          <a:latin typeface="Arial" panose="020B0604020202020204" pitchFamily="34" charset="0"/>
                          <a:cs typeface="Arial" panose="020B0604020202020204" pitchFamily="34" charset="0"/>
                        </a:rPr>
                        <a:t>The impact</a:t>
                      </a:r>
                      <a:r>
                        <a:rPr lang="en-GB" sz="1400" baseline="0" dirty="0">
                          <a:latin typeface="Arial" panose="020B0604020202020204" pitchFamily="34" charset="0"/>
                          <a:cs typeface="Arial" panose="020B0604020202020204" pitchFamily="34" charset="0"/>
                        </a:rPr>
                        <a:t> of household socioeconomic position (i.e. income) on nutrition (i.e. BMI)</a:t>
                      </a:r>
                      <a:endParaRPr lang="en-US" sz="1400" dirty="0">
                        <a:latin typeface="Arial" panose="020B0604020202020204" pitchFamily="34" charset="0"/>
                        <a:cs typeface="Arial" panose="020B0604020202020204" pitchFamily="34" charset="0"/>
                      </a:endParaRPr>
                    </a:p>
                  </a:txBody>
                  <a:tcPr marL="68580" marR="68580" marT="34290" marB="34290" anchor="ctr"/>
                </a:tc>
                <a:tc>
                  <a:txBody>
                    <a:bodyPr/>
                    <a:lstStyle/>
                    <a:p>
                      <a:pPr algn="r"/>
                      <a:r>
                        <a:rPr lang="en-GB" sz="1400" dirty="0">
                          <a:latin typeface="Arial" panose="020B0604020202020204" pitchFamily="34" charset="0"/>
                          <a:cs typeface="Arial" panose="020B0604020202020204" pitchFamily="34" charset="0"/>
                        </a:rPr>
                        <a:t>0.129</a:t>
                      </a: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400" dirty="0">
                          <a:latin typeface="Arial" panose="020B0604020202020204" pitchFamily="34" charset="0"/>
                          <a:cs typeface="Arial" panose="020B0604020202020204" pitchFamily="34" charset="0"/>
                        </a:rPr>
                        <a:t>0.115</a:t>
                      </a: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400" dirty="0">
                          <a:latin typeface="Arial" panose="020B0604020202020204" pitchFamily="34" charset="0"/>
                          <a:cs typeface="Arial" panose="020B0604020202020204" pitchFamily="34" charset="0"/>
                        </a:rPr>
                        <a:t>0.143</a:t>
                      </a:r>
                      <a:endParaRPr lang="en-US"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719946986"/>
                  </a:ext>
                </a:extLst>
              </a:tr>
              <a:tr h="441877">
                <a:tc>
                  <a:txBody>
                    <a:bodyPr/>
                    <a:lstStyle/>
                    <a:p>
                      <a:r>
                        <a:rPr lang="en-GB" sz="1400" dirty="0">
                          <a:latin typeface="Arial" panose="020B0604020202020204" pitchFamily="34" charset="0"/>
                          <a:cs typeface="Arial" panose="020B0604020202020204" pitchFamily="34" charset="0"/>
                        </a:rPr>
                        <a:t>Level 3</a:t>
                      </a:r>
                      <a:endParaRPr lang="en-US" sz="1400" dirty="0">
                        <a:latin typeface="Arial" panose="020B0604020202020204" pitchFamily="34" charset="0"/>
                        <a:cs typeface="Arial" panose="020B0604020202020204" pitchFamily="34" charset="0"/>
                      </a:endParaRPr>
                    </a:p>
                  </a:txBody>
                  <a:tcPr marL="68580" marR="68580" marT="34290" marB="34290" anchor="ctr"/>
                </a:tc>
                <a:tc>
                  <a:txBody>
                    <a:bodyPr/>
                    <a:lstStyle/>
                    <a:p>
                      <a:r>
                        <a:rPr lang="en-GB" sz="1400" dirty="0">
                          <a:latin typeface="Arial" panose="020B0604020202020204" pitchFamily="34" charset="0"/>
                          <a:cs typeface="Arial" panose="020B0604020202020204" pitchFamily="34" charset="0"/>
                        </a:rPr>
                        <a:t>The impact of nutrition</a:t>
                      </a:r>
                      <a:r>
                        <a:rPr lang="en-GB" sz="1400" baseline="0" dirty="0">
                          <a:latin typeface="Arial" panose="020B0604020202020204" pitchFamily="34" charset="0"/>
                          <a:cs typeface="Arial" panose="020B0604020202020204" pitchFamily="34" charset="0"/>
                        </a:rPr>
                        <a:t> (i.e. BMI) on TB outcomes</a:t>
                      </a:r>
                      <a:endParaRPr lang="en-US" sz="1400" dirty="0">
                        <a:latin typeface="Arial" panose="020B0604020202020204" pitchFamily="34" charset="0"/>
                        <a:cs typeface="Arial" panose="020B0604020202020204" pitchFamily="34" charset="0"/>
                      </a:endParaRPr>
                    </a:p>
                  </a:txBody>
                  <a:tcPr marL="68580" marR="68580" marT="34290" marB="34290" anchor="ctr"/>
                </a:tc>
                <a:tc>
                  <a:txBody>
                    <a:bodyPr/>
                    <a:lstStyle/>
                    <a:p>
                      <a:endParaRPr lang="en-US" sz="1400">
                        <a:latin typeface="Arial" panose="020B0604020202020204" pitchFamily="34" charset="0"/>
                        <a:cs typeface="Arial" panose="020B0604020202020204" pitchFamily="34" charset="0"/>
                      </a:endParaRPr>
                    </a:p>
                  </a:txBody>
                  <a:tcPr marL="68580" marR="68580" marT="34290" marB="34290"/>
                </a:tc>
                <a:tc>
                  <a:txBody>
                    <a:bodyPr/>
                    <a:lstStyle/>
                    <a:p>
                      <a:endParaRPr lang="en-US" sz="1400">
                        <a:latin typeface="Arial" panose="020B0604020202020204" pitchFamily="34" charset="0"/>
                        <a:cs typeface="Arial" panose="020B0604020202020204" pitchFamily="34" charset="0"/>
                      </a:endParaRPr>
                    </a:p>
                  </a:txBody>
                  <a:tcPr marL="68580" marR="68580" marT="34290" marB="34290"/>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endParaRPr lang="en-US" sz="1400">
                        <a:latin typeface="Arial" panose="020B0604020202020204" pitchFamily="34" charset="0"/>
                        <a:cs typeface="Arial" panose="020B0604020202020204" pitchFamily="34" charset="0"/>
                      </a:endParaRPr>
                    </a:p>
                  </a:txBody>
                  <a:tcPr marL="68580" marR="68580" marT="34290" marB="34290"/>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393928520"/>
                  </a:ext>
                </a:extLst>
              </a:tr>
              <a:tr h="441877">
                <a:tc>
                  <a:txBody>
                    <a:bodyPr/>
                    <a:lstStyle/>
                    <a:p>
                      <a:endParaRPr lang="en-US" sz="1400" dirty="0">
                        <a:latin typeface="Arial" panose="020B0604020202020204" pitchFamily="34" charset="0"/>
                        <a:cs typeface="Arial" panose="020B0604020202020204" pitchFamily="34" charset="0"/>
                      </a:endParaRPr>
                    </a:p>
                  </a:txBody>
                  <a:tcPr marL="68580" marR="68580" marT="34290" marB="34290" anchor="ctr"/>
                </a:tc>
                <a:tc>
                  <a:txBody>
                    <a:bodyPr/>
                    <a:lstStyle/>
                    <a:p>
                      <a:r>
                        <a:rPr lang="en-GB" sz="1400" dirty="0">
                          <a:latin typeface="Arial" panose="020B0604020202020204" pitchFamily="34" charset="0"/>
                          <a:cs typeface="Arial" panose="020B0604020202020204" pitchFamily="34" charset="0"/>
                        </a:rPr>
                        <a:t>       TB treatment</a:t>
                      </a:r>
                      <a:endParaRPr lang="en-US" sz="1400" dirty="0">
                        <a:latin typeface="Arial" panose="020B0604020202020204" pitchFamily="34" charset="0"/>
                        <a:cs typeface="Arial" panose="020B0604020202020204" pitchFamily="34" charset="0"/>
                      </a:endParaRPr>
                    </a:p>
                  </a:txBody>
                  <a:tcPr marL="68580" marR="68580" marT="34290" marB="34290" anchor="ctr"/>
                </a:tc>
                <a:tc>
                  <a:txBody>
                    <a:bodyPr/>
                    <a:lstStyle/>
                    <a:p>
                      <a:pPr algn="r"/>
                      <a:r>
                        <a:rPr lang="en-GB" sz="1400" dirty="0">
                          <a:latin typeface="Arial" panose="020B0604020202020204" pitchFamily="34" charset="0"/>
                          <a:cs typeface="Arial" panose="020B0604020202020204" pitchFamily="34" charset="0"/>
                        </a:rPr>
                        <a:t>15.63</a:t>
                      </a: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400" dirty="0">
                          <a:latin typeface="Arial" panose="020B0604020202020204" pitchFamily="34" charset="0"/>
                          <a:cs typeface="Arial" panose="020B0604020202020204" pitchFamily="34" charset="0"/>
                        </a:rPr>
                        <a:t>7.81</a:t>
                      </a: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400" dirty="0">
                          <a:latin typeface="Arial" panose="020B0604020202020204" pitchFamily="34" charset="0"/>
                          <a:cs typeface="Arial" panose="020B0604020202020204" pitchFamily="34" charset="0"/>
                        </a:rPr>
                        <a:t>23.44</a:t>
                      </a:r>
                      <a:endParaRPr lang="en-US"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078451444"/>
                  </a:ext>
                </a:extLst>
              </a:tr>
              <a:tr h="441877">
                <a:tc>
                  <a:txBody>
                    <a:bodyPr/>
                    <a:lstStyle/>
                    <a:p>
                      <a:endParaRPr lang="en-US" sz="1400" dirty="0">
                        <a:latin typeface="Arial" panose="020B0604020202020204" pitchFamily="34" charset="0"/>
                        <a:cs typeface="Arial" panose="020B0604020202020204" pitchFamily="34" charset="0"/>
                      </a:endParaRPr>
                    </a:p>
                  </a:txBody>
                  <a:tcPr marL="68580" marR="68580" marT="34290" marB="34290" anchor="ctr"/>
                </a:tc>
                <a:tc>
                  <a:txBody>
                    <a:bodyPr/>
                    <a:lstStyle/>
                    <a:p>
                      <a:r>
                        <a:rPr lang="en-GB" sz="1400" dirty="0">
                          <a:latin typeface="Arial" panose="020B0604020202020204" pitchFamily="34" charset="0"/>
                          <a:cs typeface="Arial" panose="020B0604020202020204" pitchFamily="34" charset="0"/>
                        </a:rPr>
                        <a:t>       TB diagnosis</a:t>
                      </a:r>
                      <a:endParaRPr lang="en-US" sz="1400" dirty="0">
                        <a:latin typeface="Arial" panose="020B0604020202020204" pitchFamily="34" charset="0"/>
                        <a:cs typeface="Arial" panose="020B0604020202020204" pitchFamily="34" charset="0"/>
                      </a:endParaRPr>
                    </a:p>
                  </a:txBody>
                  <a:tcPr marL="68580" marR="68580" marT="34290" marB="34290" anchor="ctr"/>
                </a:tc>
                <a:tc>
                  <a:txBody>
                    <a:bodyPr/>
                    <a:lstStyle/>
                    <a:p>
                      <a:pPr algn="r"/>
                      <a:r>
                        <a:rPr lang="en-GB" sz="1400" dirty="0">
                          <a:latin typeface="Arial" panose="020B0604020202020204" pitchFamily="34" charset="0"/>
                          <a:cs typeface="Arial" panose="020B0604020202020204" pitchFamily="34" charset="0"/>
                        </a:rPr>
                        <a:t>1.26</a:t>
                      </a: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400" dirty="0">
                          <a:latin typeface="Arial" panose="020B0604020202020204" pitchFamily="34" charset="0"/>
                          <a:cs typeface="Arial" panose="020B0604020202020204" pitchFamily="34" charset="0"/>
                        </a:rPr>
                        <a:t>1.23</a:t>
                      </a: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400" dirty="0">
                          <a:latin typeface="Arial" panose="020B0604020202020204" pitchFamily="34" charset="0"/>
                          <a:cs typeface="Arial" panose="020B0604020202020204" pitchFamily="34" charset="0"/>
                        </a:rPr>
                        <a:t>2.9</a:t>
                      </a:r>
                      <a:endParaRPr lang="en-US"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431915551"/>
                  </a:ext>
                </a:extLst>
              </a:tr>
              <a:tr h="441877">
                <a:tc>
                  <a:txBody>
                    <a:bodyPr/>
                    <a:lstStyle/>
                    <a:p>
                      <a:endParaRPr lang="en-US" sz="1400" dirty="0">
                        <a:latin typeface="Arial" panose="020B0604020202020204" pitchFamily="34" charset="0"/>
                        <a:cs typeface="Arial" panose="020B0604020202020204" pitchFamily="34" charset="0"/>
                      </a:endParaRPr>
                    </a:p>
                  </a:txBody>
                  <a:tcPr marL="68580" marR="68580" marT="34290" marB="34290" anchor="ctr"/>
                </a:tc>
                <a:tc>
                  <a:txBody>
                    <a:bodyPr/>
                    <a:lstStyle/>
                    <a:p>
                      <a:r>
                        <a:rPr lang="en-GB" sz="1400" dirty="0">
                          <a:latin typeface="Arial" panose="020B0604020202020204" pitchFamily="34" charset="0"/>
                          <a:cs typeface="Arial" panose="020B0604020202020204" pitchFamily="34" charset="0"/>
                        </a:rPr>
                        <a:t>       TB transmission</a:t>
                      </a:r>
                      <a:endParaRPr lang="en-US" sz="1400" dirty="0">
                        <a:latin typeface="Arial" panose="020B0604020202020204" pitchFamily="34" charset="0"/>
                        <a:cs typeface="Arial" panose="020B0604020202020204" pitchFamily="34" charset="0"/>
                      </a:endParaRPr>
                    </a:p>
                  </a:txBody>
                  <a:tcPr marL="68580" marR="68580" marT="34290" marB="34290" anchor="ctr"/>
                </a:tc>
                <a:tc>
                  <a:txBody>
                    <a:bodyPr/>
                    <a:lstStyle/>
                    <a:p>
                      <a:pPr algn="r"/>
                      <a:r>
                        <a:rPr lang="en-GB" sz="1400" dirty="0">
                          <a:latin typeface="Arial" panose="020B0604020202020204" pitchFamily="34" charset="0"/>
                          <a:cs typeface="Arial" panose="020B0604020202020204" pitchFamily="34" charset="0"/>
                        </a:rPr>
                        <a:t>13.8</a:t>
                      </a: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400" dirty="0">
                          <a:latin typeface="Arial" panose="020B0604020202020204" pitchFamily="34" charset="0"/>
                          <a:cs typeface="Arial" panose="020B0604020202020204" pitchFamily="34" charset="0"/>
                        </a:rPr>
                        <a:t>13.4</a:t>
                      </a: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1400" dirty="0">
                          <a:latin typeface="Arial" panose="020B0604020202020204" pitchFamily="34" charset="0"/>
                          <a:cs typeface="Arial" panose="020B0604020202020204" pitchFamily="34" charset="0"/>
                        </a:rPr>
                        <a:t>14.2</a:t>
                      </a:r>
                      <a:endParaRPr lang="en-US"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840904351"/>
                  </a:ext>
                </a:extLst>
              </a:tr>
            </a:tbl>
          </a:graphicData>
        </a:graphic>
      </p:graphicFrame>
    </p:spTree>
    <p:extLst>
      <p:ext uri="{BB962C8B-B14F-4D97-AF65-F5344CB8AC3E}">
        <p14:creationId xmlns:p14="http://schemas.microsoft.com/office/powerpoint/2010/main" val="1311307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 y="191295"/>
            <a:ext cx="9020175" cy="828675"/>
          </a:xfrm>
        </p:spPr>
        <p:txBody>
          <a:bodyPr>
            <a:normAutofit/>
          </a:bodyPr>
          <a:lstStyle/>
          <a:p>
            <a:r>
              <a:rPr lang="en-GB" sz="2700" dirty="0">
                <a:latin typeface="Arial Black" panose="020B0A04020102020204" pitchFamily="34" charset="0"/>
              </a:rPr>
              <a:t>Preliminary findings from pathway #10: Part II</a:t>
            </a:r>
            <a:endParaRPr lang="en-US" sz="2700" dirty="0">
              <a:latin typeface="Arial Black" panose="020B0A04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4812507"/>
              </p:ext>
            </p:extLst>
          </p:nvPr>
        </p:nvGraphicFramePr>
        <p:xfrm>
          <a:off x="67451" y="1181693"/>
          <a:ext cx="9070833" cy="3399724"/>
        </p:xfrm>
        <a:graphic>
          <a:graphicData uri="http://schemas.openxmlformats.org/drawingml/2006/table">
            <a:tbl>
              <a:tblPr firstRow="1" bandRow="1">
                <a:tableStyleId>{5C22544A-7EE6-4342-B048-85BDC9FD1C3A}</a:tableStyleId>
              </a:tblPr>
              <a:tblGrid>
                <a:gridCol w="4677970">
                  <a:extLst>
                    <a:ext uri="{9D8B030D-6E8A-4147-A177-3AD203B41FA5}">
                      <a16:colId xmlns:a16="http://schemas.microsoft.com/office/drawing/2014/main" val="3221708019"/>
                    </a:ext>
                  </a:extLst>
                </a:gridCol>
                <a:gridCol w="1371600">
                  <a:extLst>
                    <a:ext uri="{9D8B030D-6E8A-4147-A177-3AD203B41FA5}">
                      <a16:colId xmlns:a16="http://schemas.microsoft.com/office/drawing/2014/main" val="2300061005"/>
                    </a:ext>
                  </a:extLst>
                </a:gridCol>
                <a:gridCol w="162560">
                  <a:extLst>
                    <a:ext uri="{9D8B030D-6E8A-4147-A177-3AD203B41FA5}">
                      <a16:colId xmlns:a16="http://schemas.microsoft.com/office/drawing/2014/main" val="3938755578"/>
                    </a:ext>
                  </a:extLst>
                </a:gridCol>
                <a:gridCol w="1272102">
                  <a:extLst>
                    <a:ext uri="{9D8B030D-6E8A-4147-A177-3AD203B41FA5}">
                      <a16:colId xmlns:a16="http://schemas.microsoft.com/office/drawing/2014/main" val="1243248071"/>
                    </a:ext>
                  </a:extLst>
                </a:gridCol>
                <a:gridCol w="162560">
                  <a:extLst>
                    <a:ext uri="{9D8B030D-6E8A-4147-A177-3AD203B41FA5}">
                      <a16:colId xmlns:a16="http://schemas.microsoft.com/office/drawing/2014/main" val="3706516897"/>
                    </a:ext>
                  </a:extLst>
                </a:gridCol>
                <a:gridCol w="1424041">
                  <a:extLst>
                    <a:ext uri="{9D8B030D-6E8A-4147-A177-3AD203B41FA5}">
                      <a16:colId xmlns:a16="http://schemas.microsoft.com/office/drawing/2014/main" val="2649011257"/>
                    </a:ext>
                  </a:extLst>
                </a:gridCol>
              </a:tblGrid>
              <a:tr h="623889">
                <a:tc>
                  <a:txBody>
                    <a:bodyPr/>
                    <a:lstStyle/>
                    <a:p>
                      <a:pPr algn="ctr"/>
                      <a:r>
                        <a:rPr lang="en-GB" sz="2000" dirty="0">
                          <a:latin typeface="Arial" panose="020B0604020202020204" pitchFamily="34" charset="0"/>
                          <a:cs typeface="Arial" panose="020B0604020202020204" pitchFamily="34" charset="0"/>
                        </a:rPr>
                        <a:t>Combined effect of</a:t>
                      </a:r>
                      <a:r>
                        <a:rPr lang="en-GB" sz="2000" baseline="0" dirty="0">
                          <a:latin typeface="Arial" panose="020B0604020202020204" pitchFamily="34" charset="0"/>
                          <a:cs typeface="Arial" panose="020B0604020202020204" pitchFamily="34" charset="0"/>
                        </a:rPr>
                        <a:t> CCT like </a:t>
                      </a:r>
                    </a:p>
                    <a:p>
                      <a:pPr algn="ctr"/>
                      <a:r>
                        <a:rPr lang="en-GB" sz="2000" baseline="0" dirty="0" err="1">
                          <a:latin typeface="Arial" panose="020B0604020202020204" pitchFamily="34" charset="0"/>
                          <a:cs typeface="Arial" panose="020B0604020202020204" pitchFamily="34" charset="0"/>
                        </a:rPr>
                        <a:t>Bolsa</a:t>
                      </a:r>
                      <a:r>
                        <a:rPr lang="en-GB" sz="2000" baseline="0" dirty="0">
                          <a:latin typeface="Arial" panose="020B0604020202020204" pitchFamily="34" charset="0"/>
                          <a:cs typeface="Arial" panose="020B0604020202020204" pitchFamily="34" charset="0"/>
                        </a:rPr>
                        <a:t> </a:t>
                      </a:r>
                      <a:r>
                        <a:rPr lang="en-GB" sz="2000" baseline="0" dirty="0" err="1">
                          <a:latin typeface="Arial" panose="020B0604020202020204" pitchFamily="34" charset="0"/>
                          <a:cs typeface="Arial" panose="020B0604020202020204" pitchFamily="34" charset="0"/>
                        </a:rPr>
                        <a:t>Familia</a:t>
                      </a:r>
                      <a:r>
                        <a:rPr lang="en-GB" sz="2000" baseline="0" dirty="0">
                          <a:latin typeface="Arial" panose="020B0604020202020204" pitchFamily="34" charset="0"/>
                          <a:cs typeface="Arial" panose="020B0604020202020204" pitchFamily="34" charset="0"/>
                        </a:rPr>
                        <a:t> on TB outcomes</a:t>
                      </a:r>
                      <a:endParaRPr lang="en-US" sz="20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2000" dirty="0">
                          <a:latin typeface="Arial" panose="020B0604020202020204" pitchFamily="34" charset="0"/>
                          <a:cs typeface="Arial" panose="020B0604020202020204" pitchFamily="34" charset="0"/>
                        </a:rPr>
                        <a:t>Baseline</a:t>
                      </a:r>
                      <a:endParaRPr lang="en-US" sz="2000" dirty="0">
                        <a:latin typeface="Arial" panose="020B0604020202020204" pitchFamily="34" charset="0"/>
                        <a:cs typeface="Arial" panose="020B0604020202020204" pitchFamily="34" charset="0"/>
                      </a:endParaRPr>
                    </a:p>
                  </a:txBody>
                  <a:tcPr marL="68580" marR="68580" marT="34290" marB="34290" anchor="ctr"/>
                </a:tc>
                <a:tc>
                  <a:txBody>
                    <a:bodyPr/>
                    <a:lstStyle/>
                    <a:p>
                      <a:pPr algn="ctr"/>
                      <a:endParaRPr lang="en-US" sz="20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2000" dirty="0">
                          <a:latin typeface="Arial" panose="020B0604020202020204" pitchFamily="34" charset="0"/>
                          <a:cs typeface="Arial" panose="020B0604020202020204" pitchFamily="34" charset="0"/>
                        </a:rPr>
                        <a:t>Low</a:t>
                      </a:r>
                      <a:r>
                        <a:rPr lang="en-GB" sz="2000" baseline="0" dirty="0">
                          <a:latin typeface="Arial" panose="020B0604020202020204" pitchFamily="34" charset="0"/>
                          <a:cs typeface="Arial" panose="020B0604020202020204" pitchFamily="34" charset="0"/>
                        </a:rPr>
                        <a:t> Estimate</a:t>
                      </a:r>
                      <a:endParaRPr lang="en-US" sz="2000" dirty="0">
                        <a:latin typeface="Arial" panose="020B0604020202020204" pitchFamily="34" charset="0"/>
                        <a:cs typeface="Arial" panose="020B0604020202020204" pitchFamily="34" charset="0"/>
                      </a:endParaRPr>
                    </a:p>
                  </a:txBody>
                  <a:tcPr marL="68580" marR="68580" marT="34290" marB="34290" anchor="ctr"/>
                </a:tc>
                <a:tc>
                  <a:txBody>
                    <a:bodyPr/>
                    <a:lstStyle/>
                    <a:p>
                      <a:pPr algn="ctr"/>
                      <a:endParaRPr lang="en-US" sz="20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2000" dirty="0">
                          <a:latin typeface="Arial" panose="020B0604020202020204" pitchFamily="34" charset="0"/>
                          <a:cs typeface="Arial" panose="020B0604020202020204" pitchFamily="34" charset="0"/>
                        </a:rPr>
                        <a:t>High Estimate</a:t>
                      </a:r>
                      <a:endParaRPr lang="en-US" sz="20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2460734630"/>
                  </a:ext>
                </a:extLst>
              </a:tr>
              <a:tr h="567920">
                <a:tc>
                  <a:txBody>
                    <a:bodyPr/>
                    <a:lstStyle/>
                    <a:p>
                      <a:r>
                        <a:rPr lang="en-GB" sz="2000" dirty="0">
                          <a:latin typeface="Arial" panose="020B0604020202020204" pitchFamily="34" charset="0"/>
                          <a:cs typeface="Arial" panose="020B0604020202020204" pitchFamily="34" charset="0"/>
                        </a:rPr>
                        <a:t>% Decrease in treatment</a:t>
                      </a:r>
                      <a:r>
                        <a:rPr lang="en-GB" sz="2000" baseline="0" dirty="0">
                          <a:latin typeface="Arial" panose="020B0604020202020204" pitchFamily="34" charset="0"/>
                          <a:cs typeface="Arial" panose="020B0604020202020204" pitchFamily="34" charset="0"/>
                        </a:rPr>
                        <a:t> failure</a:t>
                      </a:r>
                      <a:endParaRPr lang="en-US" sz="2000" dirty="0">
                        <a:latin typeface="Arial" panose="020B0604020202020204" pitchFamily="34" charset="0"/>
                        <a:cs typeface="Arial" panose="020B0604020202020204" pitchFamily="34" charset="0"/>
                      </a:endParaRPr>
                    </a:p>
                  </a:txBody>
                  <a:tcPr marL="68580" marR="68580" marT="34290" marB="34290" anchor="ctr"/>
                </a:tc>
                <a:tc>
                  <a:txBody>
                    <a:bodyPr/>
                    <a:lstStyle/>
                    <a:p>
                      <a:pPr algn="r"/>
                      <a:r>
                        <a:rPr lang="en-GB" sz="2000" dirty="0">
                          <a:latin typeface="Arial" panose="020B0604020202020204" pitchFamily="34" charset="0"/>
                          <a:cs typeface="Arial" panose="020B0604020202020204" pitchFamily="34" charset="0"/>
                        </a:rPr>
                        <a:t>1.5</a:t>
                      </a:r>
                      <a:endParaRPr lang="en-US" sz="2000"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US" sz="20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2000" dirty="0">
                          <a:latin typeface="Arial" panose="020B0604020202020204" pitchFamily="34" charset="0"/>
                          <a:cs typeface="Arial" panose="020B0604020202020204" pitchFamily="34" charset="0"/>
                        </a:rPr>
                        <a:t>0.28</a:t>
                      </a:r>
                      <a:endParaRPr lang="en-US" sz="2000"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US" sz="20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2000" dirty="0">
                          <a:latin typeface="Arial" panose="020B0604020202020204" pitchFamily="34" charset="0"/>
                          <a:cs typeface="Arial" panose="020B0604020202020204" pitchFamily="34" charset="0"/>
                        </a:rPr>
                        <a:t>4.77</a:t>
                      </a:r>
                      <a:endParaRPr lang="en-US" sz="20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4118687874"/>
                  </a:ext>
                </a:extLst>
              </a:tr>
              <a:tr h="567920">
                <a:tc>
                  <a:txBody>
                    <a:bodyPr/>
                    <a:lstStyle/>
                    <a:p>
                      <a:r>
                        <a:rPr lang="en-GB" sz="2000" dirty="0">
                          <a:latin typeface="Arial" panose="020B0604020202020204" pitchFamily="34" charset="0"/>
                          <a:cs typeface="Arial" panose="020B0604020202020204" pitchFamily="34" charset="0"/>
                        </a:rPr>
                        <a:t>% Decrease time to diagnosis</a:t>
                      </a:r>
                      <a:endParaRPr lang="en-US" sz="2000" dirty="0">
                        <a:latin typeface="Arial" panose="020B0604020202020204" pitchFamily="34" charset="0"/>
                        <a:cs typeface="Arial" panose="020B0604020202020204" pitchFamily="34" charset="0"/>
                      </a:endParaRPr>
                    </a:p>
                  </a:txBody>
                  <a:tcPr marL="68580" marR="68580" marT="34290" marB="34290" anchor="ctr"/>
                </a:tc>
                <a:tc>
                  <a:txBody>
                    <a:bodyPr/>
                    <a:lstStyle/>
                    <a:p>
                      <a:pPr algn="r"/>
                      <a:r>
                        <a:rPr lang="en-GB" sz="2000" dirty="0">
                          <a:latin typeface="Arial" panose="020B0604020202020204" pitchFamily="34" charset="0"/>
                          <a:cs typeface="Arial" panose="020B0604020202020204" pitchFamily="34" charset="0"/>
                        </a:rPr>
                        <a:t>0.12</a:t>
                      </a:r>
                      <a:endParaRPr lang="en-US" sz="2000"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US" sz="20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2000" dirty="0">
                          <a:latin typeface="Arial" panose="020B0604020202020204" pitchFamily="34" charset="0"/>
                          <a:cs typeface="Arial" panose="020B0604020202020204" pitchFamily="34" charset="0"/>
                        </a:rPr>
                        <a:t>0.04</a:t>
                      </a:r>
                      <a:endParaRPr lang="en-US" sz="2000"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US" sz="20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2000" dirty="0">
                          <a:latin typeface="Arial" panose="020B0604020202020204" pitchFamily="34" charset="0"/>
                          <a:cs typeface="Arial" panose="020B0604020202020204" pitchFamily="34" charset="0"/>
                        </a:rPr>
                        <a:t>0.59</a:t>
                      </a:r>
                      <a:endParaRPr lang="en-US" sz="20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719946986"/>
                  </a:ext>
                </a:extLst>
              </a:tr>
              <a:tr h="534144">
                <a:tc>
                  <a:txBody>
                    <a:bodyPr/>
                    <a:lstStyle/>
                    <a:p>
                      <a:r>
                        <a:rPr lang="en-GB" sz="2000" dirty="0">
                          <a:latin typeface="Arial" panose="020B0604020202020204" pitchFamily="34" charset="0"/>
                          <a:cs typeface="Arial" panose="020B0604020202020204" pitchFamily="34" charset="0"/>
                        </a:rPr>
                        <a:t>% Decrease</a:t>
                      </a:r>
                      <a:r>
                        <a:rPr lang="en-GB" sz="2000" baseline="0" dirty="0">
                          <a:latin typeface="Arial" panose="020B0604020202020204" pitchFamily="34" charset="0"/>
                          <a:cs typeface="Arial" panose="020B0604020202020204" pitchFamily="34" charset="0"/>
                        </a:rPr>
                        <a:t> in TB incidence per unit of increase of BMI</a:t>
                      </a:r>
                      <a:endParaRPr lang="en-US" sz="2000" dirty="0">
                        <a:latin typeface="Arial" panose="020B0604020202020204" pitchFamily="34" charset="0"/>
                        <a:cs typeface="Arial" panose="020B0604020202020204" pitchFamily="34" charset="0"/>
                      </a:endParaRPr>
                    </a:p>
                  </a:txBody>
                  <a:tcPr marL="68580" marR="68580" marT="34290" marB="34290" anchor="ctr"/>
                </a:tc>
                <a:tc>
                  <a:txBody>
                    <a:bodyPr/>
                    <a:lstStyle/>
                    <a:p>
                      <a:pPr algn="r"/>
                      <a:r>
                        <a:rPr lang="en-GB" sz="2000" dirty="0">
                          <a:latin typeface="Arial" panose="020B0604020202020204" pitchFamily="34" charset="0"/>
                          <a:cs typeface="Arial" panose="020B0604020202020204" pitchFamily="34" charset="0"/>
                        </a:rPr>
                        <a:t>1.33</a:t>
                      </a:r>
                      <a:endParaRPr lang="en-US" sz="2000" dirty="0">
                        <a:latin typeface="Arial" panose="020B0604020202020204" pitchFamily="34" charset="0"/>
                        <a:cs typeface="Arial" panose="020B0604020202020204" pitchFamily="34" charset="0"/>
                      </a:endParaRPr>
                    </a:p>
                  </a:txBody>
                  <a:tcPr marL="68580" marR="68580" marT="34290" marB="34290"/>
                </a:tc>
                <a:tc>
                  <a:txBody>
                    <a:bodyPr/>
                    <a:lstStyle/>
                    <a:p>
                      <a:endParaRPr lang="en-US" sz="20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2000" dirty="0">
                          <a:latin typeface="Arial" panose="020B0604020202020204" pitchFamily="34" charset="0"/>
                          <a:cs typeface="Arial" panose="020B0604020202020204" pitchFamily="34" charset="0"/>
                        </a:rPr>
                        <a:t>0.48</a:t>
                      </a:r>
                      <a:endParaRPr lang="en-US" sz="2000" dirty="0">
                        <a:latin typeface="Arial" panose="020B0604020202020204" pitchFamily="34" charset="0"/>
                        <a:cs typeface="Arial" panose="020B0604020202020204" pitchFamily="34" charset="0"/>
                      </a:endParaRPr>
                    </a:p>
                  </a:txBody>
                  <a:tcPr marL="68580" marR="68580" marT="34290" marB="34290"/>
                </a:tc>
                <a:tc>
                  <a:txBody>
                    <a:bodyPr/>
                    <a:lstStyle/>
                    <a:p>
                      <a:endParaRPr lang="en-US" sz="20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2000" dirty="0">
                          <a:latin typeface="Arial" panose="020B0604020202020204" pitchFamily="34" charset="0"/>
                          <a:cs typeface="Arial" panose="020B0604020202020204" pitchFamily="34" charset="0"/>
                        </a:rPr>
                        <a:t>2.89</a:t>
                      </a:r>
                      <a:endParaRPr lang="en-US" sz="20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393928520"/>
                  </a:ext>
                </a:extLst>
              </a:tr>
              <a:tr h="534144">
                <a:tc>
                  <a:txBody>
                    <a:bodyPr/>
                    <a:lstStyle/>
                    <a:p>
                      <a:r>
                        <a:rPr lang="en-GB" sz="2000" dirty="0">
                          <a:latin typeface="Arial" panose="020B0604020202020204" pitchFamily="34" charset="0"/>
                          <a:cs typeface="Arial" panose="020B0604020202020204" pitchFamily="34" charset="0"/>
                        </a:rPr>
                        <a:t>% reduction in long</a:t>
                      </a:r>
                      <a:r>
                        <a:rPr lang="en-GB" sz="2000" baseline="0" dirty="0">
                          <a:latin typeface="Arial" panose="020B0604020202020204" pitchFamily="34" charset="0"/>
                          <a:cs typeface="Arial" panose="020B0604020202020204" pitchFamily="34" charset="0"/>
                        </a:rPr>
                        <a:t> term TB prevalence</a:t>
                      </a:r>
                      <a:endParaRPr lang="en-US" sz="2000" dirty="0">
                        <a:latin typeface="Arial" panose="020B0604020202020204" pitchFamily="34" charset="0"/>
                        <a:cs typeface="Arial" panose="020B0604020202020204" pitchFamily="34" charset="0"/>
                      </a:endParaRPr>
                    </a:p>
                  </a:txBody>
                  <a:tcPr marL="68580" marR="68580" marT="34290" marB="34290" anchor="ctr"/>
                </a:tc>
                <a:tc>
                  <a:txBody>
                    <a:bodyPr/>
                    <a:lstStyle/>
                    <a:p>
                      <a:pPr algn="r"/>
                      <a:r>
                        <a:rPr lang="en-GB" sz="2000" dirty="0">
                          <a:latin typeface="Arial" panose="020B0604020202020204" pitchFamily="34" charset="0"/>
                          <a:cs typeface="Arial" panose="020B0604020202020204" pitchFamily="34" charset="0"/>
                        </a:rPr>
                        <a:t>3.89</a:t>
                      </a:r>
                      <a:endParaRPr lang="en-US" sz="2000"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US" sz="20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2000" dirty="0">
                          <a:latin typeface="Arial" panose="020B0604020202020204" pitchFamily="34" charset="0"/>
                          <a:cs typeface="Arial" panose="020B0604020202020204" pitchFamily="34" charset="0"/>
                        </a:rPr>
                        <a:t>0.74</a:t>
                      </a:r>
                      <a:endParaRPr lang="en-US" sz="2000" dirty="0">
                        <a:latin typeface="Arial" panose="020B0604020202020204" pitchFamily="34" charset="0"/>
                        <a:cs typeface="Arial" panose="020B0604020202020204" pitchFamily="34" charset="0"/>
                      </a:endParaRPr>
                    </a:p>
                  </a:txBody>
                  <a:tcPr marL="68580" marR="68580" marT="34290" marB="34290"/>
                </a:tc>
                <a:tc>
                  <a:txBody>
                    <a:bodyPr/>
                    <a:lstStyle/>
                    <a:p>
                      <a:pPr algn="r"/>
                      <a:endParaRPr lang="en-US" sz="2000" dirty="0">
                        <a:latin typeface="Arial" panose="020B0604020202020204" pitchFamily="34" charset="0"/>
                        <a:cs typeface="Arial" panose="020B0604020202020204" pitchFamily="34" charset="0"/>
                      </a:endParaRPr>
                    </a:p>
                  </a:txBody>
                  <a:tcPr marL="68580" marR="68580" marT="34290" marB="34290"/>
                </a:tc>
                <a:tc>
                  <a:txBody>
                    <a:bodyPr/>
                    <a:lstStyle/>
                    <a:p>
                      <a:pPr algn="r"/>
                      <a:r>
                        <a:rPr lang="en-GB" sz="2000" dirty="0">
                          <a:latin typeface="Arial" panose="020B0604020202020204" pitchFamily="34" charset="0"/>
                          <a:cs typeface="Arial" panose="020B0604020202020204" pitchFamily="34" charset="0"/>
                        </a:rPr>
                        <a:t>23.47</a:t>
                      </a:r>
                      <a:endParaRPr lang="en-US" sz="20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078451444"/>
                  </a:ext>
                </a:extLst>
              </a:tr>
              <a:tr h="231464">
                <a:tc gridSpan="6">
                  <a:txBody>
                    <a:bodyPr/>
                    <a:lstStyle/>
                    <a:p>
                      <a:endParaRPr lang="en-US" sz="2000" dirty="0">
                        <a:latin typeface="Arial" panose="020B0604020202020204" pitchFamily="34" charset="0"/>
                        <a:cs typeface="Arial" panose="020B0604020202020204" pitchFamily="34" charset="0"/>
                      </a:endParaRPr>
                    </a:p>
                  </a:txBody>
                  <a:tcPr marL="68580" marR="68580" marT="34290" marB="34290" anchor="ctr">
                    <a:noFill/>
                  </a:tcPr>
                </a:tc>
                <a:tc hMerge="1">
                  <a:txBody>
                    <a:bodyPr/>
                    <a:lstStyle/>
                    <a:p>
                      <a:pPr algn="r"/>
                      <a:endParaRPr lang="en-US" sz="1800" dirty="0">
                        <a:latin typeface="Arial" panose="020B0604020202020204" pitchFamily="34" charset="0"/>
                        <a:cs typeface="Arial" panose="020B0604020202020204" pitchFamily="34" charset="0"/>
                      </a:endParaRPr>
                    </a:p>
                  </a:txBody>
                  <a:tcPr/>
                </a:tc>
                <a:tc hMerge="1">
                  <a:txBody>
                    <a:bodyPr/>
                    <a:lstStyle/>
                    <a:p>
                      <a:pPr algn="r"/>
                      <a:endParaRPr lang="en-US" sz="1800" dirty="0">
                        <a:latin typeface="Arial" panose="020B0604020202020204" pitchFamily="34" charset="0"/>
                        <a:cs typeface="Arial" panose="020B0604020202020204" pitchFamily="34" charset="0"/>
                      </a:endParaRPr>
                    </a:p>
                  </a:txBody>
                  <a:tcPr/>
                </a:tc>
                <a:tc hMerge="1">
                  <a:txBody>
                    <a:bodyPr/>
                    <a:lstStyle/>
                    <a:p>
                      <a:pPr algn="r"/>
                      <a:endParaRPr lang="en-US" sz="1800" dirty="0">
                        <a:latin typeface="Arial" panose="020B0604020202020204" pitchFamily="34" charset="0"/>
                        <a:cs typeface="Arial" panose="020B0604020202020204" pitchFamily="34" charset="0"/>
                      </a:endParaRPr>
                    </a:p>
                  </a:txBody>
                  <a:tcPr/>
                </a:tc>
                <a:tc hMerge="1">
                  <a:txBody>
                    <a:bodyPr/>
                    <a:lstStyle/>
                    <a:p>
                      <a:pPr algn="r"/>
                      <a:endParaRPr lang="en-US" sz="1800" dirty="0">
                        <a:latin typeface="Arial" panose="020B0604020202020204" pitchFamily="34" charset="0"/>
                        <a:cs typeface="Arial" panose="020B0604020202020204" pitchFamily="34" charset="0"/>
                      </a:endParaRPr>
                    </a:p>
                  </a:txBody>
                  <a:tcPr/>
                </a:tc>
                <a:tc hMerge="1">
                  <a:txBody>
                    <a:bodyPr/>
                    <a:lstStyle/>
                    <a:p>
                      <a:pPr algn="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31915551"/>
                  </a:ext>
                </a:extLst>
              </a:tr>
            </a:tbl>
          </a:graphicData>
        </a:graphic>
      </p:graphicFrame>
    </p:spTree>
    <p:extLst>
      <p:ext uri="{BB962C8B-B14F-4D97-AF65-F5344CB8AC3E}">
        <p14:creationId xmlns:p14="http://schemas.microsoft.com/office/powerpoint/2010/main" val="573886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73" y="56531"/>
            <a:ext cx="8694734" cy="644561"/>
          </a:xfrm>
        </p:spPr>
        <p:txBody>
          <a:bodyPr>
            <a:noAutofit/>
          </a:bodyPr>
          <a:lstStyle/>
          <a:p>
            <a:r>
              <a:rPr lang="en-GB" sz="3000" dirty="0">
                <a:latin typeface="Arial Black" panose="020B0A04020102020204" pitchFamily="34" charset="0"/>
              </a:rPr>
              <a:t>Identified challenges and way forward</a:t>
            </a:r>
            <a:endParaRPr lang="en-US" sz="3000" dirty="0">
              <a:latin typeface="Arial Black" panose="020B0A04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6862965"/>
              </p:ext>
            </p:extLst>
          </p:nvPr>
        </p:nvGraphicFramePr>
        <p:xfrm>
          <a:off x="89847" y="760346"/>
          <a:ext cx="8982258" cy="4526280"/>
        </p:xfrm>
        <a:graphic>
          <a:graphicData uri="http://schemas.openxmlformats.org/drawingml/2006/table">
            <a:tbl>
              <a:tblPr firstRow="1" bandRow="1">
                <a:tableStyleId>{5C22544A-7EE6-4342-B048-85BDC9FD1C3A}</a:tableStyleId>
              </a:tblPr>
              <a:tblGrid>
                <a:gridCol w="2239242">
                  <a:extLst>
                    <a:ext uri="{9D8B030D-6E8A-4147-A177-3AD203B41FA5}">
                      <a16:colId xmlns:a16="http://schemas.microsoft.com/office/drawing/2014/main" val="370939726"/>
                    </a:ext>
                  </a:extLst>
                </a:gridCol>
                <a:gridCol w="162560">
                  <a:extLst>
                    <a:ext uri="{9D8B030D-6E8A-4147-A177-3AD203B41FA5}">
                      <a16:colId xmlns:a16="http://schemas.microsoft.com/office/drawing/2014/main" val="3915240073"/>
                    </a:ext>
                  </a:extLst>
                </a:gridCol>
                <a:gridCol w="2880905">
                  <a:extLst>
                    <a:ext uri="{9D8B030D-6E8A-4147-A177-3AD203B41FA5}">
                      <a16:colId xmlns:a16="http://schemas.microsoft.com/office/drawing/2014/main" val="1535791718"/>
                    </a:ext>
                  </a:extLst>
                </a:gridCol>
                <a:gridCol w="162560">
                  <a:extLst>
                    <a:ext uri="{9D8B030D-6E8A-4147-A177-3AD203B41FA5}">
                      <a16:colId xmlns:a16="http://schemas.microsoft.com/office/drawing/2014/main" val="3541197231"/>
                    </a:ext>
                  </a:extLst>
                </a:gridCol>
                <a:gridCol w="3536991">
                  <a:extLst>
                    <a:ext uri="{9D8B030D-6E8A-4147-A177-3AD203B41FA5}">
                      <a16:colId xmlns:a16="http://schemas.microsoft.com/office/drawing/2014/main" val="2808776106"/>
                    </a:ext>
                  </a:extLst>
                </a:gridCol>
              </a:tblGrid>
              <a:tr h="297180">
                <a:tc>
                  <a:txBody>
                    <a:bodyPr/>
                    <a:lstStyle/>
                    <a:p>
                      <a:r>
                        <a:rPr lang="en-GB" sz="1800" dirty="0">
                          <a:latin typeface="Arial" panose="020B0604020202020204" pitchFamily="34" charset="0"/>
                          <a:cs typeface="Arial" panose="020B0604020202020204" pitchFamily="34" charset="0"/>
                        </a:rPr>
                        <a:t>Challenge</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endParaRPr lang="en-US" sz="1800">
                        <a:latin typeface="Arial" panose="020B0604020202020204" pitchFamily="34" charset="0"/>
                        <a:cs typeface="Arial" panose="020B0604020202020204" pitchFamily="34" charset="0"/>
                      </a:endParaRPr>
                    </a:p>
                  </a:txBody>
                  <a:tcPr marL="68580" marR="68580" marT="34290" marB="34290"/>
                </a:tc>
                <a:tc>
                  <a:txBody>
                    <a:bodyPr/>
                    <a:lstStyle/>
                    <a:p>
                      <a:r>
                        <a:rPr lang="en-GB" sz="1800" dirty="0">
                          <a:latin typeface="Arial" panose="020B0604020202020204" pitchFamily="34" charset="0"/>
                          <a:cs typeface="Arial" panose="020B0604020202020204" pitchFamily="34" charset="0"/>
                        </a:rPr>
                        <a:t>S-PROTECT advance</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GB" sz="1800" dirty="0">
                          <a:latin typeface="Arial" panose="020B0604020202020204" pitchFamily="34" charset="0"/>
                          <a:cs typeface="Arial" panose="020B0604020202020204" pitchFamily="34" charset="0"/>
                        </a:rPr>
                        <a:t>Way forward</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937697544"/>
                  </a:ext>
                </a:extLst>
              </a:tr>
              <a:tr h="754380">
                <a:tc>
                  <a:txBody>
                    <a:bodyPr/>
                    <a:lstStyle/>
                    <a:p>
                      <a:r>
                        <a:rPr lang="en-GB" sz="1800" dirty="0">
                          <a:latin typeface="Arial" panose="020B0604020202020204" pitchFamily="34" charset="0"/>
                          <a:cs typeface="Arial" panose="020B0604020202020204" pitchFamily="34" charset="0"/>
                        </a:rPr>
                        <a:t>Study</a:t>
                      </a:r>
                      <a:r>
                        <a:rPr lang="en-GB" sz="1800" baseline="0" dirty="0">
                          <a:latin typeface="Arial" panose="020B0604020202020204" pitchFamily="34" charset="0"/>
                          <a:cs typeface="Arial" panose="020B0604020202020204" pitchFamily="34" charset="0"/>
                        </a:rPr>
                        <a:t> population</a:t>
                      </a:r>
                    </a:p>
                  </a:txBody>
                  <a:tcPr marL="68580" marR="68580" marT="34290" marB="34290"/>
                </a:tc>
                <a:tc>
                  <a:txBody>
                    <a:bodyPr/>
                    <a:lstStyle/>
                    <a:p>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0" indent="0">
                        <a:buFontTx/>
                        <a:buNone/>
                      </a:pPr>
                      <a:r>
                        <a:rPr lang="en-GB" sz="1800" dirty="0">
                          <a:latin typeface="Arial" panose="020B0604020202020204" pitchFamily="34" charset="0"/>
                          <a:cs typeface="Arial" panose="020B0604020202020204" pitchFamily="34" charset="0"/>
                        </a:rPr>
                        <a:t>CCT target population</a:t>
                      </a:r>
                      <a:r>
                        <a:rPr lang="en-GB" sz="1800" baseline="0" dirty="0">
                          <a:latin typeface="Arial" panose="020B0604020202020204" pitchFamily="34" charset="0"/>
                          <a:cs typeface="Arial" panose="020B0604020202020204" pitchFamily="34" charset="0"/>
                        </a:rPr>
                        <a:t> </a:t>
                      </a:r>
                      <a:r>
                        <a:rPr lang="en-US" sz="1800" baseline="0" dirty="0">
                          <a:latin typeface="Arial" panose="020B0604020202020204" pitchFamily="34" charset="0"/>
                          <a:cs typeface="Arial" panose="020B0604020202020204" pitchFamily="34" charset="0"/>
                        </a:rPr>
                        <a:t>and assumed no mixing</a:t>
                      </a:r>
                      <a:endParaRPr lang="en-GB" sz="1800" baseline="0" dirty="0">
                        <a:latin typeface="Arial" panose="020B0604020202020204" pitchFamily="34" charset="0"/>
                        <a:cs typeface="Arial" panose="020B0604020202020204" pitchFamily="34" charset="0"/>
                      </a:endParaRPr>
                    </a:p>
                  </a:txBody>
                  <a:tcPr marL="68580" marR="68580" marT="34290" marB="34290"/>
                </a:tc>
                <a:tc>
                  <a:txBody>
                    <a:bodyPr/>
                    <a:lstStyle/>
                    <a:p>
                      <a:endParaRPr lang="en-US" sz="1800">
                        <a:latin typeface="Arial" panose="020B0604020202020204" pitchFamily="34" charset="0"/>
                        <a:cs typeface="Arial" panose="020B0604020202020204" pitchFamily="34" charset="0"/>
                      </a:endParaRPr>
                    </a:p>
                  </a:txBody>
                  <a:tcPr marL="68580" marR="68580" marT="34290" marB="34290"/>
                </a:tc>
                <a:tc>
                  <a:txBody>
                    <a:bodyPr/>
                    <a:lstStyle/>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More</a:t>
                      </a:r>
                      <a:r>
                        <a:rPr lang="en-GB" sz="1800" baseline="0" dirty="0">
                          <a:latin typeface="Arial" panose="020B0604020202020204" pitchFamily="34" charset="0"/>
                          <a:cs typeface="Arial" panose="020B0604020202020204" pitchFamily="34" charset="0"/>
                        </a:rPr>
                        <a:t> epidemiological studies to understand extent of overlap between TB patients and CCT recipients</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544581379"/>
                  </a:ext>
                </a:extLst>
              </a:tr>
              <a:tr h="525780">
                <a:tc>
                  <a:txBody>
                    <a:bodyPr/>
                    <a:lstStyle/>
                    <a:p>
                      <a:r>
                        <a:rPr lang="en-GB" sz="1800" baseline="0" dirty="0">
                          <a:latin typeface="Arial" panose="020B0604020202020204" pitchFamily="34" charset="0"/>
                          <a:cs typeface="Arial" panose="020B0604020202020204" pitchFamily="34" charset="0"/>
                        </a:rPr>
                        <a:t>Pathways understanding</a:t>
                      </a:r>
                    </a:p>
                  </a:txBody>
                  <a:tcPr marL="68580" marR="68580" marT="34290" marB="34290"/>
                </a:tc>
                <a:tc>
                  <a:txBody>
                    <a:bodyPr/>
                    <a:lstStyle/>
                    <a:p>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0" indent="0">
                        <a:buFontTx/>
                        <a:buNone/>
                      </a:pPr>
                      <a:r>
                        <a:rPr lang="en-GB" sz="1800" baseline="0" dirty="0">
                          <a:latin typeface="Arial" panose="020B0604020202020204" pitchFamily="34" charset="0"/>
                          <a:cs typeface="Arial" panose="020B0604020202020204" pitchFamily="34" charset="0"/>
                        </a:rPr>
                        <a:t>13 pathways</a:t>
                      </a:r>
                    </a:p>
                  </a:txBody>
                  <a:tcPr marL="68580" marR="68580" marT="34290" marB="34290"/>
                </a:tc>
                <a:tc>
                  <a:txBody>
                    <a:bodyPr/>
                    <a:lstStyle/>
                    <a:p>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Go beyond</a:t>
                      </a:r>
                      <a:r>
                        <a:rPr lang="en-GB" sz="1800" baseline="0" dirty="0">
                          <a:latin typeface="Arial" panose="020B0604020202020204" pitchFamily="34" charset="0"/>
                          <a:cs typeface="Arial" panose="020B0604020202020204" pitchFamily="34" charset="0"/>
                        </a:rPr>
                        <a:t> material models of aetiology for TB inequalities</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85381473"/>
                  </a:ext>
                </a:extLst>
              </a:tr>
              <a:tr h="754380">
                <a:tc>
                  <a:txBody>
                    <a:bodyPr/>
                    <a:lstStyle/>
                    <a:p>
                      <a:endParaRPr lang="en-GB" sz="1800" baseline="0" dirty="0">
                        <a:latin typeface="Arial" panose="020B0604020202020204" pitchFamily="34" charset="0"/>
                        <a:cs typeface="Arial" panose="020B0604020202020204" pitchFamily="34" charset="0"/>
                      </a:endParaRPr>
                    </a:p>
                  </a:txBody>
                  <a:tcPr marL="68580" marR="68580" marT="34290" marB="34290"/>
                </a:tc>
                <a:tc>
                  <a:txBody>
                    <a:bodyPr/>
                    <a:lstStyle/>
                    <a:p>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0" indent="0">
                        <a:buFontTx/>
                        <a:buNone/>
                      </a:pPr>
                      <a:endParaRPr lang="en-GB" sz="1800" baseline="0" dirty="0">
                        <a:latin typeface="Arial" panose="020B0604020202020204" pitchFamily="34" charset="0"/>
                        <a:cs typeface="Arial" panose="020B0604020202020204" pitchFamily="34" charset="0"/>
                      </a:endParaRPr>
                    </a:p>
                  </a:txBody>
                  <a:tcPr marL="68580" marR="68580" marT="34290" marB="34290"/>
                </a:tc>
                <a:tc>
                  <a:txBody>
                    <a:bodyPr/>
                    <a:lstStyle/>
                    <a:p>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Gather better data and/or understand whether different</a:t>
                      </a:r>
                      <a:r>
                        <a:rPr lang="en-GB" sz="1800" baseline="0" dirty="0">
                          <a:latin typeface="Arial" panose="020B0604020202020204" pitchFamily="34" charset="0"/>
                          <a:cs typeface="Arial" panose="020B0604020202020204" pitchFamily="34" charset="0"/>
                        </a:rPr>
                        <a:t> modelling approaches are needed</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268270928"/>
                  </a:ext>
                </a:extLst>
              </a:tr>
              <a:tr h="525780">
                <a:tc>
                  <a:txBody>
                    <a:bodyPr/>
                    <a:lstStyle/>
                    <a:p>
                      <a:r>
                        <a:rPr lang="en-GB" sz="1800" baseline="0" dirty="0">
                          <a:latin typeface="Arial" panose="020B0604020202020204" pitchFamily="34" charset="0"/>
                          <a:cs typeface="Arial" panose="020B0604020202020204" pitchFamily="34" charset="0"/>
                        </a:rPr>
                        <a:t>Data availability</a:t>
                      </a:r>
                    </a:p>
                  </a:txBody>
                  <a:tcPr marL="68580" marR="68580" marT="34290" marB="34290"/>
                </a:tc>
                <a:tc>
                  <a:txBody>
                    <a:bodyPr/>
                    <a:lstStyle/>
                    <a:p>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0" indent="0">
                        <a:buFontTx/>
                        <a:buNone/>
                      </a:pPr>
                      <a:r>
                        <a:rPr lang="en-GB" sz="1800" baseline="0" dirty="0">
                          <a:latin typeface="Arial" panose="020B0604020202020204" pitchFamily="34" charset="0"/>
                          <a:cs typeface="Arial" panose="020B0604020202020204" pitchFamily="34" charset="0"/>
                        </a:rPr>
                        <a:t>Creation of a simple data repository</a:t>
                      </a:r>
                    </a:p>
                  </a:txBody>
                  <a:tcPr marL="68580" marR="68580" marT="34290" marB="34290"/>
                </a:tc>
                <a:tc>
                  <a:txBody>
                    <a:bodyPr/>
                    <a:lstStyle/>
                    <a:p>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Creation</a:t>
                      </a:r>
                      <a:r>
                        <a:rPr lang="en-GB" sz="1800" baseline="0" dirty="0">
                          <a:latin typeface="Arial" panose="020B0604020202020204" pitchFamily="34" charset="0"/>
                          <a:cs typeface="Arial" panose="020B0604020202020204" pitchFamily="34" charset="0"/>
                        </a:rPr>
                        <a:t> of a proper data portal</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78603287"/>
                  </a:ext>
                </a:extLst>
              </a:tr>
              <a:tr h="525780">
                <a:tc>
                  <a:txBody>
                    <a:bodyPr/>
                    <a:lstStyle/>
                    <a:p>
                      <a:r>
                        <a:rPr lang="en-GB" sz="1800" baseline="0" dirty="0">
                          <a:latin typeface="Arial" panose="020B0604020202020204" pitchFamily="34" charset="0"/>
                          <a:cs typeface="Arial" panose="020B0604020202020204" pitchFamily="34" charset="0"/>
                        </a:rPr>
                        <a:t>Data harmonisation and assumptions</a:t>
                      </a:r>
                    </a:p>
                  </a:txBody>
                  <a:tcPr marL="68580" marR="68580" marT="34290" marB="34290"/>
                </a:tc>
                <a:tc>
                  <a:txBody>
                    <a:bodyPr/>
                    <a:lstStyle/>
                    <a:p>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0" indent="0">
                        <a:buFontTx/>
                        <a:buNone/>
                      </a:pPr>
                      <a:r>
                        <a:rPr lang="en-GB" sz="1800" baseline="0" dirty="0">
                          <a:latin typeface="Arial" panose="020B0604020202020204" pitchFamily="34" charset="0"/>
                          <a:cs typeface="Arial" panose="020B0604020202020204" pitchFamily="34" charset="0"/>
                        </a:rPr>
                        <a:t>First set of rules for data ‘conversion’</a:t>
                      </a:r>
                    </a:p>
                  </a:txBody>
                  <a:tcPr marL="68580" marR="68580" marT="34290" marB="34290"/>
                </a:tc>
                <a:tc>
                  <a:txBody>
                    <a:bodyPr/>
                    <a:lstStyle/>
                    <a:p>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Reach consensus with TB</a:t>
                      </a:r>
                      <a:r>
                        <a:rPr lang="en-GB" sz="1800" baseline="0" dirty="0">
                          <a:latin typeface="Arial" panose="020B0604020202020204" pitchFamily="34" charset="0"/>
                          <a:cs typeface="Arial" panose="020B0604020202020204" pitchFamily="34" charset="0"/>
                        </a:rPr>
                        <a:t> and development experts.</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440338480"/>
                  </a:ext>
                </a:extLst>
              </a:tr>
            </a:tbl>
          </a:graphicData>
        </a:graphic>
      </p:graphicFrame>
    </p:spTree>
    <p:extLst>
      <p:ext uri="{BB962C8B-B14F-4D97-AF65-F5344CB8AC3E}">
        <p14:creationId xmlns:p14="http://schemas.microsoft.com/office/powerpoint/2010/main" val="3214693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23" y="199909"/>
            <a:ext cx="7886700" cy="994172"/>
          </a:xfrm>
        </p:spPr>
        <p:txBody>
          <a:bodyPr>
            <a:normAutofit/>
          </a:bodyPr>
          <a:lstStyle/>
          <a:p>
            <a:r>
              <a:rPr lang="en-GB" sz="3000" dirty="0">
                <a:latin typeface="Arial Black" panose="020B0A04020102020204" pitchFamily="34" charset="0"/>
              </a:rPr>
              <a:t>Conclusions</a:t>
            </a:r>
            <a:endParaRPr lang="en-US" sz="3000" dirty="0">
              <a:latin typeface="Arial Black" panose="020B0A04020102020204" pitchFamily="34" charset="0"/>
            </a:endParaRPr>
          </a:p>
        </p:txBody>
      </p:sp>
      <p:sp>
        <p:nvSpPr>
          <p:cNvPr id="3" name="Content Placeholder 2"/>
          <p:cNvSpPr>
            <a:spLocks noGrp="1"/>
          </p:cNvSpPr>
          <p:nvPr>
            <p:ph idx="1"/>
          </p:nvPr>
        </p:nvSpPr>
        <p:spPr>
          <a:xfrm>
            <a:off x="410935" y="1153427"/>
            <a:ext cx="8471808" cy="4434573"/>
          </a:xfrm>
        </p:spPr>
        <p:txBody>
          <a:bodyPr>
            <a:normAutofit/>
          </a:bodyPr>
          <a:lstStyle/>
          <a:p>
            <a:r>
              <a:rPr lang="en-GB" sz="2000" dirty="0">
                <a:latin typeface="Arial" panose="020B0604020202020204" pitchFamily="34" charset="0"/>
                <a:cs typeface="Arial" panose="020B0604020202020204" pitchFamily="34" charset="0"/>
              </a:rPr>
              <a:t>Modelling the impact of social protection on TB was a complex, but not impossible task</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Impact findings only illustrative of the process and challenges met </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Significant progress made our quantitative understanding of the impact of social protection on TB epidemiology and control</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way forward is to consolidate the work done this year</a:t>
            </a:r>
            <a:r>
              <a:rPr lang="en-US" sz="2000" dirty="0">
                <a:latin typeface="Arial" panose="020B0604020202020204" pitchFamily="34" charset="0"/>
                <a:cs typeface="Arial" panose="020B0604020202020204" pitchFamily="34" charset="0"/>
              </a:rPr>
              <a:t>, to address the challenges met and come up with even a more ambitious plan for S-PROTECT Phase II</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4915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359"/>
            <a:ext cx="7886700" cy="1325563"/>
          </a:xfrm>
        </p:spPr>
        <p:txBody>
          <a:bodyPr>
            <a:normAutofit/>
          </a:bodyPr>
          <a:lstStyle/>
          <a:p>
            <a:r>
              <a:rPr lang="en-GB" sz="3000" dirty="0">
                <a:latin typeface="Arial Black" panose="020B0A04020102020204" pitchFamily="34" charset="0"/>
              </a:rPr>
              <a:t>The S-PROTECT team: thank you</a:t>
            </a:r>
          </a:p>
        </p:txBody>
      </p:sp>
      <p:sp>
        <p:nvSpPr>
          <p:cNvPr id="3" name="Content Placeholder 2"/>
          <p:cNvSpPr>
            <a:spLocks noGrp="1"/>
          </p:cNvSpPr>
          <p:nvPr>
            <p:ph sz="half" idx="1"/>
          </p:nvPr>
        </p:nvSpPr>
        <p:spPr>
          <a:xfrm>
            <a:off x="628650" y="1006360"/>
            <a:ext cx="3886200" cy="3030203"/>
          </a:xfrm>
        </p:spPr>
        <p:txBody>
          <a:bodyPr>
            <a:noAutofit/>
          </a:bodyPr>
          <a:lstStyle/>
          <a:p>
            <a:r>
              <a:rPr lang="en-GB" sz="2000" dirty="0">
                <a:latin typeface="Arial" panose="020B0604020202020204" pitchFamily="34" charset="0"/>
                <a:cs typeface="Arial" panose="020B0604020202020204" pitchFamily="34" charset="0"/>
              </a:rPr>
              <a:t>David Dowdy (JHU)</a:t>
            </a:r>
          </a:p>
          <a:p>
            <a:r>
              <a:rPr lang="en-GB" sz="2000" dirty="0">
                <a:latin typeface="Arial" panose="020B0604020202020204" pitchFamily="34" charset="0"/>
                <a:cs typeface="Arial" panose="020B0604020202020204" pitchFamily="34" charset="0"/>
              </a:rPr>
              <a:t>Philip Eckhoff (IDM)</a:t>
            </a:r>
          </a:p>
          <a:p>
            <a:r>
              <a:rPr lang="en-GB" sz="2000" dirty="0">
                <a:latin typeface="Arial" panose="020B0604020202020204" pitchFamily="34" charset="0"/>
                <a:cs typeface="Arial" panose="020B0604020202020204" pitchFamily="34" charset="0"/>
              </a:rPr>
              <a:t>Sourya Shrestha (JHU)</a:t>
            </a:r>
          </a:p>
          <a:p>
            <a:r>
              <a:rPr lang="en-GB" sz="2000" dirty="0">
                <a:latin typeface="Arial" panose="020B0604020202020204" pitchFamily="34" charset="0"/>
                <a:cs typeface="Arial" panose="020B0604020202020204" pitchFamily="34" charset="0"/>
              </a:rPr>
              <a:t>William Rudgard (LSHTM)</a:t>
            </a:r>
          </a:p>
          <a:p>
            <a:r>
              <a:rPr lang="en-GB" sz="2000" dirty="0">
                <a:latin typeface="Arial" panose="020B0604020202020204" pitchFamily="34" charset="0"/>
                <a:cs typeface="Arial" panose="020B0604020202020204" pitchFamily="34" charset="0"/>
              </a:rPr>
              <a:t>Debora Pedrazzoli (LSHTM)</a:t>
            </a:r>
          </a:p>
          <a:p>
            <a:r>
              <a:rPr lang="en-GB" sz="2000" dirty="0">
                <a:latin typeface="Arial" panose="020B0604020202020204" pitchFamily="34" charset="0"/>
                <a:cs typeface="Arial" panose="020B0604020202020204" pitchFamily="34" charset="0"/>
              </a:rPr>
              <a:t>Rein </a:t>
            </a:r>
            <a:r>
              <a:rPr lang="en-GB" sz="2000" dirty="0" err="1">
                <a:latin typeface="Arial" panose="020B0604020202020204" pitchFamily="34" charset="0"/>
                <a:cs typeface="Arial" panose="020B0604020202020204" pitchFamily="34" charset="0"/>
              </a:rPr>
              <a:t>Houben</a:t>
            </a:r>
            <a:r>
              <a:rPr lang="en-GB" sz="2000" dirty="0">
                <a:latin typeface="Arial" panose="020B0604020202020204" pitchFamily="34" charset="0"/>
                <a:cs typeface="Arial" panose="020B0604020202020204" pitchFamily="34" charset="0"/>
              </a:rPr>
              <a:t> (LSHTM)</a:t>
            </a:r>
          </a:p>
          <a:p>
            <a:r>
              <a:rPr lang="en-GB" sz="2000" dirty="0">
                <a:latin typeface="Arial" panose="020B0604020202020204" pitchFamily="34" charset="0"/>
                <a:cs typeface="Arial" panose="020B0604020202020204" pitchFamily="34" charset="0"/>
              </a:rPr>
              <a:t>Jonathan Golub (JHU)</a:t>
            </a:r>
          </a:p>
          <a:p>
            <a:r>
              <a:rPr lang="en-GB" sz="2000" dirty="0">
                <a:latin typeface="Arial" panose="020B0604020202020204" pitchFamily="34" charset="0"/>
                <a:cs typeface="Arial" panose="020B0604020202020204" pitchFamily="34" charset="0"/>
              </a:rPr>
              <a:t>Knut </a:t>
            </a:r>
            <a:r>
              <a:rPr lang="en-GB" sz="2000" dirty="0" err="1">
                <a:latin typeface="Arial" panose="020B0604020202020204" pitchFamily="34" charset="0"/>
                <a:cs typeface="Arial" panose="020B0604020202020204" pitchFamily="34" charset="0"/>
              </a:rPr>
              <a:t>Lonnroth</a:t>
            </a:r>
            <a:r>
              <a:rPr lang="en-GB" sz="2000" dirty="0">
                <a:latin typeface="Arial" panose="020B0604020202020204" pitchFamily="34" charset="0"/>
                <a:cs typeface="Arial" panose="020B0604020202020204" pitchFamily="34" charset="0"/>
              </a:rPr>
              <a:t> (WHO)</a:t>
            </a:r>
          </a:p>
          <a:p>
            <a:r>
              <a:rPr lang="en-GB" sz="2000" dirty="0">
                <a:latin typeface="Arial" panose="020B0604020202020204" pitchFamily="34" charset="0"/>
                <a:cs typeface="Arial" panose="020B0604020202020204" pitchFamily="34" charset="0"/>
              </a:rPr>
              <a:t>Priya Shete (WHO)</a:t>
            </a:r>
          </a:p>
          <a:p>
            <a:r>
              <a:rPr lang="en-GB" sz="2000" dirty="0">
                <a:latin typeface="Arial" panose="020B0604020202020204" pitchFamily="34" charset="0"/>
                <a:cs typeface="Arial" panose="020B0604020202020204" pitchFamily="34" charset="0"/>
              </a:rPr>
              <a:t>Stuart Chan (ISM)</a:t>
            </a:r>
          </a:p>
          <a:p>
            <a:r>
              <a:rPr lang="en-GB" sz="2000" dirty="0">
                <a:latin typeface="Arial" panose="020B0604020202020204" pitchFamily="34" charset="0"/>
                <a:cs typeface="Arial" panose="020B0604020202020204" pitchFamily="34" charset="0"/>
              </a:rPr>
              <a:t>Davide Rasella (</a:t>
            </a:r>
            <a:r>
              <a:rPr lang="en-GB" sz="2000" dirty="0" err="1">
                <a:latin typeface="Arial" panose="020B0604020202020204" pitchFamily="34" charset="0"/>
                <a:cs typeface="Arial" panose="020B0604020202020204" pitchFamily="34" charset="0"/>
              </a:rPr>
              <a:t>Fiocruz</a:t>
            </a:r>
            <a:r>
              <a:rPr lang="en-GB" sz="2000" dirty="0">
                <a:latin typeface="Arial" panose="020B0604020202020204" pitchFamily="34" charset="0"/>
                <a:cs typeface="Arial" panose="020B0604020202020204" pitchFamily="34" charset="0"/>
              </a:rPr>
              <a:t>)</a:t>
            </a:r>
          </a:p>
          <a:p>
            <a:endParaRPr lang="en-GB" sz="20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425951" y="992748"/>
            <a:ext cx="4355442" cy="3185114"/>
          </a:xfrm>
        </p:spPr>
        <p:txBody>
          <a:bodyPr>
            <a:normAutofit/>
          </a:bodyPr>
          <a:lstStyle/>
          <a:p>
            <a:pPr marL="0" indent="0">
              <a:buNone/>
            </a:pPr>
            <a:r>
              <a:rPr lang="en-GB" sz="2000" b="1" dirty="0">
                <a:latin typeface="Arial" panose="020B0604020202020204" pitchFamily="34" charset="0"/>
                <a:cs typeface="Arial" panose="020B0604020202020204" pitchFamily="34" charset="0"/>
              </a:rPr>
              <a:t>Brazilian partners:</a:t>
            </a:r>
          </a:p>
          <a:p>
            <a:r>
              <a:rPr lang="en-GB" sz="2000" dirty="0">
                <a:latin typeface="Arial" panose="020B0604020202020204" pitchFamily="34" charset="0"/>
                <a:cs typeface="Arial" panose="020B0604020202020204" pitchFamily="34" charset="0"/>
              </a:rPr>
              <a:t>Mauro Sanchez (Federal University of Brasilia, Brazil)</a:t>
            </a:r>
          </a:p>
          <a:p>
            <a:r>
              <a:rPr lang="en-GB" sz="2000" dirty="0">
                <a:latin typeface="Arial" panose="020B0604020202020204" pitchFamily="34" charset="0"/>
                <a:cs typeface="Arial" panose="020B0604020202020204" pitchFamily="34" charset="0"/>
              </a:rPr>
              <a:t>Ethel Maciel (University of </a:t>
            </a:r>
            <a:r>
              <a:rPr lang="en-GB" sz="2000" dirty="0" err="1">
                <a:latin typeface="Arial" panose="020B0604020202020204" pitchFamily="34" charset="0"/>
                <a:cs typeface="Arial" panose="020B0604020202020204" pitchFamily="34" charset="0"/>
              </a:rPr>
              <a:t>Espirito</a:t>
            </a:r>
            <a:r>
              <a:rPr lang="en-GB" sz="2000" dirty="0">
                <a:latin typeface="Arial" panose="020B0604020202020204" pitchFamily="34" charset="0"/>
                <a:cs typeface="Arial" panose="020B0604020202020204" pitchFamily="34" charset="0"/>
              </a:rPr>
              <a:t> Santo, Brazil)</a:t>
            </a:r>
          </a:p>
          <a:p>
            <a:r>
              <a:rPr lang="en-GB" sz="2000" dirty="0">
                <a:latin typeface="Arial" panose="020B0604020202020204" pitchFamily="34" charset="0"/>
                <a:cs typeface="Arial" panose="020B0604020202020204" pitchFamily="34" charset="0"/>
              </a:rPr>
              <a:t>Denise Araki (Head of Brazil NTP)</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8125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2225"/>
            <a:ext cx="7886700" cy="419750"/>
          </a:xfrm>
        </p:spPr>
        <p:txBody>
          <a:bodyPr>
            <a:noAutofit/>
          </a:bodyPr>
          <a:lstStyle/>
          <a:p>
            <a:r>
              <a:rPr lang="en-GB" sz="3600" dirty="0">
                <a:latin typeface="Arial Black" panose="020B0A04020102020204" pitchFamily="34" charset="0"/>
              </a:rPr>
              <a:t>TB and social protection</a:t>
            </a:r>
            <a:endParaRPr lang="en-US" sz="3600" dirty="0">
              <a:latin typeface="Arial Black" panose="020B0A04020102020204" pitchFamily="34" charset="0"/>
            </a:endParaRPr>
          </a:p>
        </p:txBody>
      </p:sp>
      <p:sp>
        <p:nvSpPr>
          <p:cNvPr id="3" name="Content Placeholder 2"/>
          <p:cNvSpPr>
            <a:spLocks noGrp="1"/>
          </p:cNvSpPr>
          <p:nvPr>
            <p:ph idx="1"/>
          </p:nvPr>
        </p:nvSpPr>
        <p:spPr>
          <a:xfrm>
            <a:off x="330653" y="1052376"/>
            <a:ext cx="8482694" cy="4348753"/>
          </a:xfrm>
        </p:spPr>
        <p:txBody>
          <a:bodyPr>
            <a:noAutofit/>
          </a:bodyPr>
          <a:lstStyle/>
          <a:p>
            <a:pPr>
              <a:spcAft>
                <a:spcPts val="750"/>
              </a:spcAft>
            </a:pPr>
            <a:r>
              <a:rPr lang="en-GB" sz="2000" dirty="0">
                <a:latin typeface="Arial" panose="020B0604020202020204" pitchFamily="34" charset="0"/>
                <a:cs typeface="Arial" panose="020B0604020202020204" pitchFamily="34" charset="0"/>
              </a:rPr>
              <a:t>Social protection is a wide range of poverty reduction strategies largely and successfully implemented in development</a:t>
            </a:r>
          </a:p>
          <a:p>
            <a:pPr>
              <a:spcAft>
                <a:spcPts val="750"/>
              </a:spcAft>
            </a:pPr>
            <a:r>
              <a:rPr lang="en-GB" sz="2000" dirty="0">
                <a:latin typeface="Arial" panose="020B0604020202020204" pitchFamily="34" charset="0"/>
                <a:cs typeface="Arial" panose="020B0604020202020204" pitchFamily="34" charset="0"/>
              </a:rPr>
              <a:t>Conditional cash transfers (CCTs) are the most popular form of social protection</a:t>
            </a:r>
          </a:p>
          <a:p>
            <a:pPr>
              <a:spcAft>
                <a:spcPts val="750"/>
              </a:spcAft>
            </a:pPr>
            <a:r>
              <a:rPr lang="en-GB" sz="2000" dirty="0">
                <a:latin typeface="Arial" panose="020B0604020202020204" pitchFamily="34" charset="0"/>
                <a:cs typeface="Arial" panose="020B0604020202020204" pitchFamily="34" charset="0"/>
              </a:rPr>
              <a:t>Increasing evidence of the public health impact of CCTs</a:t>
            </a:r>
          </a:p>
          <a:p>
            <a:pPr>
              <a:spcAft>
                <a:spcPts val="750"/>
              </a:spcAft>
            </a:pPr>
            <a:r>
              <a:rPr lang="en-GB" sz="2000" dirty="0">
                <a:latin typeface="Arial" panose="020B0604020202020204" pitchFamily="34" charset="0"/>
                <a:cs typeface="Arial" panose="020B0604020202020204" pitchFamily="34" charset="0"/>
              </a:rPr>
              <a:t>Social protection, including CCTs, is now considered a key element of the post-2015 end TB strategies</a:t>
            </a:r>
          </a:p>
          <a:p>
            <a:pPr>
              <a:spcAft>
                <a:spcPts val="750"/>
              </a:spcAft>
            </a:pPr>
            <a:r>
              <a:rPr lang="en-GB" sz="2000" dirty="0">
                <a:latin typeface="Arial" panose="020B0604020202020204" pitchFamily="34" charset="0"/>
                <a:cs typeface="Arial" panose="020B0604020202020204" pitchFamily="34" charset="0"/>
              </a:rPr>
              <a:t>Impact evidence on the impact of CCTs on TB are accumulating, but they remain fragmented and inconclusive</a:t>
            </a:r>
          </a:p>
          <a:p>
            <a:pPr>
              <a:spcAft>
                <a:spcPts val="750"/>
              </a:spcAft>
            </a:pPr>
            <a:r>
              <a:rPr lang="en-GB" sz="2000" dirty="0">
                <a:latin typeface="Arial" panose="020B0604020202020204" pitchFamily="34" charset="0"/>
                <a:cs typeface="Arial" panose="020B0604020202020204" pitchFamily="34" charset="0"/>
              </a:rPr>
              <a:t>Mathematical modelling can be useful to fill these knowledge gaps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5611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783"/>
            <a:ext cx="7886700" cy="994172"/>
          </a:xfrm>
        </p:spPr>
        <p:txBody>
          <a:bodyPr>
            <a:normAutofit/>
          </a:bodyPr>
          <a:lstStyle/>
          <a:p>
            <a:r>
              <a:rPr lang="en-GB" sz="3600" dirty="0">
                <a:latin typeface="Arial Black" panose="020B0A04020102020204" pitchFamily="34" charset="0"/>
              </a:rPr>
              <a:t>Existing barriers</a:t>
            </a:r>
            <a:endParaRPr lang="en-US" sz="3600" dirty="0">
              <a:latin typeface="Arial Black" panose="020B0A04020102020204" pitchFamily="34" charset="0"/>
            </a:endParaRPr>
          </a:p>
        </p:txBody>
      </p:sp>
      <p:sp>
        <p:nvSpPr>
          <p:cNvPr id="3" name="Content Placeholder 2"/>
          <p:cNvSpPr>
            <a:spLocks noGrp="1"/>
          </p:cNvSpPr>
          <p:nvPr>
            <p:ph idx="1"/>
          </p:nvPr>
        </p:nvSpPr>
        <p:spPr>
          <a:xfrm>
            <a:off x="322484" y="923152"/>
            <a:ext cx="8458659" cy="4360047"/>
          </a:xfrm>
        </p:spPr>
        <p:txBody>
          <a:bodyPr>
            <a:normAutofit/>
          </a:bodyPr>
          <a:lstStyle/>
          <a:p>
            <a:pPr>
              <a:spcAft>
                <a:spcPts val="750"/>
              </a:spcAft>
            </a:pPr>
            <a:r>
              <a:rPr lang="en-GB" sz="2000" dirty="0">
                <a:latin typeface="Arial" panose="020B0604020202020204" pitchFamily="34" charset="0"/>
                <a:cs typeface="Arial" panose="020B0604020202020204" pitchFamily="34" charset="0"/>
              </a:rPr>
              <a:t>Mathematical models in TB mainly used to evaluate biomedical interventions</a:t>
            </a:r>
          </a:p>
          <a:p>
            <a:pPr>
              <a:spcAft>
                <a:spcPts val="750"/>
              </a:spcAft>
            </a:pPr>
            <a:r>
              <a:rPr lang="en-GB" sz="2000" dirty="0">
                <a:latin typeface="Arial" panose="020B0604020202020204" pitchFamily="34" charset="0"/>
                <a:cs typeface="Arial" panose="020B0604020202020204" pitchFamily="34" charset="0"/>
              </a:rPr>
              <a:t>Classical compartmental models cannot easily adapt to the complexity of socioeconomic phenomena or policies</a:t>
            </a:r>
          </a:p>
          <a:p>
            <a:pPr>
              <a:spcAft>
                <a:spcPts val="750"/>
              </a:spcAft>
            </a:pPr>
            <a:r>
              <a:rPr lang="en-GB" sz="2000" dirty="0">
                <a:latin typeface="Arial" panose="020B0604020202020204" pitchFamily="34" charset="0"/>
                <a:cs typeface="Arial" panose="020B0604020202020204" pitchFamily="34" charset="0"/>
              </a:rPr>
              <a:t>Insufficient understanding of mechanism through which CCTs may act on TB epidemiology and control</a:t>
            </a:r>
          </a:p>
          <a:p>
            <a:pPr>
              <a:spcAft>
                <a:spcPts val="750"/>
              </a:spcAft>
            </a:pPr>
            <a:r>
              <a:rPr lang="en-GB" sz="2000" dirty="0">
                <a:latin typeface="Arial" panose="020B0604020202020204" pitchFamily="34" charset="0"/>
                <a:cs typeface="Arial" panose="020B0604020202020204" pitchFamily="34" charset="0"/>
              </a:rPr>
              <a:t>Lack of good quality epidemiological and development data to populate these pathways</a:t>
            </a:r>
          </a:p>
          <a:p>
            <a:pPr>
              <a:spcAft>
                <a:spcPts val="750"/>
              </a:spcAft>
            </a:pPr>
            <a:r>
              <a:rPr lang="en-GB" sz="2000" dirty="0">
                <a:latin typeface="Arial" panose="020B0604020202020204" pitchFamily="34" charset="0"/>
                <a:cs typeface="Arial" panose="020B0604020202020204" pitchFamily="34" charset="0"/>
              </a:rPr>
              <a:t>No multidisciplinary effort to strengthen knowledge across disciplines</a:t>
            </a:r>
          </a:p>
          <a:p>
            <a:pPr>
              <a:spcAft>
                <a:spcPts val="750"/>
              </a:spcAft>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65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108" y="219983"/>
            <a:ext cx="8326664" cy="723445"/>
          </a:xfrm>
        </p:spPr>
        <p:txBody>
          <a:bodyPr>
            <a:noAutofit/>
          </a:bodyPr>
          <a:lstStyle/>
          <a:p>
            <a:r>
              <a:rPr lang="en-GB" sz="3600" dirty="0">
                <a:latin typeface="Arial Black" panose="020B0A04020102020204" pitchFamily="34" charset="0"/>
              </a:rPr>
              <a:t>S-PROTECT aim and objectives</a:t>
            </a:r>
            <a:endParaRPr lang="en-US" sz="3600" dirty="0">
              <a:latin typeface="Arial Black" panose="020B0A04020102020204" pitchFamily="34" charset="0"/>
            </a:endParaRPr>
          </a:p>
        </p:txBody>
      </p:sp>
      <p:sp>
        <p:nvSpPr>
          <p:cNvPr id="3" name="Content Placeholder 2"/>
          <p:cNvSpPr>
            <a:spLocks noGrp="1"/>
          </p:cNvSpPr>
          <p:nvPr>
            <p:ph idx="1"/>
          </p:nvPr>
        </p:nvSpPr>
        <p:spPr>
          <a:xfrm>
            <a:off x="628651" y="1112124"/>
            <a:ext cx="8021864" cy="3677592"/>
          </a:xfrm>
        </p:spPr>
        <p:txBody>
          <a:bodyPr>
            <a:normAutofit/>
          </a:bodyPr>
          <a:lstStyle/>
          <a:p>
            <a:pPr marL="0" indent="0" algn="ctr">
              <a:buNone/>
            </a:pPr>
            <a:r>
              <a:rPr lang="en-GB" dirty="0">
                <a:latin typeface="Arial" panose="020B0604020202020204" pitchFamily="34" charset="0"/>
                <a:cs typeface="Arial" panose="020B0604020202020204" pitchFamily="34" charset="0"/>
              </a:rPr>
              <a:t>To leverage an interdisciplinary consortium to strengthen our understanding of how social protection can enhance the end of TB</a:t>
            </a:r>
          </a:p>
          <a:p>
            <a:pPr marL="0" indent="0">
              <a:buNone/>
            </a:pPr>
            <a:endParaRPr lang="en-GB"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To develop a conceptual framework suitable for mathematical modelling purposes</a:t>
            </a:r>
          </a:p>
          <a:p>
            <a:r>
              <a:rPr lang="en-GB" sz="2200" dirty="0">
                <a:latin typeface="Arial" panose="020B0604020202020204" pitchFamily="34" charset="0"/>
                <a:cs typeface="Arial" panose="020B0604020202020204" pitchFamily="34" charset="0"/>
              </a:rPr>
              <a:t>To create a publicly available data portal </a:t>
            </a:r>
          </a:p>
          <a:p>
            <a:r>
              <a:rPr lang="en-GB" sz="2200" dirty="0">
                <a:latin typeface="Arial" panose="020B0604020202020204" pitchFamily="34" charset="0"/>
                <a:cs typeface="Arial" panose="020B0604020202020204" pitchFamily="34" charset="0"/>
              </a:rPr>
              <a:t>To develop an innovative mathematical modelling approach </a:t>
            </a:r>
          </a:p>
          <a:p>
            <a:endParaRPr lang="en-US" dirty="0"/>
          </a:p>
        </p:txBody>
      </p:sp>
    </p:spTree>
    <p:extLst>
      <p:ext uri="{BB962C8B-B14F-4D97-AF65-F5344CB8AC3E}">
        <p14:creationId xmlns:p14="http://schemas.microsoft.com/office/powerpoint/2010/main" val="2400164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335" y="249012"/>
            <a:ext cx="8515350" cy="694417"/>
          </a:xfrm>
        </p:spPr>
        <p:txBody>
          <a:bodyPr>
            <a:noAutofit/>
          </a:bodyPr>
          <a:lstStyle/>
          <a:p>
            <a:r>
              <a:rPr lang="en-GB" sz="3600" dirty="0">
                <a:latin typeface="Arial Black" panose="020B0A04020102020204" pitchFamily="34" charset="0"/>
              </a:rPr>
              <a:t>S-PROTECT research framework</a:t>
            </a:r>
            <a:endParaRPr lang="en-US" sz="3600" dirty="0">
              <a:latin typeface="Arial Black" panose="020B0A04020102020204" pitchFamily="34" charset="0"/>
            </a:endParaRPr>
          </a:p>
        </p:txBody>
      </p:sp>
      <p:sp>
        <p:nvSpPr>
          <p:cNvPr id="3" name="Content Placeholder 2"/>
          <p:cNvSpPr>
            <a:spLocks noGrp="1"/>
          </p:cNvSpPr>
          <p:nvPr>
            <p:ph sz="half" idx="1"/>
          </p:nvPr>
        </p:nvSpPr>
        <p:spPr>
          <a:xfrm>
            <a:off x="207743" y="1143453"/>
            <a:ext cx="3886200" cy="4351338"/>
          </a:xfrm>
        </p:spPr>
        <p:txBody>
          <a:bodyPr>
            <a:normAutofit/>
          </a:bodyPr>
          <a:lstStyle/>
          <a:p>
            <a:r>
              <a:rPr lang="en-GB" sz="2200" dirty="0">
                <a:latin typeface="Arial" panose="020B0604020202020204" pitchFamily="34" charset="0"/>
                <a:cs typeface="Arial" panose="020B0604020202020204" pitchFamily="34" charset="0"/>
              </a:rPr>
              <a:t>Conceptual framework development and translation</a:t>
            </a:r>
          </a:p>
          <a:p>
            <a:pPr marL="0" indent="0">
              <a:buNone/>
            </a:pPr>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Pathways prioritisation</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Model development and testing</a:t>
            </a:r>
            <a:endParaRPr lang="en-US" sz="22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195534" y="969285"/>
            <a:ext cx="4629150" cy="4183292"/>
          </a:xfrm>
          <a:solidFill>
            <a:schemeClr val="accent1">
              <a:lumMod val="20000"/>
              <a:lumOff val="80000"/>
            </a:schemeClr>
          </a:solidFill>
        </p:spPr>
        <p:txBody>
          <a:bodyPr anchor="ctr">
            <a:noAutofit/>
          </a:bodyPr>
          <a:lstStyle/>
          <a:p>
            <a:pPr marL="0" indent="0">
              <a:lnSpc>
                <a:spcPct val="100000"/>
              </a:lnSpc>
              <a:buNone/>
            </a:pPr>
            <a:r>
              <a:rPr lang="en-GB" sz="2000" b="1" dirty="0" err="1">
                <a:latin typeface="Arial" panose="020B0604020202020204" pitchFamily="34" charset="0"/>
                <a:cs typeface="Arial" panose="020B0604020202020204" pitchFamily="34" charset="0"/>
              </a:rPr>
              <a:t>Bolsa</a:t>
            </a:r>
            <a:r>
              <a:rPr lang="en-GB" sz="2000" b="1" dirty="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Familia</a:t>
            </a:r>
            <a:r>
              <a:rPr lang="en-GB" sz="2000" b="1" dirty="0">
                <a:latin typeface="Arial" panose="020B0604020202020204" pitchFamily="34" charset="0"/>
                <a:cs typeface="Arial" panose="020B0604020202020204" pitchFamily="34" charset="0"/>
              </a:rPr>
              <a:t> Programme in Brazil</a:t>
            </a:r>
          </a:p>
          <a:p>
            <a:pPr>
              <a:lnSpc>
                <a:spcPct val="100000"/>
              </a:lnSpc>
              <a:buFontTx/>
              <a:buChar char="-"/>
            </a:pPr>
            <a:r>
              <a:rPr lang="en-GB" sz="2000" dirty="0">
                <a:latin typeface="Arial" panose="020B0604020202020204" pitchFamily="34" charset="0"/>
                <a:cs typeface="Arial" panose="020B0604020202020204" pitchFamily="34" charset="0"/>
              </a:rPr>
              <a:t>Target poor households earning US$35-70 per month</a:t>
            </a:r>
          </a:p>
          <a:p>
            <a:pPr>
              <a:lnSpc>
                <a:spcPct val="100000"/>
              </a:lnSpc>
              <a:buFontTx/>
              <a:buChar char="-"/>
            </a:pPr>
            <a:r>
              <a:rPr lang="en-GB" sz="2000" dirty="0">
                <a:latin typeface="Arial" panose="020B0604020202020204" pitchFamily="34" charset="0"/>
                <a:cs typeface="Arial" panose="020B0604020202020204" pitchFamily="34" charset="0"/>
              </a:rPr>
              <a:t>Nearly 50 million people</a:t>
            </a:r>
          </a:p>
          <a:p>
            <a:pPr>
              <a:lnSpc>
                <a:spcPct val="100000"/>
              </a:lnSpc>
              <a:buFontTx/>
              <a:buChar char="-"/>
            </a:pPr>
            <a:r>
              <a:rPr lang="en-GB" sz="2000" dirty="0">
                <a:latin typeface="Arial" panose="020B0604020202020204" pitchFamily="34" charset="0"/>
                <a:cs typeface="Arial" panose="020B0604020202020204" pitchFamily="34" charset="0"/>
              </a:rPr>
              <a:t>Cash benefit: US$18 – US$175</a:t>
            </a:r>
          </a:p>
          <a:p>
            <a:pPr>
              <a:lnSpc>
                <a:spcPct val="100000"/>
              </a:lnSpc>
              <a:buFontTx/>
              <a:buChar char="-"/>
            </a:pPr>
            <a:r>
              <a:rPr lang="en-GB" sz="2000" dirty="0">
                <a:latin typeface="Arial" panose="020B0604020202020204" pitchFamily="34" charset="0"/>
                <a:cs typeface="Arial" panose="020B0604020202020204" pitchFamily="34" charset="0"/>
              </a:rPr>
              <a:t>Three conditions:</a:t>
            </a:r>
          </a:p>
          <a:p>
            <a:pPr marL="385763" indent="-385763">
              <a:lnSpc>
                <a:spcPct val="100000"/>
              </a:lnSpc>
              <a:buAutoNum type="arabicPeriod"/>
            </a:pPr>
            <a:r>
              <a:rPr lang="en-GB" sz="2000" dirty="0">
                <a:latin typeface="Arial" panose="020B0604020202020204" pitchFamily="34" charset="0"/>
                <a:cs typeface="Arial" panose="020B0604020202020204" pitchFamily="34" charset="0"/>
              </a:rPr>
              <a:t>antenatal-postnatal care</a:t>
            </a:r>
          </a:p>
          <a:p>
            <a:pPr marL="385763" indent="-385763">
              <a:lnSpc>
                <a:spcPct val="100000"/>
              </a:lnSpc>
              <a:buAutoNum type="arabicPeriod"/>
            </a:pPr>
            <a:r>
              <a:rPr lang="en-GB" sz="2000" dirty="0">
                <a:latin typeface="Arial" panose="020B0604020202020204" pitchFamily="34" charset="0"/>
                <a:cs typeface="Arial" panose="020B0604020202020204" pitchFamily="34" charset="0"/>
              </a:rPr>
              <a:t>Nutrition and vaccination check ups</a:t>
            </a:r>
          </a:p>
          <a:p>
            <a:pPr marL="385763" indent="-385763">
              <a:lnSpc>
                <a:spcPct val="100000"/>
              </a:lnSpc>
              <a:buAutoNum type="arabicPeriod"/>
            </a:pPr>
            <a:r>
              <a:rPr lang="en-GB" sz="2000" dirty="0">
                <a:latin typeface="Arial" panose="020B0604020202020204" pitchFamily="34" charset="0"/>
                <a:cs typeface="Arial" panose="020B0604020202020204" pitchFamily="34" charset="0"/>
              </a:rPr>
              <a:t>School attendance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2231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2" name="Straight Connector 46"/>
          <p:cNvCxnSpPr>
            <a:cxnSpLocks noChangeShapeType="1"/>
          </p:cNvCxnSpPr>
          <p:nvPr/>
        </p:nvCxnSpPr>
        <p:spPr bwMode="auto">
          <a:xfrm>
            <a:off x="5257800" y="304800"/>
            <a:ext cx="0" cy="228600"/>
          </a:xfrm>
          <a:prstGeom prst="line">
            <a:avLst/>
          </a:prstGeom>
          <a:noFill/>
          <a:ln w="9525">
            <a:solidFill>
              <a:schemeClr val="tx1"/>
            </a:solidFill>
            <a:round/>
            <a:headEnd/>
            <a:tailEnd/>
          </a:ln>
        </p:spPr>
      </p:cxnSp>
      <p:sp>
        <p:nvSpPr>
          <p:cNvPr id="5123" name="Text Box 56"/>
          <p:cNvSpPr txBox="1">
            <a:spLocks noChangeArrowheads="1"/>
          </p:cNvSpPr>
          <p:nvPr/>
        </p:nvSpPr>
        <p:spPr bwMode="auto">
          <a:xfrm>
            <a:off x="2209800" y="11113"/>
            <a:ext cx="4241546" cy="369332"/>
          </a:xfrm>
          <a:prstGeom prst="rect">
            <a:avLst/>
          </a:prstGeom>
          <a:solidFill>
            <a:schemeClr val="tx1"/>
          </a:solidFill>
          <a:ln w="12700">
            <a:solidFill>
              <a:srgbClr val="C0C0C0"/>
            </a:solidFill>
            <a:miter lim="800000"/>
            <a:headEnd/>
            <a:tailEnd/>
          </a:ln>
        </p:spPr>
        <p:txBody>
          <a:bodyPr wrap="none">
            <a:spAutoFit/>
          </a:bodyPr>
          <a:lstStyle/>
          <a:p>
            <a:r>
              <a:rPr lang="en-US" b="0" dirty="0">
                <a:solidFill>
                  <a:schemeClr val="bg1"/>
                </a:solidFill>
              </a:rPr>
              <a:t>Social protection strategies as </a:t>
            </a:r>
            <a:r>
              <a:rPr lang="en-US" b="0" dirty="0" err="1">
                <a:solidFill>
                  <a:schemeClr val="bg1"/>
                </a:solidFill>
              </a:rPr>
              <a:t>Bolsa</a:t>
            </a:r>
            <a:r>
              <a:rPr lang="en-US" b="0" dirty="0">
                <a:solidFill>
                  <a:schemeClr val="bg1"/>
                </a:solidFill>
              </a:rPr>
              <a:t> </a:t>
            </a:r>
            <a:r>
              <a:rPr lang="en-US" b="0">
                <a:solidFill>
                  <a:schemeClr val="bg1"/>
                </a:solidFill>
              </a:rPr>
              <a:t>Familia</a:t>
            </a:r>
            <a:endParaRPr lang="en-US" b="0" dirty="0">
              <a:solidFill>
                <a:schemeClr val="bg1"/>
              </a:solidFill>
            </a:endParaRPr>
          </a:p>
        </p:txBody>
      </p:sp>
      <p:sp>
        <p:nvSpPr>
          <p:cNvPr id="5124" name="TextBox 29"/>
          <p:cNvSpPr txBox="1">
            <a:spLocks noChangeArrowheads="1"/>
          </p:cNvSpPr>
          <p:nvPr/>
        </p:nvSpPr>
        <p:spPr bwMode="auto">
          <a:xfrm>
            <a:off x="3867150" y="1547813"/>
            <a:ext cx="2533650" cy="738187"/>
          </a:xfrm>
          <a:prstGeom prst="rect">
            <a:avLst/>
          </a:prstGeom>
          <a:noFill/>
          <a:ln w="9525">
            <a:solidFill>
              <a:schemeClr val="tx1"/>
            </a:solidFill>
            <a:miter lim="800000"/>
            <a:headEnd/>
            <a:tailEnd/>
          </a:ln>
        </p:spPr>
        <p:txBody>
          <a:bodyPr wrap="none">
            <a:spAutoFit/>
          </a:bodyPr>
          <a:lstStyle/>
          <a:p>
            <a:pPr algn="ctr"/>
            <a:r>
              <a:rPr lang="en-GB" sz="1400" b="0"/>
              <a:t>Higher household / individual </a:t>
            </a:r>
          </a:p>
          <a:p>
            <a:pPr algn="ctr"/>
            <a:r>
              <a:rPr lang="en-GB" sz="1400" b="0"/>
              <a:t>socioeconomic position</a:t>
            </a:r>
          </a:p>
          <a:p>
            <a:pPr algn="ctr"/>
            <a:endParaRPr lang="en-GB" sz="1400" b="0"/>
          </a:p>
        </p:txBody>
      </p:sp>
      <p:sp>
        <p:nvSpPr>
          <p:cNvPr id="5125" name="TextBox 30"/>
          <p:cNvSpPr txBox="1">
            <a:spLocks noChangeArrowheads="1"/>
          </p:cNvSpPr>
          <p:nvPr/>
        </p:nvSpPr>
        <p:spPr bwMode="auto">
          <a:xfrm>
            <a:off x="76200" y="1533299"/>
            <a:ext cx="3529013" cy="738187"/>
          </a:xfrm>
          <a:prstGeom prst="rect">
            <a:avLst/>
          </a:prstGeom>
          <a:noFill/>
          <a:ln w="9525">
            <a:solidFill>
              <a:schemeClr val="tx1"/>
            </a:solidFill>
            <a:miter lim="800000"/>
            <a:headEnd/>
            <a:tailEnd/>
          </a:ln>
        </p:spPr>
        <p:txBody>
          <a:bodyPr wrap="none">
            <a:spAutoFit/>
          </a:bodyPr>
          <a:lstStyle/>
          <a:p>
            <a:pPr>
              <a:buFont typeface="Arial" charset="0"/>
              <a:buChar char="•"/>
            </a:pPr>
            <a:r>
              <a:rPr lang="en-GB" sz="1400" b="0" dirty="0"/>
              <a:t> Better education</a:t>
            </a:r>
          </a:p>
          <a:p>
            <a:pPr>
              <a:buFont typeface="Arial" charset="0"/>
              <a:buChar char="•"/>
            </a:pPr>
            <a:r>
              <a:rPr lang="en-GB" sz="1400" b="0" dirty="0"/>
              <a:t> Better access to social/health services</a:t>
            </a:r>
          </a:p>
          <a:p>
            <a:pPr>
              <a:buFont typeface="Arial" charset="0"/>
              <a:buChar char="•"/>
            </a:pPr>
            <a:r>
              <a:rPr lang="en-GB" sz="1400" b="0" dirty="0"/>
              <a:t> Better Food security / food consumption</a:t>
            </a:r>
          </a:p>
        </p:txBody>
      </p:sp>
      <p:cxnSp>
        <p:nvCxnSpPr>
          <p:cNvPr id="5126" name="Straight Connector 35"/>
          <p:cNvCxnSpPr>
            <a:cxnSpLocks noChangeShapeType="1"/>
          </p:cNvCxnSpPr>
          <p:nvPr/>
        </p:nvCxnSpPr>
        <p:spPr bwMode="auto">
          <a:xfrm>
            <a:off x="3276600" y="533400"/>
            <a:ext cx="3657600" cy="0"/>
          </a:xfrm>
          <a:prstGeom prst="line">
            <a:avLst/>
          </a:prstGeom>
          <a:noFill/>
          <a:ln w="9525">
            <a:solidFill>
              <a:schemeClr val="tx1"/>
            </a:solidFill>
            <a:round/>
            <a:headEnd/>
            <a:tailEnd/>
          </a:ln>
        </p:spPr>
      </p:cxnSp>
      <p:cxnSp>
        <p:nvCxnSpPr>
          <p:cNvPr id="5127" name="Straight Connector 40"/>
          <p:cNvCxnSpPr>
            <a:cxnSpLocks noChangeShapeType="1"/>
            <a:endCxn id="5168" idx="0"/>
          </p:cNvCxnSpPr>
          <p:nvPr/>
        </p:nvCxnSpPr>
        <p:spPr bwMode="auto">
          <a:xfrm>
            <a:off x="3276600" y="533400"/>
            <a:ext cx="0" cy="315913"/>
          </a:xfrm>
          <a:prstGeom prst="line">
            <a:avLst/>
          </a:prstGeom>
          <a:noFill/>
          <a:ln w="9525">
            <a:solidFill>
              <a:schemeClr val="tx1"/>
            </a:solidFill>
            <a:round/>
            <a:headEnd/>
            <a:tailEnd/>
          </a:ln>
        </p:spPr>
      </p:cxnSp>
      <p:sp>
        <p:nvSpPr>
          <p:cNvPr id="5128" name="TextBox 30"/>
          <p:cNvSpPr txBox="1">
            <a:spLocks noChangeArrowheads="1"/>
          </p:cNvSpPr>
          <p:nvPr/>
        </p:nvSpPr>
        <p:spPr bwMode="auto">
          <a:xfrm>
            <a:off x="6477000" y="1538288"/>
            <a:ext cx="2543175" cy="738187"/>
          </a:xfrm>
          <a:prstGeom prst="rect">
            <a:avLst/>
          </a:prstGeom>
          <a:noFill/>
          <a:ln w="9525">
            <a:solidFill>
              <a:schemeClr val="tx1"/>
            </a:solidFill>
            <a:miter lim="800000"/>
            <a:headEnd/>
            <a:tailEnd/>
          </a:ln>
        </p:spPr>
        <p:txBody>
          <a:bodyPr wrap="none">
            <a:spAutoFit/>
          </a:bodyPr>
          <a:lstStyle/>
          <a:p>
            <a:pPr algn="just"/>
            <a:r>
              <a:rPr lang="en-GB" sz="1400" b="0"/>
              <a:t>Better access to TB care </a:t>
            </a:r>
          </a:p>
          <a:p>
            <a:pPr algn="just"/>
            <a:r>
              <a:rPr lang="en-GB" sz="1400" b="0"/>
              <a:t>resulting from conditionalities </a:t>
            </a:r>
          </a:p>
          <a:p>
            <a:pPr algn="just"/>
            <a:r>
              <a:rPr lang="en-GB" sz="1400" b="0"/>
              <a:t>specific for TB care</a:t>
            </a:r>
          </a:p>
        </p:txBody>
      </p:sp>
      <p:sp>
        <p:nvSpPr>
          <p:cNvPr id="5129" name="Text Box 5"/>
          <p:cNvSpPr txBox="1">
            <a:spLocks noChangeArrowheads="1"/>
          </p:cNvSpPr>
          <p:nvPr/>
        </p:nvSpPr>
        <p:spPr bwMode="auto">
          <a:xfrm>
            <a:off x="133350" y="3970338"/>
            <a:ext cx="1211263" cy="523875"/>
          </a:xfrm>
          <a:prstGeom prst="rect">
            <a:avLst/>
          </a:prstGeom>
          <a:solidFill>
            <a:srgbClr val="FF3300"/>
          </a:solidFill>
          <a:ln w="9525">
            <a:noFill/>
            <a:miter lim="800000"/>
            <a:headEnd/>
            <a:tailEnd/>
          </a:ln>
        </p:spPr>
        <p:txBody>
          <a:bodyPr>
            <a:spAutoFit/>
          </a:bodyPr>
          <a:lstStyle/>
          <a:p>
            <a:pPr algn="ctr"/>
            <a:r>
              <a:rPr lang="en-US" sz="1400" b="0"/>
              <a:t>Exposure risk</a:t>
            </a:r>
          </a:p>
        </p:txBody>
      </p:sp>
      <p:sp>
        <p:nvSpPr>
          <p:cNvPr id="5130" name="Text Box 6"/>
          <p:cNvSpPr txBox="1">
            <a:spLocks noChangeArrowheads="1"/>
          </p:cNvSpPr>
          <p:nvPr/>
        </p:nvSpPr>
        <p:spPr bwMode="auto">
          <a:xfrm>
            <a:off x="1524000" y="3979863"/>
            <a:ext cx="1149350" cy="523875"/>
          </a:xfrm>
          <a:prstGeom prst="rect">
            <a:avLst/>
          </a:prstGeom>
          <a:solidFill>
            <a:srgbClr val="FF3300"/>
          </a:solidFill>
          <a:ln w="9525">
            <a:noFill/>
            <a:miter lim="800000"/>
            <a:headEnd/>
            <a:tailEnd/>
          </a:ln>
        </p:spPr>
        <p:txBody>
          <a:bodyPr>
            <a:spAutoFit/>
          </a:bodyPr>
          <a:lstStyle/>
          <a:p>
            <a:pPr algn="ctr"/>
            <a:r>
              <a:rPr lang="en-US" sz="1400" b="0"/>
              <a:t>Infection risk</a:t>
            </a:r>
          </a:p>
        </p:txBody>
      </p:sp>
      <p:sp>
        <p:nvSpPr>
          <p:cNvPr id="5131" name="Text Box 7"/>
          <p:cNvSpPr txBox="1">
            <a:spLocks noChangeArrowheads="1"/>
          </p:cNvSpPr>
          <p:nvPr/>
        </p:nvSpPr>
        <p:spPr bwMode="auto">
          <a:xfrm>
            <a:off x="2895600" y="3979863"/>
            <a:ext cx="1468438" cy="523875"/>
          </a:xfrm>
          <a:prstGeom prst="rect">
            <a:avLst/>
          </a:prstGeom>
          <a:solidFill>
            <a:srgbClr val="FF3300"/>
          </a:solidFill>
          <a:ln w="9525">
            <a:noFill/>
            <a:miter lim="800000"/>
            <a:headEnd/>
            <a:tailEnd/>
          </a:ln>
        </p:spPr>
        <p:txBody>
          <a:bodyPr wrap="none">
            <a:spAutoFit/>
          </a:bodyPr>
          <a:lstStyle/>
          <a:p>
            <a:pPr algn="ctr"/>
            <a:r>
              <a:rPr lang="en-US" sz="1400" b="0"/>
              <a:t>Disease </a:t>
            </a:r>
          </a:p>
          <a:p>
            <a:pPr algn="ctr"/>
            <a:r>
              <a:rPr lang="en-US" sz="1400" b="0"/>
              <a:t>Progression risk</a:t>
            </a:r>
          </a:p>
        </p:txBody>
      </p:sp>
      <p:sp>
        <p:nvSpPr>
          <p:cNvPr id="5132" name="Text Box 8"/>
          <p:cNvSpPr txBox="1">
            <a:spLocks noChangeArrowheads="1"/>
          </p:cNvSpPr>
          <p:nvPr/>
        </p:nvSpPr>
        <p:spPr bwMode="auto">
          <a:xfrm>
            <a:off x="4572000" y="3975100"/>
            <a:ext cx="1600200" cy="523875"/>
          </a:xfrm>
          <a:prstGeom prst="rect">
            <a:avLst/>
          </a:prstGeom>
          <a:solidFill>
            <a:srgbClr val="FFC000"/>
          </a:solidFill>
          <a:ln w="9525">
            <a:noFill/>
            <a:miter lim="800000"/>
            <a:headEnd/>
            <a:tailEnd/>
          </a:ln>
        </p:spPr>
        <p:txBody>
          <a:bodyPr>
            <a:spAutoFit/>
          </a:bodyPr>
          <a:lstStyle/>
          <a:p>
            <a:pPr algn="ctr"/>
            <a:r>
              <a:rPr lang="en-US" sz="1400" b="0"/>
              <a:t>Time and quality of diagnosis</a:t>
            </a:r>
          </a:p>
        </p:txBody>
      </p:sp>
      <p:cxnSp>
        <p:nvCxnSpPr>
          <p:cNvPr id="5133" name="Straight Connector 56"/>
          <p:cNvCxnSpPr>
            <a:cxnSpLocks noChangeShapeType="1"/>
          </p:cNvCxnSpPr>
          <p:nvPr/>
        </p:nvCxnSpPr>
        <p:spPr bwMode="auto">
          <a:xfrm>
            <a:off x="533400" y="3746500"/>
            <a:ext cx="1600200" cy="0"/>
          </a:xfrm>
          <a:prstGeom prst="line">
            <a:avLst/>
          </a:prstGeom>
          <a:noFill/>
          <a:ln w="9525">
            <a:solidFill>
              <a:schemeClr val="tx1"/>
            </a:solidFill>
            <a:round/>
            <a:headEnd/>
            <a:tailEnd/>
          </a:ln>
        </p:spPr>
      </p:cxnSp>
      <p:cxnSp>
        <p:nvCxnSpPr>
          <p:cNvPr id="5134" name="Straight Connector 58"/>
          <p:cNvCxnSpPr>
            <a:cxnSpLocks noChangeShapeType="1"/>
          </p:cNvCxnSpPr>
          <p:nvPr/>
        </p:nvCxnSpPr>
        <p:spPr bwMode="auto">
          <a:xfrm>
            <a:off x="1295400" y="3517900"/>
            <a:ext cx="0" cy="228600"/>
          </a:xfrm>
          <a:prstGeom prst="line">
            <a:avLst/>
          </a:prstGeom>
          <a:noFill/>
          <a:ln w="9525">
            <a:solidFill>
              <a:schemeClr val="tx1"/>
            </a:solidFill>
            <a:round/>
            <a:headEnd/>
            <a:tailEnd/>
          </a:ln>
        </p:spPr>
      </p:cxnSp>
      <p:cxnSp>
        <p:nvCxnSpPr>
          <p:cNvPr id="5135" name="Straight Connector 59"/>
          <p:cNvCxnSpPr>
            <a:cxnSpLocks noChangeShapeType="1"/>
          </p:cNvCxnSpPr>
          <p:nvPr/>
        </p:nvCxnSpPr>
        <p:spPr bwMode="auto">
          <a:xfrm>
            <a:off x="533400" y="3746500"/>
            <a:ext cx="0" cy="228600"/>
          </a:xfrm>
          <a:prstGeom prst="line">
            <a:avLst/>
          </a:prstGeom>
          <a:noFill/>
          <a:ln w="9525">
            <a:solidFill>
              <a:schemeClr val="tx1"/>
            </a:solidFill>
            <a:round/>
            <a:headEnd/>
            <a:tailEnd/>
          </a:ln>
        </p:spPr>
      </p:cxnSp>
      <p:cxnSp>
        <p:nvCxnSpPr>
          <p:cNvPr id="5136" name="Straight Connector 60"/>
          <p:cNvCxnSpPr>
            <a:cxnSpLocks noChangeShapeType="1"/>
          </p:cNvCxnSpPr>
          <p:nvPr/>
        </p:nvCxnSpPr>
        <p:spPr bwMode="auto">
          <a:xfrm>
            <a:off x="2133600" y="3746500"/>
            <a:ext cx="0" cy="228600"/>
          </a:xfrm>
          <a:prstGeom prst="line">
            <a:avLst/>
          </a:prstGeom>
          <a:noFill/>
          <a:ln w="9525">
            <a:solidFill>
              <a:schemeClr val="tx1"/>
            </a:solidFill>
            <a:round/>
            <a:headEnd/>
            <a:tailEnd/>
          </a:ln>
        </p:spPr>
      </p:cxnSp>
      <p:cxnSp>
        <p:nvCxnSpPr>
          <p:cNvPr id="5137" name="Straight Connector 76"/>
          <p:cNvCxnSpPr>
            <a:cxnSpLocks noChangeShapeType="1"/>
          </p:cNvCxnSpPr>
          <p:nvPr/>
        </p:nvCxnSpPr>
        <p:spPr bwMode="auto">
          <a:xfrm>
            <a:off x="2971800" y="3513138"/>
            <a:ext cx="0" cy="228600"/>
          </a:xfrm>
          <a:prstGeom prst="line">
            <a:avLst/>
          </a:prstGeom>
          <a:noFill/>
          <a:ln w="9525">
            <a:solidFill>
              <a:schemeClr val="tx1"/>
            </a:solidFill>
            <a:round/>
            <a:headEnd/>
            <a:tailEnd/>
          </a:ln>
        </p:spPr>
      </p:cxnSp>
      <p:cxnSp>
        <p:nvCxnSpPr>
          <p:cNvPr id="5138" name="Straight Connector 79"/>
          <p:cNvCxnSpPr>
            <a:cxnSpLocks noChangeShapeType="1"/>
          </p:cNvCxnSpPr>
          <p:nvPr/>
        </p:nvCxnSpPr>
        <p:spPr bwMode="auto">
          <a:xfrm>
            <a:off x="3124200" y="3741738"/>
            <a:ext cx="4191000" cy="0"/>
          </a:xfrm>
          <a:prstGeom prst="line">
            <a:avLst/>
          </a:prstGeom>
          <a:noFill/>
          <a:ln w="9525">
            <a:solidFill>
              <a:schemeClr val="tx1"/>
            </a:solidFill>
            <a:round/>
            <a:headEnd/>
            <a:tailEnd/>
          </a:ln>
        </p:spPr>
      </p:cxnSp>
      <p:cxnSp>
        <p:nvCxnSpPr>
          <p:cNvPr id="5139" name="Straight Connector 81"/>
          <p:cNvCxnSpPr>
            <a:cxnSpLocks noChangeShapeType="1"/>
          </p:cNvCxnSpPr>
          <p:nvPr/>
        </p:nvCxnSpPr>
        <p:spPr bwMode="auto">
          <a:xfrm>
            <a:off x="3733800" y="3741738"/>
            <a:ext cx="0" cy="228600"/>
          </a:xfrm>
          <a:prstGeom prst="line">
            <a:avLst/>
          </a:prstGeom>
          <a:noFill/>
          <a:ln w="9525">
            <a:solidFill>
              <a:schemeClr val="tx1"/>
            </a:solidFill>
            <a:round/>
            <a:headEnd/>
            <a:tailEnd/>
          </a:ln>
        </p:spPr>
      </p:cxnSp>
      <p:cxnSp>
        <p:nvCxnSpPr>
          <p:cNvPr id="5140" name="Straight Connector 82"/>
          <p:cNvCxnSpPr>
            <a:cxnSpLocks noChangeShapeType="1"/>
          </p:cNvCxnSpPr>
          <p:nvPr/>
        </p:nvCxnSpPr>
        <p:spPr bwMode="auto">
          <a:xfrm>
            <a:off x="5257800" y="3513138"/>
            <a:ext cx="0" cy="228600"/>
          </a:xfrm>
          <a:prstGeom prst="line">
            <a:avLst/>
          </a:prstGeom>
          <a:noFill/>
          <a:ln w="9525">
            <a:solidFill>
              <a:schemeClr val="tx1"/>
            </a:solidFill>
            <a:round/>
            <a:headEnd/>
            <a:tailEnd/>
          </a:ln>
        </p:spPr>
      </p:cxnSp>
      <p:cxnSp>
        <p:nvCxnSpPr>
          <p:cNvPr id="5141" name="Straight Connector 83"/>
          <p:cNvCxnSpPr>
            <a:cxnSpLocks noChangeShapeType="1"/>
          </p:cNvCxnSpPr>
          <p:nvPr/>
        </p:nvCxnSpPr>
        <p:spPr bwMode="auto">
          <a:xfrm>
            <a:off x="5257800" y="3741738"/>
            <a:ext cx="0" cy="228600"/>
          </a:xfrm>
          <a:prstGeom prst="line">
            <a:avLst/>
          </a:prstGeom>
          <a:noFill/>
          <a:ln w="9525">
            <a:solidFill>
              <a:schemeClr val="tx1"/>
            </a:solidFill>
            <a:round/>
            <a:headEnd/>
            <a:tailEnd/>
          </a:ln>
        </p:spPr>
      </p:cxnSp>
      <p:cxnSp>
        <p:nvCxnSpPr>
          <p:cNvPr id="5142" name="Straight Connector 84"/>
          <p:cNvCxnSpPr>
            <a:cxnSpLocks noChangeShapeType="1"/>
          </p:cNvCxnSpPr>
          <p:nvPr/>
        </p:nvCxnSpPr>
        <p:spPr bwMode="auto">
          <a:xfrm>
            <a:off x="7315200" y="3513138"/>
            <a:ext cx="0" cy="228600"/>
          </a:xfrm>
          <a:prstGeom prst="line">
            <a:avLst/>
          </a:prstGeom>
          <a:noFill/>
          <a:ln w="9525">
            <a:solidFill>
              <a:schemeClr val="tx1"/>
            </a:solidFill>
            <a:round/>
            <a:headEnd/>
            <a:tailEnd/>
          </a:ln>
        </p:spPr>
      </p:cxnSp>
      <p:cxnSp>
        <p:nvCxnSpPr>
          <p:cNvPr id="5143" name="Straight Connector 85"/>
          <p:cNvCxnSpPr>
            <a:cxnSpLocks noChangeShapeType="1"/>
          </p:cNvCxnSpPr>
          <p:nvPr/>
        </p:nvCxnSpPr>
        <p:spPr bwMode="auto">
          <a:xfrm>
            <a:off x="6781800" y="3741738"/>
            <a:ext cx="0" cy="228600"/>
          </a:xfrm>
          <a:prstGeom prst="line">
            <a:avLst/>
          </a:prstGeom>
          <a:noFill/>
          <a:ln w="9525">
            <a:solidFill>
              <a:schemeClr val="tx1"/>
            </a:solidFill>
            <a:round/>
            <a:headEnd/>
            <a:tailEnd/>
          </a:ln>
        </p:spPr>
      </p:cxnSp>
      <p:cxnSp>
        <p:nvCxnSpPr>
          <p:cNvPr id="5144" name="Straight Connector 89"/>
          <p:cNvCxnSpPr>
            <a:cxnSpLocks noChangeShapeType="1"/>
          </p:cNvCxnSpPr>
          <p:nvPr/>
        </p:nvCxnSpPr>
        <p:spPr bwMode="auto">
          <a:xfrm flipV="1">
            <a:off x="8153400" y="3208338"/>
            <a:ext cx="0" cy="762000"/>
          </a:xfrm>
          <a:prstGeom prst="line">
            <a:avLst/>
          </a:prstGeom>
          <a:noFill/>
          <a:ln w="28575">
            <a:solidFill>
              <a:schemeClr val="tx1"/>
            </a:solidFill>
            <a:prstDash val="sysDot"/>
            <a:round/>
            <a:headEnd/>
            <a:tailEnd/>
          </a:ln>
        </p:spPr>
      </p:cxnSp>
      <p:cxnSp>
        <p:nvCxnSpPr>
          <p:cNvPr id="5145" name="Straight Arrow Connector 91"/>
          <p:cNvCxnSpPr>
            <a:cxnSpLocks noChangeShapeType="1"/>
          </p:cNvCxnSpPr>
          <p:nvPr/>
        </p:nvCxnSpPr>
        <p:spPr bwMode="auto">
          <a:xfrm flipH="1">
            <a:off x="7662863" y="3208338"/>
            <a:ext cx="490537" cy="0"/>
          </a:xfrm>
          <a:prstGeom prst="straightConnector1">
            <a:avLst/>
          </a:prstGeom>
          <a:noFill/>
          <a:ln w="28575">
            <a:solidFill>
              <a:schemeClr val="tx1"/>
            </a:solidFill>
            <a:prstDash val="sysDot"/>
            <a:round/>
            <a:headEnd/>
            <a:tailEnd type="arrow" w="med" len="med"/>
          </a:ln>
        </p:spPr>
      </p:cxnSp>
      <p:cxnSp>
        <p:nvCxnSpPr>
          <p:cNvPr id="5146" name="Straight Connector 95"/>
          <p:cNvCxnSpPr>
            <a:cxnSpLocks noChangeShapeType="1"/>
          </p:cNvCxnSpPr>
          <p:nvPr/>
        </p:nvCxnSpPr>
        <p:spPr bwMode="auto">
          <a:xfrm>
            <a:off x="2286000" y="3741738"/>
            <a:ext cx="914400" cy="0"/>
          </a:xfrm>
          <a:prstGeom prst="line">
            <a:avLst/>
          </a:prstGeom>
          <a:noFill/>
          <a:ln w="9525">
            <a:solidFill>
              <a:schemeClr val="tx1"/>
            </a:solidFill>
            <a:round/>
            <a:headEnd/>
            <a:tailEnd/>
          </a:ln>
        </p:spPr>
      </p:cxnSp>
      <p:cxnSp>
        <p:nvCxnSpPr>
          <p:cNvPr id="5147" name="Straight Connector 97"/>
          <p:cNvCxnSpPr>
            <a:cxnSpLocks noChangeShapeType="1"/>
          </p:cNvCxnSpPr>
          <p:nvPr/>
        </p:nvCxnSpPr>
        <p:spPr bwMode="auto">
          <a:xfrm>
            <a:off x="2286000" y="3741738"/>
            <a:ext cx="0" cy="228600"/>
          </a:xfrm>
          <a:prstGeom prst="line">
            <a:avLst/>
          </a:prstGeom>
          <a:noFill/>
          <a:ln w="9525">
            <a:solidFill>
              <a:schemeClr val="tx1"/>
            </a:solidFill>
            <a:round/>
            <a:headEnd/>
            <a:tailEnd/>
          </a:ln>
        </p:spPr>
      </p:cxnSp>
      <p:sp>
        <p:nvSpPr>
          <p:cNvPr id="5148" name="Text Box 8"/>
          <p:cNvSpPr txBox="1">
            <a:spLocks noChangeArrowheads="1"/>
          </p:cNvSpPr>
          <p:nvPr/>
        </p:nvSpPr>
        <p:spPr bwMode="auto">
          <a:xfrm>
            <a:off x="7550150" y="3975100"/>
            <a:ext cx="1517650" cy="523875"/>
          </a:xfrm>
          <a:prstGeom prst="rect">
            <a:avLst/>
          </a:prstGeom>
          <a:solidFill>
            <a:srgbClr val="FFFF99"/>
          </a:solidFill>
          <a:ln w="9525">
            <a:noFill/>
            <a:miter lim="800000"/>
            <a:headEnd/>
            <a:tailEnd/>
          </a:ln>
        </p:spPr>
        <p:txBody>
          <a:bodyPr wrap="none">
            <a:spAutoFit/>
          </a:bodyPr>
          <a:lstStyle/>
          <a:p>
            <a:pPr algn="ctr"/>
            <a:r>
              <a:rPr lang="en-US" sz="1400" b="0"/>
              <a:t>TB – associated </a:t>
            </a:r>
          </a:p>
          <a:p>
            <a:pPr algn="ctr"/>
            <a:r>
              <a:rPr lang="en-US" sz="1400" b="0"/>
              <a:t>costs</a:t>
            </a:r>
          </a:p>
        </p:txBody>
      </p:sp>
      <p:sp>
        <p:nvSpPr>
          <p:cNvPr id="5149" name="Text Box 7"/>
          <p:cNvSpPr txBox="1">
            <a:spLocks noChangeArrowheads="1"/>
          </p:cNvSpPr>
          <p:nvPr/>
        </p:nvSpPr>
        <p:spPr bwMode="auto">
          <a:xfrm>
            <a:off x="3473450" y="5257800"/>
            <a:ext cx="1577975" cy="523875"/>
          </a:xfrm>
          <a:prstGeom prst="rect">
            <a:avLst/>
          </a:prstGeom>
          <a:noFill/>
          <a:ln w="9525">
            <a:solidFill>
              <a:schemeClr val="tx1"/>
            </a:solidFill>
            <a:miter lim="800000"/>
            <a:headEnd/>
            <a:tailEnd/>
          </a:ln>
        </p:spPr>
        <p:txBody>
          <a:bodyPr wrap="none">
            <a:spAutoFit/>
          </a:bodyPr>
          <a:lstStyle/>
          <a:p>
            <a:pPr algn="ctr"/>
            <a:r>
              <a:rPr lang="en-US" sz="1400" b="0"/>
              <a:t>TB prevalence in </a:t>
            </a:r>
          </a:p>
          <a:p>
            <a:pPr algn="ctr"/>
            <a:r>
              <a:rPr lang="en-US" sz="1400" b="0"/>
              <a:t>the community</a:t>
            </a:r>
          </a:p>
        </p:txBody>
      </p:sp>
      <p:sp>
        <p:nvSpPr>
          <p:cNvPr id="5150" name="Text Box 7"/>
          <p:cNvSpPr txBox="1">
            <a:spLocks noChangeArrowheads="1"/>
          </p:cNvSpPr>
          <p:nvPr/>
        </p:nvSpPr>
        <p:spPr bwMode="auto">
          <a:xfrm>
            <a:off x="5748338" y="5267325"/>
            <a:ext cx="1855787" cy="523875"/>
          </a:xfrm>
          <a:prstGeom prst="rect">
            <a:avLst/>
          </a:prstGeom>
          <a:noFill/>
          <a:ln w="9525">
            <a:solidFill>
              <a:schemeClr val="tx1"/>
            </a:solidFill>
            <a:miter lim="800000"/>
            <a:headEnd/>
            <a:tailEnd/>
          </a:ln>
        </p:spPr>
        <p:txBody>
          <a:bodyPr wrap="none">
            <a:spAutoFit/>
          </a:bodyPr>
          <a:lstStyle/>
          <a:p>
            <a:pPr algn="ctr"/>
            <a:r>
              <a:rPr lang="en-US" sz="1400" b="0"/>
              <a:t>MDR-TB prevalence </a:t>
            </a:r>
          </a:p>
          <a:p>
            <a:pPr algn="ctr"/>
            <a:r>
              <a:rPr lang="en-US" sz="1400" b="0"/>
              <a:t>in the community</a:t>
            </a:r>
          </a:p>
        </p:txBody>
      </p:sp>
      <p:sp>
        <p:nvSpPr>
          <p:cNvPr id="5151" name="Text Box 7"/>
          <p:cNvSpPr txBox="1">
            <a:spLocks noChangeArrowheads="1"/>
          </p:cNvSpPr>
          <p:nvPr/>
        </p:nvSpPr>
        <p:spPr bwMode="auto">
          <a:xfrm>
            <a:off x="6575425" y="5943600"/>
            <a:ext cx="2492375" cy="738188"/>
          </a:xfrm>
          <a:prstGeom prst="rect">
            <a:avLst/>
          </a:prstGeom>
          <a:noFill/>
          <a:ln w="9525">
            <a:solidFill>
              <a:schemeClr val="tx1"/>
            </a:solidFill>
            <a:miter lim="800000"/>
            <a:headEnd/>
            <a:tailEnd/>
          </a:ln>
        </p:spPr>
        <p:txBody>
          <a:bodyPr wrap="none">
            <a:spAutoFit/>
          </a:bodyPr>
          <a:lstStyle/>
          <a:p>
            <a:pPr algn="ctr"/>
            <a:r>
              <a:rPr lang="en-US" sz="1400" b="0"/>
              <a:t>Community economic growth</a:t>
            </a:r>
          </a:p>
          <a:p>
            <a:pPr algn="ctr"/>
            <a:r>
              <a:rPr lang="en-US" sz="1400" b="0"/>
              <a:t>Social cohesion</a:t>
            </a:r>
          </a:p>
          <a:p>
            <a:pPr algn="ctr"/>
            <a:r>
              <a:rPr lang="en-US" sz="1400" b="0"/>
              <a:t>Country security</a:t>
            </a:r>
          </a:p>
        </p:txBody>
      </p:sp>
      <p:cxnSp>
        <p:nvCxnSpPr>
          <p:cNvPr id="5152" name="Straight Arrow Connector 107"/>
          <p:cNvCxnSpPr>
            <a:cxnSpLocks noChangeShapeType="1"/>
          </p:cNvCxnSpPr>
          <p:nvPr/>
        </p:nvCxnSpPr>
        <p:spPr bwMode="auto">
          <a:xfrm>
            <a:off x="8175625" y="4953000"/>
            <a:ext cx="0" cy="990600"/>
          </a:xfrm>
          <a:prstGeom prst="straightConnector1">
            <a:avLst/>
          </a:prstGeom>
          <a:noFill/>
          <a:ln w="9525">
            <a:solidFill>
              <a:schemeClr val="tx1"/>
            </a:solidFill>
            <a:round/>
            <a:headEnd/>
            <a:tailEnd type="arrow" w="med" len="med"/>
          </a:ln>
        </p:spPr>
      </p:cxnSp>
      <p:cxnSp>
        <p:nvCxnSpPr>
          <p:cNvPr id="5153" name="Straight Connector 109"/>
          <p:cNvCxnSpPr>
            <a:cxnSpLocks noChangeShapeType="1"/>
          </p:cNvCxnSpPr>
          <p:nvPr/>
        </p:nvCxnSpPr>
        <p:spPr bwMode="auto">
          <a:xfrm>
            <a:off x="3756025" y="5105400"/>
            <a:ext cx="3200400" cy="0"/>
          </a:xfrm>
          <a:prstGeom prst="line">
            <a:avLst/>
          </a:prstGeom>
          <a:noFill/>
          <a:ln w="9525">
            <a:solidFill>
              <a:schemeClr val="tx1"/>
            </a:solidFill>
            <a:round/>
            <a:headEnd/>
            <a:tailEnd/>
          </a:ln>
        </p:spPr>
      </p:cxnSp>
      <p:cxnSp>
        <p:nvCxnSpPr>
          <p:cNvPr id="5154" name="Straight Connector 113"/>
          <p:cNvCxnSpPr>
            <a:cxnSpLocks noChangeShapeType="1"/>
          </p:cNvCxnSpPr>
          <p:nvPr/>
        </p:nvCxnSpPr>
        <p:spPr bwMode="auto">
          <a:xfrm>
            <a:off x="3756025" y="4953000"/>
            <a:ext cx="0" cy="152400"/>
          </a:xfrm>
          <a:prstGeom prst="line">
            <a:avLst/>
          </a:prstGeom>
          <a:noFill/>
          <a:ln w="9525">
            <a:solidFill>
              <a:schemeClr val="tx1"/>
            </a:solidFill>
            <a:round/>
            <a:headEnd/>
            <a:tailEnd/>
          </a:ln>
        </p:spPr>
      </p:cxnSp>
      <p:cxnSp>
        <p:nvCxnSpPr>
          <p:cNvPr id="5155" name="Straight Connector 114"/>
          <p:cNvCxnSpPr>
            <a:cxnSpLocks noChangeShapeType="1"/>
          </p:cNvCxnSpPr>
          <p:nvPr/>
        </p:nvCxnSpPr>
        <p:spPr bwMode="auto">
          <a:xfrm>
            <a:off x="5356225" y="4953000"/>
            <a:ext cx="0" cy="152400"/>
          </a:xfrm>
          <a:prstGeom prst="line">
            <a:avLst/>
          </a:prstGeom>
          <a:noFill/>
          <a:ln w="9525">
            <a:solidFill>
              <a:schemeClr val="tx1"/>
            </a:solidFill>
            <a:round/>
            <a:headEnd/>
            <a:tailEnd/>
          </a:ln>
        </p:spPr>
      </p:cxnSp>
      <p:cxnSp>
        <p:nvCxnSpPr>
          <p:cNvPr id="5156" name="Straight Connector 115"/>
          <p:cNvCxnSpPr>
            <a:cxnSpLocks noChangeShapeType="1"/>
          </p:cNvCxnSpPr>
          <p:nvPr/>
        </p:nvCxnSpPr>
        <p:spPr bwMode="auto">
          <a:xfrm>
            <a:off x="6956425" y="4953000"/>
            <a:ext cx="0" cy="152400"/>
          </a:xfrm>
          <a:prstGeom prst="line">
            <a:avLst/>
          </a:prstGeom>
          <a:noFill/>
          <a:ln w="9525">
            <a:solidFill>
              <a:schemeClr val="tx1"/>
            </a:solidFill>
            <a:round/>
            <a:headEnd/>
            <a:tailEnd/>
          </a:ln>
        </p:spPr>
      </p:cxnSp>
      <p:cxnSp>
        <p:nvCxnSpPr>
          <p:cNvPr id="5157" name="Straight Connector 116"/>
          <p:cNvCxnSpPr>
            <a:cxnSpLocks noChangeShapeType="1"/>
          </p:cNvCxnSpPr>
          <p:nvPr/>
        </p:nvCxnSpPr>
        <p:spPr bwMode="auto">
          <a:xfrm>
            <a:off x="4289425" y="5105400"/>
            <a:ext cx="0" cy="152400"/>
          </a:xfrm>
          <a:prstGeom prst="line">
            <a:avLst/>
          </a:prstGeom>
          <a:noFill/>
          <a:ln w="9525">
            <a:solidFill>
              <a:schemeClr val="tx1"/>
            </a:solidFill>
            <a:round/>
            <a:headEnd/>
            <a:tailEnd/>
          </a:ln>
        </p:spPr>
      </p:cxnSp>
      <p:cxnSp>
        <p:nvCxnSpPr>
          <p:cNvPr id="5158" name="Straight Connector 117"/>
          <p:cNvCxnSpPr>
            <a:cxnSpLocks noChangeShapeType="1"/>
          </p:cNvCxnSpPr>
          <p:nvPr/>
        </p:nvCxnSpPr>
        <p:spPr bwMode="auto">
          <a:xfrm>
            <a:off x="6651625" y="5105400"/>
            <a:ext cx="0" cy="152400"/>
          </a:xfrm>
          <a:prstGeom prst="line">
            <a:avLst/>
          </a:prstGeom>
          <a:noFill/>
          <a:ln w="9525">
            <a:solidFill>
              <a:schemeClr val="tx1"/>
            </a:solidFill>
            <a:round/>
            <a:headEnd/>
            <a:tailEnd/>
          </a:ln>
        </p:spPr>
      </p:cxnSp>
      <p:cxnSp>
        <p:nvCxnSpPr>
          <p:cNvPr id="5159" name="Straight Connector 119"/>
          <p:cNvCxnSpPr>
            <a:cxnSpLocks noChangeShapeType="1"/>
          </p:cNvCxnSpPr>
          <p:nvPr/>
        </p:nvCxnSpPr>
        <p:spPr bwMode="auto">
          <a:xfrm>
            <a:off x="4289425" y="5791200"/>
            <a:ext cx="0" cy="609600"/>
          </a:xfrm>
          <a:prstGeom prst="line">
            <a:avLst/>
          </a:prstGeom>
          <a:noFill/>
          <a:ln w="9525">
            <a:solidFill>
              <a:schemeClr val="tx1"/>
            </a:solidFill>
            <a:round/>
            <a:headEnd/>
            <a:tailEnd/>
          </a:ln>
        </p:spPr>
      </p:cxnSp>
      <p:cxnSp>
        <p:nvCxnSpPr>
          <p:cNvPr id="5160" name="Straight Arrow Connector 121"/>
          <p:cNvCxnSpPr>
            <a:cxnSpLocks noChangeShapeType="1"/>
          </p:cNvCxnSpPr>
          <p:nvPr/>
        </p:nvCxnSpPr>
        <p:spPr bwMode="auto">
          <a:xfrm>
            <a:off x="4289425" y="6400800"/>
            <a:ext cx="2286000" cy="0"/>
          </a:xfrm>
          <a:prstGeom prst="straightConnector1">
            <a:avLst/>
          </a:prstGeom>
          <a:noFill/>
          <a:ln w="9525">
            <a:solidFill>
              <a:schemeClr val="tx1"/>
            </a:solidFill>
            <a:round/>
            <a:headEnd/>
            <a:tailEnd type="arrow" w="med" len="med"/>
          </a:ln>
        </p:spPr>
      </p:cxnSp>
      <p:cxnSp>
        <p:nvCxnSpPr>
          <p:cNvPr id="5161" name="Straight Connector 122"/>
          <p:cNvCxnSpPr>
            <a:cxnSpLocks noChangeShapeType="1"/>
          </p:cNvCxnSpPr>
          <p:nvPr/>
        </p:nvCxnSpPr>
        <p:spPr bwMode="auto">
          <a:xfrm>
            <a:off x="6194425" y="5791200"/>
            <a:ext cx="0" cy="609600"/>
          </a:xfrm>
          <a:prstGeom prst="line">
            <a:avLst/>
          </a:prstGeom>
          <a:noFill/>
          <a:ln w="9525">
            <a:solidFill>
              <a:schemeClr val="tx1"/>
            </a:solidFill>
            <a:round/>
            <a:headEnd/>
            <a:tailEnd/>
          </a:ln>
        </p:spPr>
      </p:cxnSp>
      <p:cxnSp>
        <p:nvCxnSpPr>
          <p:cNvPr id="5162" name="Straight Connector 139"/>
          <p:cNvCxnSpPr>
            <a:cxnSpLocks noChangeShapeType="1"/>
          </p:cNvCxnSpPr>
          <p:nvPr/>
        </p:nvCxnSpPr>
        <p:spPr bwMode="auto">
          <a:xfrm flipH="1">
            <a:off x="708025" y="5486400"/>
            <a:ext cx="2743200" cy="0"/>
          </a:xfrm>
          <a:prstGeom prst="line">
            <a:avLst/>
          </a:prstGeom>
          <a:noFill/>
          <a:ln w="28575">
            <a:solidFill>
              <a:schemeClr val="tx1"/>
            </a:solidFill>
            <a:prstDash val="sysDot"/>
            <a:round/>
            <a:headEnd/>
            <a:tailEnd/>
          </a:ln>
        </p:spPr>
      </p:cxnSp>
      <p:cxnSp>
        <p:nvCxnSpPr>
          <p:cNvPr id="5163" name="Straight Arrow Connector 141"/>
          <p:cNvCxnSpPr>
            <a:cxnSpLocks noChangeShapeType="1"/>
          </p:cNvCxnSpPr>
          <p:nvPr/>
        </p:nvCxnSpPr>
        <p:spPr bwMode="auto">
          <a:xfrm flipV="1">
            <a:off x="708025" y="4953000"/>
            <a:ext cx="0" cy="533400"/>
          </a:xfrm>
          <a:prstGeom prst="straightConnector1">
            <a:avLst/>
          </a:prstGeom>
          <a:noFill/>
          <a:ln w="28575">
            <a:solidFill>
              <a:schemeClr val="tx1"/>
            </a:solidFill>
            <a:prstDash val="sysDot"/>
            <a:round/>
            <a:headEnd/>
            <a:tailEnd type="arrow" w="med" len="med"/>
          </a:ln>
        </p:spPr>
      </p:cxnSp>
      <p:cxnSp>
        <p:nvCxnSpPr>
          <p:cNvPr id="5164" name="Straight Arrow Connector 142"/>
          <p:cNvCxnSpPr>
            <a:cxnSpLocks noChangeShapeType="1"/>
          </p:cNvCxnSpPr>
          <p:nvPr/>
        </p:nvCxnSpPr>
        <p:spPr bwMode="auto">
          <a:xfrm flipV="1">
            <a:off x="2133600" y="4953000"/>
            <a:ext cx="0" cy="533400"/>
          </a:xfrm>
          <a:prstGeom prst="straightConnector1">
            <a:avLst/>
          </a:prstGeom>
          <a:noFill/>
          <a:ln w="28575">
            <a:solidFill>
              <a:schemeClr val="tx1"/>
            </a:solidFill>
            <a:prstDash val="sysDot"/>
            <a:round/>
            <a:headEnd/>
            <a:tailEnd type="arrow" w="med" len="med"/>
          </a:ln>
        </p:spPr>
      </p:cxnSp>
      <p:cxnSp>
        <p:nvCxnSpPr>
          <p:cNvPr id="5165" name="Straight Connector 144"/>
          <p:cNvCxnSpPr>
            <a:cxnSpLocks noChangeShapeType="1"/>
          </p:cNvCxnSpPr>
          <p:nvPr/>
        </p:nvCxnSpPr>
        <p:spPr bwMode="auto">
          <a:xfrm flipH="1">
            <a:off x="5051425" y="5486400"/>
            <a:ext cx="685800" cy="0"/>
          </a:xfrm>
          <a:prstGeom prst="line">
            <a:avLst/>
          </a:prstGeom>
          <a:noFill/>
          <a:ln w="28575">
            <a:solidFill>
              <a:schemeClr val="tx1"/>
            </a:solidFill>
            <a:prstDash val="sysDot"/>
            <a:round/>
            <a:headEnd/>
            <a:tailEnd/>
          </a:ln>
        </p:spPr>
      </p:cxnSp>
      <p:cxnSp>
        <p:nvCxnSpPr>
          <p:cNvPr id="5166" name="Straight Connector 161"/>
          <p:cNvCxnSpPr>
            <a:cxnSpLocks noChangeShapeType="1"/>
          </p:cNvCxnSpPr>
          <p:nvPr/>
        </p:nvCxnSpPr>
        <p:spPr bwMode="auto">
          <a:xfrm>
            <a:off x="1295400" y="2590800"/>
            <a:ext cx="5638800" cy="0"/>
          </a:xfrm>
          <a:prstGeom prst="line">
            <a:avLst/>
          </a:prstGeom>
          <a:noFill/>
          <a:ln w="9525">
            <a:solidFill>
              <a:schemeClr val="tx1"/>
            </a:solidFill>
            <a:round/>
            <a:headEnd/>
            <a:tailEnd/>
          </a:ln>
        </p:spPr>
      </p:cxnSp>
      <p:sp>
        <p:nvSpPr>
          <p:cNvPr id="5167" name="Text Box 8"/>
          <p:cNvSpPr txBox="1">
            <a:spLocks noChangeArrowheads="1"/>
          </p:cNvSpPr>
          <p:nvPr/>
        </p:nvSpPr>
        <p:spPr bwMode="auto">
          <a:xfrm>
            <a:off x="6324600" y="3979863"/>
            <a:ext cx="992188" cy="523875"/>
          </a:xfrm>
          <a:prstGeom prst="rect">
            <a:avLst/>
          </a:prstGeom>
          <a:solidFill>
            <a:srgbClr val="FFC000"/>
          </a:solidFill>
          <a:ln w="9525">
            <a:noFill/>
            <a:miter lim="800000"/>
            <a:headEnd/>
            <a:tailEnd/>
          </a:ln>
        </p:spPr>
        <p:txBody>
          <a:bodyPr wrap="none">
            <a:spAutoFit/>
          </a:bodyPr>
          <a:lstStyle/>
          <a:p>
            <a:r>
              <a:rPr lang="en-US" sz="1400" b="0"/>
              <a:t>Treatment</a:t>
            </a:r>
          </a:p>
          <a:p>
            <a:r>
              <a:rPr lang="en-US" sz="1400" b="0"/>
              <a:t> outcome</a:t>
            </a:r>
          </a:p>
        </p:txBody>
      </p:sp>
      <p:sp>
        <p:nvSpPr>
          <p:cNvPr id="5168" name="TextBox 134"/>
          <p:cNvSpPr txBox="1">
            <a:spLocks noChangeArrowheads="1"/>
          </p:cNvSpPr>
          <p:nvPr/>
        </p:nvSpPr>
        <p:spPr bwMode="auto">
          <a:xfrm>
            <a:off x="152400" y="849313"/>
            <a:ext cx="6248400" cy="369887"/>
          </a:xfrm>
          <a:prstGeom prst="rect">
            <a:avLst/>
          </a:prstGeom>
          <a:solidFill>
            <a:schemeClr val="tx1"/>
          </a:solidFill>
          <a:ln w="9525">
            <a:solidFill>
              <a:schemeClr val="tx1"/>
            </a:solidFill>
            <a:miter lim="800000"/>
            <a:headEnd/>
            <a:tailEnd/>
          </a:ln>
        </p:spPr>
        <p:txBody>
          <a:bodyPr>
            <a:spAutoFit/>
          </a:bodyPr>
          <a:lstStyle/>
          <a:p>
            <a:pPr algn="ctr"/>
            <a:r>
              <a:rPr lang="en-GB">
                <a:solidFill>
                  <a:schemeClr val="bg1"/>
                </a:solidFill>
              </a:rPr>
              <a:t>Indirect effect</a:t>
            </a:r>
            <a:endParaRPr lang="en-GB" baseline="30000">
              <a:solidFill>
                <a:schemeClr val="bg1"/>
              </a:solidFill>
            </a:endParaRPr>
          </a:p>
        </p:txBody>
      </p:sp>
      <p:sp>
        <p:nvSpPr>
          <p:cNvPr id="5169" name="TextBox 30"/>
          <p:cNvSpPr txBox="1">
            <a:spLocks noChangeArrowheads="1"/>
          </p:cNvSpPr>
          <p:nvPr/>
        </p:nvSpPr>
        <p:spPr bwMode="auto">
          <a:xfrm>
            <a:off x="6477000" y="862013"/>
            <a:ext cx="2514600" cy="368300"/>
          </a:xfrm>
          <a:prstGeom prst="rect">
            <a:avLst/>
          </a:prstGeom>
          <a:solidFill>
            <a:schemeClr val="tx1"/>
          </a:solidFill>
          <a:ln w="9525">
            <a:solidFill>
              <a:schemeClr val="tx1"/>
            </a:solidFill>
            <a:miter lim="800000"/>
            <a:headEnd/>
            <a:tailEnd/>
          </a:ln>
        </p:spPr>
        <p:txBody>
          <a:bodyPr>
            <a:spAutoFit/>
          </a:bodyPr>
          <a:lstStyle/>
          <a:p>
            <a:pPr algn="ctr"/>
            <a:r>
              <a:rPr lang="en-GB">
                <a:solidFill>
                  <a:schemeClr val="bg1"/>
                </a:solidFill>
              </a:rPr>
              <a:t>Direct effect</a:t>
            </a:r>
            <a:endParaRPr lang="en-GB" baseline="30000">
              <a:solidFill>
                <a:schemeClr val="bg1"/>
              </a:solidFill>
            </a:endParaRPr>
          </a:p>
        </p:txBody>
      </p:sp>
      <p:cxnSp>
        <p:nvCxnSpPr>
          <p:cNvPr id="5170" name="Straight Connector 40"/>
          <p:cNvCxnSpPr>
            <a:cxnSpLocks noChangeShapeType="1"/>
          </p:cNvCxnSpPr>
          <p:nvPr/>
        </p:nvCxnSpPr>
        <p:spPr bwMode="auto">
          <a:xfrm>
            <a:off x="6934200" y="533400"/>
            <a:ext cx="0" cy="315913"/>
          </a:xfrm>
          <a:prstGeom prst="line">
            <a:avLst/>
          </a:prstGeom>
          <a:noFill/>
          <a:ln w="9525">
            <a:solidFill>
              <a:schemeClr val="tx1"/>
            </a:solidFill>
            <a:round/>
            <a:headEnd/>
            <a:tailEnd/>
          </a:ln>
        </p:spPr>
      </p:cxnSp>
      <p:cxnSp>
        <p:nvCxnSpPr>
          <p:cNvPr id="5171" name="Straight Connector 147"/>
          <p:cNvCxnSpPr>
            <a:cxnSpLocks noChangeShapeType="1"/>
          </p:cNvCxnSpPr>
          <p:nvPr/>
        </p:nvCxnSpPr>
        <p:spPr bwMode="auto">
          <a:xfrm>
            <a:off x="1981200" y="2286000"/>
            <a:ext cx="0" cy="304800"/>
          </a:xfrm>
          <a:prstGeom prst="line">
            <a:avLst/>
          </a:prstGeom>
          <a:noFill/>
          <a:ln w="9525">
            <a:solidFill>
              <a:schemeClr val="tx1"/>
            </a:solidFill>
            <a:round/>
            <a:headEnd/>
            <a:tailEnd/>
          </a:ln>
        </p:spPr>
      </p:cxnSp>
      <p:cxnSp>
        <p:nvCxnSpPr>
          <p:cNvPr id="5172" name="Straight Arrow Connector 151"/>
          <p:cNvCxnSpPr>
            <a:cxnSpLocks noChangeShapeType="1"/>
          </p:cNvCxnSpPr>
          <p:nvPr/>
        </p:nvCxnSpPr>
        <p:spPr bwMode="auto">
          <a:xfrm>
            <a:off x="1295400" y="2590800"/>
            <a:ext cx="0" cy="457200"/>
          </a:xfrm>
          <a:prstGeom prst="straightConnector1">
            <a:avLst/>
          </a:prstGeom>
          <a:noFill/>
          <a:ln w="9525">
            <a:solidFill>
              <a:schemeClr val="tx1"/>
            </a:solidFill>
            <a:round/>
            <a:headEnd/>
            <a:tailEnd type="arrow" w="med" len="med"/>
          </a:ln>
        </p:spPr>
      </p:cxnSp>
      <p:cxnSp>
        <p:nvCxnSpPr>
          <p:cNvPr id="5173" name="Straight Arrow Connector 152"/>
          <p:cNvCxnSpPr>
            <a:cxnSpLocks noChangeShapeType="1"/>
          </p:cNvCxnSpPr>
          <p:nvPr/>
        </p:nvCxnSpPr>
        <p:spPr bwMode="auto">
          <a:xfrm>
            <a:off x="2971800" y="2590800"/>
            <a:ext cx="0" cy="457200"/>
          </a:xfrm>
          <a:prstGeom prst="straightConnector1">
            <a:avLst/>
          </a:prstGeom>
          <a:noFill/>
          <a:ln w="9525">
            <a:solidFill>
              <a:schemeClr val="tx1"/>
            </a:solidFill>
            <a:round/>
            <a:headEnd/>
            <a:tailEnd type="arrow" w="med" len="med"/>
          </a:ln>
        </p:spPr>
      </p:cxnSp>
      <p:cxnSp>
        <p:nvCxnSpPr>
          <p:cNvPr id="5174" name="Straight Arrow Connector 153"/>
          <p:cNvCxnSpPr>
            <a:cxnSpLocks noChangeShapeType="1"/>
          </p:cNvCxnSpPr>
          <p:nvPr/>
        </p:nvCxnSpPr>
        <p:spPr bwMode="auto">
          <a:xfrm>
            <a:off x="5105400" y="2590800"/>
            <a:ext cx="0" cy="457200"/>
          </a:xfrm>
          <a:prstGeom prst="straightConnector1">
            <a:avLst/>
          </a:prstGeom>
          <a:noFill/>
          <a:ln w="9525">
            <a:solidFill>
              <a:schemeClr val="tx1"/>
            </a:solidFill>
            <a:round/>
            <a:headEnd/>
            <a:tailEnd type="arrow" w="med" len="med"/>
          </a:ln>
        </p:spPr>
      </p:cxnSp>
      <p:cxnSp>
        <p:nvCxnSpPr>
          <p:cNvPr id="5175" name="Straight Arrow Connector 161"/>
          <p:cNvCxnSpPr>
            <a:cxnSpLocks noChangeShapeType="1"/>
          </p:cNvCxnSpPr>
          <p:nvPr/>
        </p:nvCxnSpPr>
        <p:spPr bwMode="auto">
          <a:xfrm>
            <a:off x="7467600" y="2286000"/>
            <a:ext cx="0" cy="762000"/>
          </a:xfrm>
          <a:prstGeom prst="straightConnector1">
            <a:avLst/>
          </a:prstGeom>
          <a:noFill/>
          <a:ln w="9525">
            <a:solidFill>
              <a:schemeClr val="tx1"/>
            </a:solidFill>
            <a:round/>
            <a:headEnd/>
            <a:tailEnd type="arrow" w="med" len="med"/>
          </a:ln>
        </p:spPr>
      </p:cxnSp>
      <p:cxnSp>
        <p:nvCxnSpPr>
          <p:cNvPr id="5176" name="Straight Arrow Connector 163"/>
          <p:cNvCxnSpPr>
            <a:cxnSpLocks noChangeShapeType="1"/>
          </p:cNvCxnSpPr>
          <p:nvPr/>
        </p:nvCxnSpPr>
        <p:spPr bwMode="auto">
          <a:xfrm>
            <a:off x="6934200" y="2590800"/>
            <a:ext cx="0" cy="457200"/>
          </a:xfrm>
          <a:prstGeom prst="straightConnector1">
            <a:avLst/>
          </a:prstGeom>
          <a:noFill/>
          <a:ln w="9525">
            <a:solidFill>
              <a:schemeClr val="tx1"/>
            </a:solidFill>
            <a:round/>
            <a:headEnd/>
            <a:tailEnd type="arrow" w="med" len="med"/>
          </a:ln>
        </p:spPr>
      </p:cxnSp>
      <p:cxnSp>
        <p:nvCxnSpPr>
          <p:cNvPr id="5177" name="Straight Connector 172"/>
          <p:cNvCxnSpPr>
            <a:cxnSpLocks noChangeShapeType="1"/>
          </p:cNvCxnSpPr>
          <p:nvPr/>
        </p:nvCxnSpPr>
        <p:spPr bwMode="auto">
          <a:xfrm>
            <a:off x="3581400" y="1905000"/>
            <a:ext cx="304800" cy="0"/>
          </a:xfrm>
          <a:prstGeom prst="line">
            <a:avLst/>
          </a:prstGeom>
          <a:noFill/>
          <a:ln w="9525">
            <a:solidFill>
              <a:schemeClr val="tx1"/>
            </a:solidFill>
            <a:round/>
            <a:headEnd/>
            <a:tailEnd/>
          </a:ln>
        </p:spPr>
      </p:cxnSp>
      <p:cxnSp>
        <p:nvCxnSpPr>
          <p:cNvPr id="5178" name="Straight Connector 174"/>
          <p:cNvCxnSpPr>
            <a:cxnSpLocks noChangeShapeType="1"/>
          </p:cNvCxnSpPr>
          <p:nvPr/>
        </p:nvCxnSpPr>
        <p:spPr bwMode="auto">
          <a:xfrm>
            <a:off x="3733800" y="1905000"/>
            <a:ext cx="0" cy="685800"/>
          </a:xfrm>
          <a:prstGeom prst="line">
            <a:avLst/>
          </a:prstGeom>
          <a:noFill/>
          <a:ln w="9525">
            <a:solidFill>
              <a:schemeClr val="tx1"/>
            </a:solidFill>
            <a:round/>
            <a:headEnd/>
            <a:tailEnd/>
          </a:ln>
        </p:spPr>
      </p:cxnSp>
      <p:cxnSp>
        <p:nvCxnSpPr>
          <p:cNvPr id="5179" name="Straight Connector 89"/>
          <p:cNvCxnSpPr>
            <a:cxnSpLocks noChangeShapeType="1"/>
          </p:cNvCxnSpPr>
          <p:nvPr/>
        </p:nvCxnSpPr>
        <p:spPr bwMode="auto">
          <a:xfrm flipV="1">
            <a:off x="8458200" y="2438400"/>
            <a:ext cx="0" cy="1524000"/>
          </a:xfrm>
          <a:prstGeom prst="line">
            <a:avLst/>
          </a:prstGeom>
          <a:noFill/>
          <a:ln w="28575">
            <a:solidFill>
              <a:schemeClr val="tx1"/>
            </a:solidFill>
            <a:prstDash val="sysDot"/>
            <a:round/>
            <a:headEnd/>
            <a:tailEnd/>
          </a:ln>
        </p:spPr>
      </p:cxnSp>
      <p:cxnSp>
        <p:nvCxnSpPr>
          <p:cNvPr id="5180" name="Straight Arrow Connector 91"/>
          <p:cNvCxnSpPr>
            <a:cxnSpLocks noChangeShapeType="1"/>
          </p:cNvCxnSpPr>
          <p:nvPr/>
        </p:nvCxnSpPr>
        <p:spPr bwMode="auto">
          <a:xfrm flipH="1">
            <a:off x="3733800" y="2438400"/>
            <a:ext cx="4724400" cy="0"/>
          </a:xfrm>
          <a:prstGeom prst="straightConnector1">
            <a:avLst/>
          </a:prstGeom>
          <a:noFill/>
          <a:ln w="28575">
            <a:solidFill>
              <a:schemeClr val="tx1"/>
            </a:solidFill>
            <a:prstDash val="sysDot"/>
            <a:round/>
            <a:headEnd/>
            <a:tailEnd type="arrow" w="med" len="med"/>
          </a:ln>
        </p:spPr>
      </p:cxnSp>
      <p:sp>
        <p:nvSpPr>
          <p:cNvPr id="5181" name="Rectangle 190"/>
          <p:cNvSpPr>
            <a:spLocks noChangeArrowheads="1"/>
          </p:cNvSpPr>
          <p:nvPr/>
        </p:nvSpPr>
        <p:spPr bwMode="auto">
          <a:xfrm>
            <a:off x="76200" y="4572000"/>
            <a:ext cx="4343400" cy="381000"/>
          </a:xfrm>
          <a:prstGeom prst="rect">
            <a:avLst/>
          </a:prstGeom>
          <a:solidFill>
            <a:srgbClr val="FF3300"/>
          </a:solidFill>
          <a:ln w="9525">
            <a:solidFill>
              <a:srgbClr val="FF3300"/>
            </a:solidFill>
            <a:round/>
            <a:headEnd/>
            <a:tailEnd/>
          </a:ln>
        </p:spPr>
        <p:txBody>
          <a:bodyPr/>
          <a:lstStyle/>
          <a:p>
            <a:pPr algn="ctr"/>
            <a:r>
              <a:rPr lang="en-GB"/>
              <a:t>Prevention</a:t>
            </a:r>
          </a:p>
        </p:txBody>
      </p:sp>
      <p:sp>
        <p:nvSpPr>
          <p:cNvPr id="5182" name="Rectangle 191"/>
          <p:cNvSpPr>
            <a:spLocks noChangeArrowheads="1"/>
          </p:cNvSpPr>
          <p:nvPr/>
        </p:nvSpPr>
        <p:spPr bwMode="auto">
          <a:xfrm>
            <a:off x="4572000" y="4572000"/>
            <a:ext cx="2819400" cy="381000"/>
          </a:xfrm>
          <a:prstGeom prst="rect">
            <a:avLst/>
          </a:prstGeom>
          <a:solidFill>
            <a:srgbClr val="FFC000"/>
          </a:solidFill>
          <a:ln w="9525">
            <a:noFill/>
            <a:round/>
            <a:headEnd/>
            <a:tailEnd/>
          </a:ln>
        </p:spPr>
        <p:txBody>
          <a:bodyPr/>
          <a:lstStyle/>
          <a:p>
            <a:pPr algn="ctr"/>
            <a:r>
              <a:rPr lang="en-GB"/>
              <a:t>Treatment</a:t>
            </a:r>
          </a:p>
        </p:txBody>
      </p:sp>
      <p:sp>
        <p:nvSpPr>
          <p:cNvPr id="5183" name="Rectangle 192"/>
          <p:cNvSpPr>
            <a:spLocks noChangeArrowheads="1"/>
          </p:cNvSpPr>
          <p:nvPr/>
        </p:nvSpPr>
        <p:spPr bwMode="auto">
          <a:xfrm>
            <a:off x="7543800" y="4572000"/>
            <a:ext cx="1524000" cy="381000"/>
          </a:xfrm>
          <a:prstGeom prst="rect">
            <a:avLst/>
          </a:prstGeom>
          <a:solidFill>
            <a:srgbClr val="FFFF99"/>
          </a:solidFill>
          <a:ln w="9525">
            <a:noFill/>
            <a:round/>
            <a:headEnd/>
            <a:tailEnd/>
          </a:ln>
        </p:spPr>
        <p:txBody>
          <a:bodyPr/>
          <a:lstStyle/>
          <a:p>
            <a:pPr algn="ctr"/>
            <a:r>
              <a:rPr lang="en-GB"/>
              <a:t>Support</a:t>
            </a:r>
          </a:p>
        </p:txBody>
      </p:sp>
      <p:cxnSp>
        <p:nvCxnSpPr>
          <p:cNvPr id="5184" name="Straight Connector 139"/>
          <p:cNvCxnSpPr>
            <a:cxnSpLocks noChangeShapeType="1"/>
          </p:cNvCxnSpPr>
          <p:nvPr/>
        </p:nvCxnSpPr>
        <p:spPr bwMode="auto">
          <a:xfrm flipH="1">
            <a:off x="2133600" y="6553200"/>
            <a:ext cx="4419600" cy="0"/>
          </a:xfrm>
          <a:prstGeom prst="line">
            <a:avLst/>
          </a:prstGeom>
          <a:noFill/>
          <a:ln w="28575">
            <a:solidFill>
              <a:schemeClr val="tx1"/>
            </a:solidFill>
            <a:prstDash val="sysDot"/>
            <a:round/>
            <a:headEnd/>
            <a:tailEnd/>
          </a:ln>
        </p:spPr>
      </p:cxnSp>
      <p:cxnSp>
        <p:nvCxnSpPr>
          <p:cNvPr id="5185" name="Straight Connector 89"/>
          <p:cNvCxnSpPr>
            <a:cxnSpLocks noChangeShapeType="1"/>
          </p:cNvCxnSpPr>
          <p:nvPr/>
        </p:nvCxnSpPr>
        <p:spPr bwMode="auto">
          <a:xfrm flipV="1">
            <a:off x="2133600" y="5486400"/>
            <a:ext cx="0" cy="1066800"/>
          </a:xfrm>
          <a:prstGeom prst="line">
            <a:avLst/>
          </a:prstGeom>
          <a:noFill/>
          <a:ln w="28575">
            <a:solidFill>
              <a:schemeClr val="tx1"/>
            </a:solidFill>
            <a:prstDash val="sysDot"/>
            <a:round/>
            <a:headEnd/>
            <a:tailEnd/>
          </a:ln>
        </p:spPr>
      </p:cxnSp>
      <p:cxnSp>
        <p:nvCxnSpPr>
          <p:cNvPr id="5186" name="Straight Connector 201"/>
          <p:cNvCxnSpPr>
            <a:cxnSpLocks noChangeShapeType="1"/>
          </p:cNvCxnSpPr>
          <p:nvPr/>
        </p:nvCxnSpPr>
        <p:spPr bwMode="auto">
          <a:xfrm>
            <a:off x="7467600" y="1219200"/>
            <a:ext cx="0" cy="304800"/>
          </a:xfrm>
          <a:prstGeom prst="line">
            <a:avLst/>
          </a:prstGeom>
          <a:noFill/>
          <a:ln w="9525">
            <a:solidFill>
              <a:schemeClr val="tx1"/>
            </a:solidFill>
            <a:round/>
            <a:headEnd/>
            <a:tailEnd/>
          </a:ln>
        </p:spPr>
      </p:cxnSp>
      <p:cxnSp>
        <p:nvCxnSpPr>
          <p:cNvPr id="5187" name="Straight Connector 203"/>
          <p:cNvCxnSpPr>
            <a:cxnSpLocks noChangeShapeType="1"/>
          </p:cNvCxnSpPr>
          <p:nvPr/>
        </p:nvCxnSpPr>
        <p:spPr bwMode="auto">
          <a:xfrm>
            <a:off x="1905000" y="1371600"/>
            <a:ext cx="3276600" cy="0"/>
          </a:xfrm>
          <a:prstGeom prst="line">
            <a:avLst/>
          </a:prstGeom>
          <a:noFill/>
          <a:ln w="9525">
            <a:solidFill>
              <a:schemeClr val="tx1"/>
            </a:solidFill>
            <a:round/>
            <a:headEnd/>
            <a:tailEnd/>
          </a:ln>
        </p:spPr>
      </p:cxnSp>
      <p:cxnSp>
        <p:nvCxnSpPr>
          <p:cNvPr id="5188" name="Straight Connector 205"/>
          <p:cNvCxnSpPr>
            <a:cxnSpLocks noChangeShapeType="1"/>
          </p:cNvCxnSpPr>
          <p:nvPr/>
        </p:nvCxnSpPr>
        <p:spPr bwMode="auto">
          <a:xfrm>
            <a:off x="3581400" y="1219200"/>
            <a:ext cx="0" cy="152400"/>
          </a:xfrm>
          <a:prstGeom prst="line">
            <a:avLst/>
          </a:prstGeom>
          <a:noFill/>
          <a:ln w="9525">
            <a:solidFill>
              <a:schemeClr val="tx1"/>
            </a:solidFill>
            <a:round/>
            <a:headEnd/>
            <a:tailEnd/>
          </a:ln>
        </p:spPr>
      </p:cxnSp>
      <p:cxnSp>
        <p:nvCxnSpPr>
          <p:cNvPr id="5189" name="Straight Connector 211"/>
          <p:cNvCxnSpPr>
            <a:cxnSpLocks noChangeShapeType="1"/>
          </p:cNvCxnSpPr>
          <p:nvPr/>
        </p:nvCxnSpPr>
        <p:spPr bwMode="auto">
          <a:xfrm>
            <a:off x="1905000" y="1371600"/>
            <a:ext cx="0" cy="152400"/>
          </a:xfrm>
          <a:prstGeom prst="line">
            <a:avLst/>
          </a:prstGeom>
          <a:noFill/>
          <a:ln w="9525">
            <a:solidFill>
              <a:schemeClr val="tx1"/>
            </a:solidFill>
            <a:round/>
            <a:headEnd/>
            <a:tailEnd/>
          </a:ln>
        </p:spPr>
      </p:cxnSp>
      <p:cxnSp>
        <p:nvCxnSpPr>
          <p:cNvPr id="5190" name="Straight Connector 212"/>
          <p:cNvCxnSpPr>
            <a:cxnSpLocks noChangeShapeType="1"/>
          </p:cNvCxnSpPr>
          <p:nvPr/>
        </p:nvCxnSpPr>
        <p:spPr bwMode="auto">
          <a:xfrm>
            <a:off x="5181600" y="1371600"/>
            <a:ext cx="0" cy="152400"/>
          </a:xfrm>
          <a:prstGeom prst="line">
            <a:avLst/>
          </a:prstGeom>
          <a:noFill/>
          <a:ln w="9525">
            <a:solidFill>
              <a:schemeClr val="tx1"/>
            </a:solidFill>
            <a:round/>
            <a:headEnd/>
            <a:tailEnd/>
          </a:ln>
        </p:spPr>
      </p:cxnSp>
      <p:sp>
        <p:nvSpPr>
          <p:cNvPr id="5191" name="Right Arrow 81"/>
          <p:cNvSpPr>
            <a:spLocks noChangeArrowheads="1"/>
          </p:cNvSpPr>
          <p:nvPr/>
        </p:nvSpPr>
        <p:spPr bwMode="auto">
          <a:xfrm>
            <a:off x="1295400" y="4191000"/>
            <a:ext cx="228600" cy="152400"/>
          </a:xfrm>
          <a:prstGeom prst="rightArrow">
            <a:avLst>
              <a:gd name="adj1" fmla="val 50000"/>
              <a:gd name="adj2" fmla="val 50000"/>
            </a:avLst>
          </a:prstGeom>
          <a:solidFill>
            <a:schemeClr val="tx1"/>
          </a:solidFill>
          <a:ln w="9525" algn="ctr">
            <a:solidFill>
              <a:schemeClr val="tx1"/>
            </a:solidFill>
            <a:round/>
            <a:headEnd/>
            <a:tailEnd/>
          </a:ln>
        </p:spPr>
        <p:txBody>
          <a:bodyPr/>
          <a:lstStyle/>
          <a:p>
            <a:endParaRPr lang="en-GB"/>
          </a:p>
        </p:txBody>
      </p:sp>
      <p:sp>
        <p:nvSpPr>
          <p:cNvPr id="5192" name="Right Arrow 82"/>
          <p:cNvSpPr>
            <a:spLocks noChangeArrowheads="1"/>
          </p:cNvSpPr>
          <p:nvPr/>
        </p:nvSpPr>
        <p:spPr bwMode="auto">
          <a:xfrm>
            <a:off x="2667000" y="4191000"/>
            <a:ext cx="228600" cy="152400"/>
          </a:xfrm>
          <a:prstGeom prst="rightArrow">
            <a:avLst>
              <a:gd name="adj1" fmla="val 50000"/>
              <a:gd name="adj2" fmla="val 50000"/>
            </a:avLst>
          </a:prstGeom>
          <a:solidFill>
            <a:schemeClr val="tx1"/>
          </a:solidFill>
          <a:ln w="9525" algn="ctr">
            <a:solidFill>
              <a:schemeClr val="tx1"/>
            </a:solidFill>
            <a:round/>
            <a:headEnd/>
            <a:tailEnd/>
          </a:ln>
        </p:spPr>
        <p:txBody>
          <a:bodyPr/>
          <a:lstStyle/>
          <a:p>
            <a:endParaRPr lang="en-GB"/>
          </a:p>
        </p:txBody>
      </p:sp>
      <p:sp>
        <p:nvSpPr>
          <p:cNvPr id="5193" name="Right Arrow 83"/>
          <p:cNvSpPr>
            <a:spLocks noChangeArrowheads="1"/>
          </p:cNvSpPr>
          <p:nvPr/>
        </p:nvSpPr>
        <p:spPr bwMode="auto">
          <a:xfrm>
            <a:off x="4343400" y="4191000"/>
            <a:ext cx="228600" cy="152400"/>
          </a:xfrm>
          <a:prstGeom prst="rightArrow">
            <a:avLst>
              <a:gd name="adj1" fmla="val 50000"/>
              <a:gd name="adj2" fmla="val 50000"/>
            </a:avLst>
          </a:prstGeom>
          <a:solidFill>
            <a:schemeClr val="tx1"/>
          </a:solidFill>
          <a:ln w="9525" algn="ctr">
            <a:solidFill>
              <a:schemeClr val="tx1"/>
            </a:solidFill>
            <a:round/>
            <a:headEnd/>
            <a:tailEnd/>
          </a:ln>
        </p:spPr>
        <p:txBody>
          <a:bodyPr/>
          <a:lstStyle/>
          <a:p>
            <a:endParaRPr lang="en-GB"/>
          </a:p>
        </p:txBody>
      </p:sp>
      <p:sp>
        <p:nvSpPr>
          <p:cNvPr id="5194" name="Right Arrow 84"/>
          <p:cNvSpPr>
            <a:spLocks noChangeArrowheads="1"/>
          </p:cNvSpPr>
          <p:nvPr/>
        </p:nvSpPr>
        <p:spPr bwMode="auto">
          <a:xfrm>
            <a:off x="6172200" y="4191000"/>
            <a:ext cx="228600" cy="152400"/>
          </a:xfrm>
          <a:prstGeom prst="rightArrow">
            <a:avLst>
              <a:gd name="adj1" fmla="val 50000"/>
              <a:gd name="adj2" fmla="val 50000"/>
            </a:avLst>
          </a:prstGeom>
          <a:solidFill>
            <a:schemeClr val="tx1"/>
          </a:solidFill>
          <a:ln w="9525" algn="ctr">
            <a:solidFill>
              <a:schemeClr val="tx1"/>
            </a:solidFill>
            <a:round/>
            <a:headEnd/>
            <a:tailEnd/>
          </a:ln>
        </p:spPr>
        <p:txBody>
          <a:bodyPr/>
          <a:lstStyle/>
          <a:p>
            <a:endParaRPr lang="en-GB"/>
          </a:p>
        </p:txBody>
      </p:sp>
      <p:sp>
        <p:nvSpPr>
          <p:cNvPr id="5195" name="Right Arrow 85"/>
          <p:cNvSpPr>
            <a:spLocks noChangeArrowheads="1"/>
          </p:cNvSpPr>
          <p:nvPr/>
        </p:nvSpPr>
        <p:spPr bwMode="auto">
          <a:xfrm>
            <a:off x="7315200" y="4191000"/>
            <a:ext cx="228600" cy="152400"/>
          </a:xfrm>
          <a:prstGeom prst="rightArrow">
            <a:avLst>
              <a:gd name="adj1" fmla="val 50000"/>
              <a:gd name="adj2" fmla="val 50000"/>
            </a:avLst>
          </a:prstGeom>
          <a:solidFill>
            <a:schemeClr val="tx1"/>
          </a:solidFill>
          <a:ln w="9525" algn="ctr">
            <a:solidFill>
              <a:schemeClr val="tx1"/>
            </a:solidFill>
            <a:round/>
            <a:headEnd/>
            <a:tailEnd/>
          </a:ln>
        </p:spPr>
        <p:txBody>
          <a:bodyPr/>
          <a:lstStyle/>
          <a:p>
            <a:endParaRPr lang="en-GB"/>
          </a:p>
        </p:txBody>
      </p:sp>
      <p:sp>
        <p:nvSpPr>
          <p:cNvPr id="5196" name="AutoShape 50"/>
          <p:cNvSpPr>
            <a:spLocks noChangeArrowheads="1"/>
          </p:cNvSpPr>
          <p:nvPr/>
        </p:nvSpPr>
        <p:spPr bwMode="auto">
          <a:xfrm>
            <a:off x="685800" y="3073400"/>
            <a:ext cx="1219200" cy="584200"/>
          </a:xfrm>
          <a:prstGeom prst="roundRect">
            <a:avLst>
              <a:gd name="adj" fmla="val 16667"/>
            </a:avLst>
          </a:prstGeom>
          <a:solidFill>
            <a:schemeClr val="bg1"/>
          </a:solidFill>
          <a:ln w="12700">
            <a:solidFill>
              <a:schemeClr val="tx1"/>
            </a:solidFill>
            <a:round/>
            <a:headEnd/>
            <a:tailEnd/>
          </a:ln>
        </p:spPr>
        <p:txBody>
          <a:bodyPr wrap="none" anchor="ctr"/>
          <a:lstStyle/>
          <a:p>
            <a:r>
              <a:rPr lang="en-US" sz="1200" b="0"/>
              <a:t>Crowding</a:t>
            </a:r>
          </a:p>
          <a:p>
            <a:r>
              <a:rPr lang="en-US" sz="1200" b="0"/>
              <a:t>Housing quality </a:t>
            </a:r>
          </a:p>
          <a:p>
            <a:r>
              <a:rPr lang="en-US" sz="1200" b="0"/>
              <a:t>Poor ventilation</a:t>
            </a:r>
          </a:p>
        </p:txBody>
      </p:sp>
      <p:sp>
        <p:nvSpPr>
          <p:cNvPr id="5197" name="AutoShape 58"/>
          <p:cNvSpPr>
            <a:spLocks noChangeArrowheads="1"/>
          </p:cNvSpPr>
          <p:nvPr/>
        </p:nvSpPr>
        <p:spPr bwMode="auto">
          <a:xfrm>
            <a:off x="2438400" y="3055938"/>
            <a:ext cx="1095375" cy="601662"/>
          </a:xfrm>
          <a:prstGeom prst="roundRect">
            <a:avLst>
              <a:gd name="adj" fmla="val 16667"/>
            </a:avLst>
          </a:prstGeom>
          <a:solidFill>
            <a:schemeClr val="bg1"/>
          </a:solidFill>
          <a:ln w="12700">
            <a:solidFill>
              <a:schemeClr val="tx1"/>
            </a:solidFill>
            <a:round/>
            <a:headEnd/>
            <a:tailEnd/>
          </a:ln>
        </p:spPr>
        <p:txBody>
          <a:bodyPr wrap="none" anchor="ctr"/>
          <a:lstStyle/>
          <a:p>
            <a:pPr algn="ctr"/>
            <a:r>
              <a:rPr lang="en-US" sz="1200" b="0"/>
              <a:t>Biological risk </a:t>
            </a:r>
          </a:p>
          <a:p>
            <a:pPr algn="ctr"/>
            <a:r>
              <a:rPr lang="en-US" sz="1200" b="0"/>
              <a:t>factors*</a:t>
            </a:r>
          </a:p>
        </p:txBody>
      </p:sp>
      <p:sp>
        <p:nvSpPr>
          <p:cNvPr id="5198" name="AutoShape 59"/>
          <p:cNvSpPr>
            <a:spLocks noChangeArrowheads="1"/>
          </p:cNvSpPr>
          <p:nvPr/>
        </p:nvSpPr>
        <p:spPr bwMode="auto">
          <a:xfrm>
            <a:off x="3810000" y="3048000"/>
            <a:ext cx="2590800" cy="609600"/>
          </a:xfrm>
          <a:prstGeom prst="roundRect">
            <a:avLst>
              <a:gd name="adj" fmla="val 16667"/>
            </a:avLst>
          </a:prstGeom>
          <a:solidFill>
            <a:schemeClr val="bg1"/>
          </a:solidFill>
          <a:ln w="12700">
            <a:solidFill>
              <a:schemeClr val="tx1"/>
            </a:solidFill>
            <a:round/>
            <a:headEnd/>
            <a:tailEnd/>
          </a:ln>
        </p:spPr>
        <p:txBody>
          <a:bodyPr wrap="none" anchor="ctr"/>
          <a:lstStyle/>
          <a:p>
            <a:pPr algn="ctr"/>
            <a:r>
              <a:rPr lang="en-US" sz="1200" b="0"/>
              <a:t>Individual / household food security/</a:t>
            </a:r>
          </a:p>
          <a:p>
            <a:pPr algn="ctr"/>
            <a:r>
              <a:rPr lang="en-US" sz="1200" b="0"/>
              <a:t>food consumption patterns</a:t>
            </a:r>
          </a:p>
        </p:txBody>
      </p:sp>
      <p:sp>
        <p:nvSpPr>
          <p:cNvPr id="5199" name="AutoShape 60"/>
          <p:cNvSpPr>
            <a:spLocks noChangeArrowheads="1"/>
          </p:cNvSpPr>
          <p:nvPr/>
        </p:nvSpPr>
        <p:spPr bwMode="auto">
          <a:xfrm>
            <a:off x="6477000" y="3055938"/>
            <a:ext cx="1219200" cy="601662"/>
          </a:xfrm>
          <a:prstGeom prst="roundRect">
            <a:avLst>
              <a:gd name="adj" fmla="val 16667"/>
            </a:avLst>
          </a:prstGeom>
          <a:solidFill>
            <a:schemeClr val="bg1"/>
          </a:solidFill>
          <a:ln w="12700">
            <a:solidFill>
              <a:schemeClr val="tx1"/>
            </a:solidFill>
            <a:round/>
            <a:headEnd/>
            <a:tailEnd/>
          </a:ln>
        </p:spPr>
        <p:txBody>
          <a:bodyPr wrap="none" anchor="ctr"/>
          <a:lstStyle/>
          <a:p>
            <a:pPr algn="ctr"/>
            <a:r>
              <a:rPr lang="en-US" sz="1200" b="0"/>
              <a:t>Health seeking</a:t>
            </a:r>
          </a:p>
          <a:p>
            <a:pPr algn="ctr"/>
            <a:r>
              <a:rPr lang="en-US" sz="1200" b="0"/>
              <a:t>behaviors</a:t>
            </a:r>
          </a:p>
        </p:txBody>
      </p:sp>
      <p:sp>
        <p:nvSpPr>
          <p:cNvPr id="80" name="TextBox 79"/>
          <p:cNvSpPr txBox="1"/>
          <p:nvPr/>
        </p:nvSpPr>
        <p:spPr>
          <a:xfrm>
            <a:off x="24495" y="1425704"/>
            <a:ext cx="5411803" cy="323165"/>
          </a:xfrm>
          <a:prstGeom prst="rect">
            <a:avLst/>
          </a:prstGeom>
          <a:solidFill>
            <a:srgbClr val="C00000"/>
          </a:solidFill>
        </p:spPr>
        <p:txBody>
          <a:bodyPr wrap="none" rtlCol="0">
            <a:spAutoFit/>
          </a:bodyPr>
          <a:lstStyle/>
          <a:p>
            <a:r>
              <a:rPr lang="en-GB" sz="1500" dirty="0">
                <a:solidFill>
                  <a:schemeClr val="bg1"/>
                </a:solidFill>
                <a:latin typeface="Arial" panose="020B0604020202020204" pitchFamily="34" charset="0"/>
                <a:cs typeface="Arial" panose="020B0604020202020204" pitchFamily="34" charset="0"/>
              </a:rPr>
              <a:t>Level 1: Impact of </a:t>
            </a:r>
            <a:r>
              <a:rPr lang="en-GB" sz="1500" dirty="0" err="1">
                <a:solidFill>
                  <a:schemeClr val="bg1"/>
                </a:solidFill>
                <a:latin typeface="Arial" panose="020B0604020202020204" pitchFamily="34" charset="0"/>
                <a:cs typeface="Arial" panose="020B0604020202020204" pitchFamily="34" charset="0"/>
              </a:rPr>
              <a:t>Bolsa</a:t>
            </a:r>
            <a:r>
              <a:rPr lang="en-GB" sz="1500" dirty="0">
                <a:solidFill>
                  <a:schemeClr val="bg1"/>
                </a:solidFill>
                <a:latin typeface="Arial" panose="020B0604020202020204" pitchFamily="34" charset="0"/>
                <a:cs typeface="Arial" panose="020B0604020202020204" pitchFamily="34" charset="0"/>
              </a:rPr>
              <a:t> </a:t>
            </a:r>
            <a:r>
              <a:rPr lang="en-GB" sz="1500" dirty="0" err="1">
                <a:solidFill>
                  <a:schemeClr val="bg1"/>
                </a:solidFill>
                <a:latin typeface="Arial" panose="020B0604020202020204" pitchFamily="34" charset="0"/>
                <a:cs typeface="Arial" panose="020B0604020202020204" pitchFamily="34" charset="0"/>
              </a:rPr>
              <a:t>Familia</a:t>
            </a:r>
            <a:r>
              <a:rPr lang="en-GB" sz="1500" dirty="0">
                <a:solidFill>
                  <a:schemeClr val="bg1"/>
                </a:solidFill>
                <a:latin typeface="Arial" panose="020B0604020202020204" pitchFamily="34" charset="0"/>
                <a:cs typeface="Arial" panose="020B0604020202020204" pitchFamily="34" charset="0"/>
              </a:rPr>
              <a:t> on distal determinants of TB </a:t>
            </a:r>
            <a:endParaRPr lang="en-US" sz="1500" dirty="0">
              <a:solidFill>
                <a:schemeClr val="bg1"/>
              </a:solidFill>
              <a:latin typeface="Arial" panose="020B0604020202020204" pitchFamily="34" charset="0"/>
              <a:cs typeface="Arial" panose="020B0604020202020204" pitchFamily="34" charset="0"/>
            </a:endParaRPr>
          </a:p>
        </p:txBody>
      </p:sp>
      <p:sp>
        <p:nvSpPr>
          <p:cNvPr id="81" name="TextBox 80"/>
          <p:cNvSpPr txBox="1"/>
          <p:nvPr/>
        </p:nvSpPr>
        <p:spPr>
          <a:xfrm>
            <a:off x="30051" y="2730180"/>
            <a:ext cx="6158802" cy="323165"/>
          </a:xfrm>
          <a:prstGeom prst="rect">
            <a:avLst/>
          </a:prstGeom>
          <a:solidFill>
            <a:srgbClr val="C00000"/>
          </a:solidFill>
        </p:spPr>
        <p:txBody>
          <a:bodyPr wrap="none" rtlCol="0">
            <a:spAutoFit/>
          </a:bodyPr>
          <a:lstStyle/>
          <a:p>
            <a:r>
              <a:rPr lang="en-GB" sz="1500" dirty="0">
                <a:solidFill>
                  <a:schemeClr val="bg1"/>
                </a:solidFill>
                <a:latin typeface="Arial" panose="020B0604020202020204" pitchFamily="34" charset="0"/>
                <a:cs typeface="Arial" panose="020B0604020202020204" pitchFamily="34" charset="0"/>
              </a:rPr>
              <a:t>Level 2: Impact of distal factors on more proximal determinants  of TB </a:t>
            </a:r>
            <a:endParaRPr lang="en-US" sz="1500" dirty="0">
              <a:solidFill>
                <a:schemeClr val="bg1"/>
              </a:solidFill>
              <a:latin typeface="Arial" panose="020B0604020202020204" pitchFamily="34" charset="0"/>
              <a:cs typeface="Arial" panose="020B0604020202020204" pitchFamily="34" charset="0"/>
            </a:endParaRPr>
          </a:p>
        </p:txBody>
      </p:sp>
      <p:sp>
        <p:nvSpPr>
          <p:cNvPr id="82" name="TextBox 81"/>
          <p:cNvSpPr txBox="1"/>
          <p:nvPr/>
        </p:nvSpPr>
        <p:spPr>
          <a:xfrm>
            <a:off x="26292" y="3619179"/>
            <a:ext cx="4565417" cy="323165"/>
          </a:xfrm>
          <a:prstGeom prst="rect">
            <a:avLst/>
          </a:prstGeom>
          <a:solidFill>
            <a:srgbClr val="C00000"/>
          </a:solidFill>
        </p:spPr>
        <p:txBody>
          <a:bodyPr wrap="none" rtlCol="0">
            <a:spAutoFit/>
          </a:bodyPr>
          <a:lstStyle/>
          <a:p>
            <a:r>
              <a:rPr lang="en-GB" sz="1500" dirty="0">
                <a:solidFill>
                  <a:schemeClr val="bg1"/>
                </a:solidFill>
                <a:latin typeface="Arial" panose="020B0604020202020204" pitchFamily="34" charset="0"/>
                <a:cs typeface="Arial" panose="020B0604020202020204" pitchFamily="34" charset="0"/>
              </a:rPr>
              <a:t>Level 3: Impact of proximal factors on TB outcomes</a:t>
            </a:r>
            <a:endParaRPr lang="en-US" sz="1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484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57" y="355396"/>
            <a:ext cx="8845261" cy="297656"/>
          </a:xfrm>
        </p:spPr>
        <p:txBody>
          <a:bodyPr>
            <a:noAutofit/>
          </a:bodyPr>
          <a:lstStyle/>
          <a:p>
            <a:r>
              <a:rPr lang="en-GB" sz="2400" dirty="0">
                <a:latin typeface="Arial Black" panose="020B0A04020102020204" pitchFamily="34" charset="0"/>
              </a:rPr>
              <a:t>Conceptual framework development and translation</a:t>
            </a:r>
            <a:endParaRPr lang="en-US" sz="2400" dirty="0">
              <a:latin typeface="Arial Black" panose="020B0A04020102020204" pitchFamily="34" charset="0"/>
            </a:endParaRPr>
          </a:p>
        </p:txBody>
      </p:sp>
      <p:sp>
        <p:nvSpPr>
          <p:cNvPr id="3" name="Content Placeholder 2"/>
          <p:cNvSpPr>
            <a:spLocks noGrp="1"/>
          </p:cNvSpPr>
          <p:nvPr>
            <p:ph idx="1"/>
          </p:nvPr>
        </p:nvSpPr>
        <p:spPr/>
        <p:txBody>
          <a:bodyPr/>
          <a:lstStyle/>
          <a:p>
            <a:endParaRPr lang="en-US" dirty="0"/>
          </a:p>
        </p:txBody>
      </p:sp>
      <p:pic>
        <p:nvPicPr>
          <p:cNvPr id="8" name="Picture 7"/>
          <p:cNvPicPr>
            <a:picLocks noChangeAspect="1"/>
          </p:cNvPicPr>
          <p:nvPr/>
        </p:nvPicPr>
        <p:blipFill>
          <a:blip r:embed="rId2"/>
          <a:stretch>
            <a:fillRect/>
          </a:stretch>
        </p:blipFill>
        <p:spPr>
          <a:xfrm>
            <a:off x="336838" y="1062992"/>
            <a:ext cx="8488341" cy="3767492"/>
          </a:xfrm>
          <a:prstGeom prst="rect">
            <a:avLst/>
          </a:prstGeom>
        </p:spPr>
      </p:pic>
    </p:spTree>
    <p:extLst>
      <p:ext uri="{BB962C8B-B14F-4D97-AF65-F5344CB8AC3E}">
        <p14:creationId xmlns:p14="http://schemas.microsoft.com/office/powerpoint/2010/main" val="2925140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074" y="-45536"/>
            <a:ext cx="8726296" cy="797719"/>
          </a:xfrm>
        </p:spPr>
        <p:txBody>
          <a:bodyPr>
            <a:noAutofit/>
          </a:bodyPr>
          <a:lstStyle/>
          <a:p>
            <a:br>
              <a:rPr lang="en-GB" sz="3000" dirty="0">
                <a:latin typeface="Arial Black" panose="020B0A04020102020204" pitchFamily="34" charset="0"/>
              </a:rPr>
            </a:br>
            <a:r>
              <a:rPr lang="en-GB" sz="3000" dirty="0">
                <a:latin typeface="Arial Black" panose="020B0A04020102020204" pitchFamily="34" charset="0"/>
              </a:rPr>
              <a:t>High priority pathways: pathway #10</a:t>
            </a:r>
            <a:endParaRPr lang="en-US" sz="3000" dirty="0">
              <a:latin typeface="Arial Black" panose="020B0A04020102020204" pitchFamily="34" charset="0"/>
            </a:endParaRPr>
          </a:p>
        </p:txBody>
      </p:sp>
      <p:sp>
        <p:nvSpPr>
          <p:cNvPr id="3" name="Content Placeholder 2"/>
          <p:cNvSpPr>
            <a:spLocks noGrp="1"/>
          </p:cNvSpPr>
          <p:nvPr>
            <p:ph idx="1"/>
          </p:nvPr>
        </p:nvSpPr>
        <p:spPr>
          <a:xfrm>
            <a:off x="257175" y="1390650"/>
            <a:ext cx="7886700" cy="3026924"/>
          </a:xfrm>
        </p:spPr>
        <p:txBody>
          <a:bodyPr/>
          <a:lstStyle/>
          <a:p>
            <a:pPr marL="0" indent="0">
              <a:buNone/>
            </a:pPr>
            <a:r>
              <a:rPr lang="en-GB" dirty="0">
                <a:solidFill>
                  <a:schemeClr val="bg1"/>
                </a:solidFill>
              </a:rPr>
              <a:t>Level 1</a:t>
            </a:r>
            <a:endParaRPr lang="en-US"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660316961"/>
              </p:ext>
            </p:extLst>
          </p:nvPr>
        </p:nvGraphicFramePr>
        <p:xfrm>
          <a:off x="416940" y="949134"/>
          <a:ext cx="8264609" cy="4839396"/>
        </p:xfrm>
        <a:graphic>
          <a:graphicData uri="http://schemas.openxmlformats.org/drawingml/2006/table">
            <a:tbl>
              <a:tblPr firstRow="1" bandRow="1">
                <a:tableStyleId>{5940675A-B579-460E-94D1-54222C63F5DA}</a:tableStyleId>
              </a:tblPr>
              <a:tblGrid>
                <a:gridCol w="1898173">
                  <a:extLst>
                    <a:ext uri="{9D8B030D-6E8A-4147-A177-3AD203B41FA5}">
                      <a16:colId xmlns:a16="http://schemas.microsoft.com/office/drawing/2014/main" val="433025899"/>
                    </a:ext>
                  </a:extLst>
                </a:gridCol>
                <a:gridCol w="271168">
                  <a:extLst>
                    <a:ext uri="{9D8B030D-6E8A-4147-A177-3AD203B41FA5}">
                      <a16:colId xmlns:a16="http://schemas.microsoft.com/office/drawing/2014/main" val="3363850594"/>
                    </a:ext>
                  </a:extLst>
                </a:gridCol>
                <a:gridCol w="2426234">
                  <a:extLst>
                    <a:ext uri="{9D8B030D-6E8A-4147-A177-3AD203B41FA5}">
                      <a16:colId xmlns:a16="http://schemas.microsoft.com/office/drawing/2014/main" val="3883316885"/>
                    </a:ext>
                  </a:extLst>
                </a:gridCol>
                <a:gridCol w="256895">
                  <a:extLst>
                    <a:ext uri="{9D8B030D-6E8A-4147-A177-3AD203B41FA5}">
                      <a16:colId xmlns:a16="http://schemas.microsoft.com/office/drawing/2014/main" val="647430223"/>
                    </a:ext>
                  </a:extLst>
                </a:gridCol>
                <a:gridCol w="3024469">
                  <a:extLst>
                    <a:ext uri="{9D8B030D-6E8A-4147-A177-3AD203B41FA5}">
                      <a16:colId xmlns:a16="http://schemas.microsoft.com/office/drawing/2014/main" val="3777121078"/>
                    </a:ext>
                  </a:extLst>
                </a:gridCol>
                <a:gridCol w="387670">
                  <a:extLst>
                    <a:ext uri="{9D8B030D-6E8A-4147-A177-3AD203B41FA5}">
                      <a16:colId xmlns:a16="http://schemas.microsoft.com/office/drawing/2014/main" val="2187365455"/>
                    </a:ext>
                  </a:extLst>
                </a:gridCol>
              </a:tblGrid>
              <a:tr h="485526">
                <a:tc gridSpan="3">
                  <a:txBody>
                    <a:bodyPr/>
                    <a:lstStyle/>
                    <a:p>
                      <a:pPr algn="ctr"/>
                      <a:r>
                        <a:rPr lang="en-GB" sz="2000" dirty="0">
                          <a:latin typeface="Arial" panose="020B0604020202020204" pitchFamily="34" charset="0"/>
                          <a:cs typeface="Arial" panose="020B0604020202020204" pitchFamily="34" charset="0"/>
                        </a:rPr>
                        <a:t>Intervention</a:t>
                      </a: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pPr algn="ctr"/>
                      <a:endParaRPr lang="en-US" sz="16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6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Arial" panose="020B0604020202020204" pitchFamily="34" charset="0"/>
                          <a:cs typeface="Arial" panose="020B0604020202020204" pitchFamily="34" charset="0"/>
                        </a:rPr>
                        <a:t>CCT</a:t>
                      </a:r>
                      <a:r>
                        <a:rPr lang="en-GB" sz="2000" baseline="0" dirty="0">
                          <a:solidFill>
                            <a:schemeClr val="bg1"/>
                          </a:solidFill>
                          <a:latin typeface="Arial" panose="020B0604020202020204" pitchFamily="34" charset="0"/>
                          <a:cs typeface="Arial" panose="020B0604020202020204" pitchFamily="34" charset="0"/>
                        </a:rPr>
                        <a:t> like </a:t>
                      </a:r>
                      <a:r>
                        <a:rPr lang="en-GB" sz="2000" baseline="0" dirty="0" err="1">
                          <a:solidFill>
                            <a:schemeClr val="bg1"/>
                          </a:solidFill>
                          <a:latin typeface="Arial" panose="020B0604020202020204" pitchFamily="34" charset="0"/>
                          <a:cs typeface="Arial" panose="020B0604020202020204" pitchFamily="34" charset="0"/>
                        </a:rPr>
                        <a:t>Bolsa</a:t>
                      </a:r>
                      <a:r>
                        <a:rPr lang="en-GB" sz="2000" baseline="0" dirty="0">
                          <a:solidFill>
                            <a:schemeClr val="bg1"/>
                          </a:solidFill>
                          <a:latin typeface="Arial" panose="020B0604020202020204" pitchFamily="34" charset="0"/>
                          <a:cs typeface="Arial" panose="020B0604020202020204" pitchFamily="34" charset="0"/>
                        </a:rPr>
                        <a:t> </a:t>
                      </a:r>
                      <a:r>
                        <a:rPr lang="en-GB" sz="2000" baseline="0" dirty="0" err="1">
                          <a:solidFill>
                            <a:schemeClr val="bg1"/>
                          </a:solidFill>
                          <a:latin typeface="Arial" panose="020B0604020202020204" pitchFamily="34" charset="0"/>
                          <a:cs typeface="Arial" panose="020B0604020202020204" pitchFamily="34" charset="0"/>
                        </a:rPr>
                        <a:t>Familia</a:t>
                      </a:r>
                      <a:r>
                        <a:rPr lang="en-GB" sz="2000" baseline="0" dirty="0">
                          <a:solidFill>
                            <a:schemeClr val="bg1"/>
                          </a:solidFill>
                          <a:latin typeface="Arial" panose="020B0604020202020204" pitchFamily="34" charset="0"/>
                          <a:cs typeface="Arial" panose="020B0604020202020204" pitchFamily="34" charset="0"/>
                        </a:rPr>
                        <a:t> Programme</a:t>
                      </a:r>
                      <a:endParaRPr lang="en-US"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27171"/>
                  </a:ext>
                </a:extLst>
              </a:tr>
              <a:tr h="281094">
                <a:tc>
                  <a:txBody>
                    <a:bodyPr/>
                    <a:lstStyle/>
                    <a:p>
                      <a:endParaRPr lang="en-US" sz="2000" dirty="0">
                        <a:latin typeface="Arial" panose="020B0604020202020204" pitchFamily="34" charset="0"/>
                        <a:cs typeface="Arial" panose="020B0604020202020204" pitchFamily="34" charset="0"/>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1456465"/>
                  </a:ext>
                </a:extLst>
              </a:tr>
              <a:tr h="485526">
                <a:tc>
                  <a:txBody>
                    <a:bodyPr/>
                    <a:lstStyle/>
                    <a:p>
                      <a:r>
                        <a:rPr lang="en-GB" sz="2000" dirty="0">
                          <a:latin typeface="Arial" panose="020B0604020202020204" pitchFamily="34" charset="0"/>
                          <a:cs typeface="Arial" panose="020B0604020202020204" pitchFamily="34" charset="0"/>
                        </a:rPr>
                        <a:t>Level 1</a:t>
                      </a: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latin typeface="Arial" panose="020B0604020202020204" pitchFamily="34" charset="0"/>
                          <a:cs typeface="Arial" panose="020B0604020202020204" pitchFamily="34" charset="0"/>
                        </a:rPr>
                        <a:t>Distal social</a:t>
                      </a:r>
                    </a:p>
                    <a:p>
                      <a:r>
                        <a:rPr lang="en-GB" sz="2000" dirty="0">
                          <a:latin typeface="Arial" panose="020B0604020202020204" pitchFamily="34" charset="0"/>
                          <a:cs typeface="Arial" panose="020B0604020202020204" pitchFamily="34" charset="0"/>
                        </a:rPr>
                        <a:t>determinant</a:t>
                      </a:r>
                      <a:r>
                        <a:rPr lang="en-GB" sz="2000" baseline="0" dirty="0">
                          <a:latin typeface="Arial" panose="020B0604020202020204" pitchFamily="34" charset="0"/>
                          <a:cs typeface="Arial" panose="020B0604020202020204" pitchFamily="34" charset="0"/>
                        </a:rPr>
                        <a:t> of TB</a:t>
                      </a: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Arial" panose="020B0604020202020204" pitchFamily="34" charset="0"/>
                          <a:cs typeface="Arial" panose="020B0604020202020204" pitchFamily="34" charset="0"/>
                        </a:rPr>
                        <a:t>Higher Household</a:t>
                      </a:r>
                      <a:r>
                        <a:rPr lang="en-GB" sz="2000" baseline="0" dirty="0">
                          <a:latin typeface="Arial" panose="020B0604020202020204" pitchFamily="34" charset="0"/>
                          <a:cs typeface="Arial" panose="020B0604020202020204" pitchFamily="34" charset="0"/>
                        </a:rPr>
                        <a:t> socioeconomic position</a:t>
                      </a: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1813405"/>
                  </a:ext>
                </a:extLst>
              </a:tr>
              <a:tr h="315166">
                <a:tc>
                  <a:txBody>
                    <a:bodyPr/>
                    <a:lstStyle/>
                    <a:p>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6046116"/>
                  </a:ext>
                </a:extLst>
              </a:tr>
              <a:tr h="689958">
                <a:tc>
                  <a:txBody>
                    <a:bodyPr/>
                    <a:lstStyle/>
                    <a:p>
                      <a:r>
                        <a:rPr lang="en-GB" sz="2000" dirty="0">
                          <a:solidFill>
                            <a:schemeClr val="bg1"/>
                          </a:solidFill>
                          <a:latin typeface="Arial" panose="020B0604020202020204" pitchFamily="34" charset="0"/>
                          <a:cs typeface="Arial" panose="020B0604020202020204" pitchFamily="34" charset="0"/>
                        </a:rPr>
                        <a:t>Level</a:t>
                      </a:r>
                      <a:r>
                        <a:rPr lang="en-GB" sz="2000" baseline="0" dirty="0">
                          <a:latin typeface="Arial" panose="020B0604020202020204" pitchFamily="34" charset="0"/>
                          <a:cs typeface="Arial" panose="020B0604020202020204" pitchFamily="34" charset="0"/>
                        </a:rPr>
                        <a:t> </a:t>
                      </a:r>
                      <a:r>
                        <a:rPr lang="en-GB" sz="2000" baseline="0" dirty="0">
                          <a:solidFill>
                            <a:schemeClr val="bg1"/>
                          </a:solidFill>
                          <a:latin typeface="Arial" panose="020B0604020202020204" pitchFamily="34" charset="0"/>
                          <a:cs typeface="Arial" panose="020B0604020202020204" pitchFamily="34" charset="0"/>
                        </a:rPr>
                        <a:t>2</a:t>
                      </a:r>
                      <a:endParaRPr lang="en-US"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2000" dirty="0">
                        <a:latin typeface="Arial" panose="020B0604020202020204" pitchFamily="34" charset="0"/>
                        <a:cs typeface="Arial" panose="020B0604020202020204" pitchFamily="34" charset="0"/>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000" dirty="0">
                          <a:solidFill>
                            <a:schemeClr val="bg1"/>
                          </a:solidFill>
                          <a:latin typeface="Arial" panose="020B0604020202020204" pitchFamily="34" charset="0"/>
                          <a:cs typeface="Arial" panose="020B0604020202020204" pitchFamily="34" charset="0"/>
                        </a:rPr>
                        <a:t>Proximal</a:t>
                      </a:r>
                      <a:r>
                        <a:rPr lang="en-GB" sz="2000" baseline="0" dirty="0">
                          <a:solidFill>
                            <a:schemeClr val="bg1"/>
                          </a:solidFill>
                          <a:latin typeface="Arial" panose="020B0604020202020204" pitchFamily="34" charset="0"/>
                          <a:cs typeface="Arial" panose="020B0604020202020204" pitchFamily="34" charset="0"/>
                        </a:rPr>
                        <a:t> social</a:t>
                      </a:r>
                    </a:p>
                    <a:p>
                      <a:pPr algn="l"/>
                      <a:r>
                        <a:rPr lang="en-GB" sz="2000" baseline="0" dirty="0">
                          <a:solidFill>
                            <a:schemeClr val="bg1"/>
                          </a:solidFill>
                          <a:latin typeface="Arial" panose="020B0604020202020204" pitchFamily="34" charset="0"/>
                          <a:cs typeface="Arial" panose="020B0604020202020204" pitchFamily="34" charset="0"/>
                        </a:rPr>
                        <a:t>determinant of TB</a:t>
                      </a:r>
                    </a:p>
                    <a:p>
                      <a:pPr algn="l"/>
                      <a:endParaRPr lang="en-US"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2000" dirty="0">
                        <a:latin typeface="Arial" panose="020B0604020202020204" pitchFamily="34" charset="0"/>
                        <a:cs typeface="Arial" panose="020B0604020202020204" pitchFamily="34" charset="0"/>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Arial" panose="020B0604020202020204" pitchFamily="34" charset="0"/>
                          <a:cs typeface="Arial" panose="020B0604020202020204" pitchFamily="34" charset="0"/>
                        </a:rPr>
                        <a:t>Malnutrition</a:t>
                      </a:r>
                      <a:r>
                        <a:rPr lang="en-GB" sz="2000" baseline="0" dirty="0">
                          <a:latin typeface="Arial" panose="020B0604020202020204" pitchFamily="34" charset="0"/>
                          <a:cs typeface="Arial" panose="020B0604020202020204" pitchFamily="34" charset="0"/>
                        </a:rPr>
                        <a:t> r</a:t>
                      </a:r>
                      <a:r>
                        <a:rPr lang="en-GB" sz="2000" dirty="0">
                          <a:latin typeface="Arial" panose="020B0604020202020204" pitchFamily="34" charset="0"/>
                          <a:cs typeface="Arial" panose="020B0604020202020204" pitchFamily="34" charset="0"/>
                        </a:rPr>
                        <a:t>eduction</a:t>
                      </a:r>
                      <a:r>
                        <a:rPr lang="en-GB" sz="2000" baseline="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lang="en-US" sz="2000">
                        <a:latin typeface="Arial" panose="020B0604020202020204" pitchFamily="34" charset="0"/>
                        <a:cs typeface="Arial" panose="020B0604020202020204" pitchFamily="34" charset="0"/>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6272013"/>
                  </a:ext>
                </a:extLst>
              </a:tr>
              <a:tr h="315166">
                <a:tc>
                  <a:txBody>
                    <a:bodyPr/>
                    <a:lstStyle/>
                    <a:p>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5871306"/>
                  </a:ext>
                </a:extLst>
              </a:tr>
              <a:tr h="689958">
                <a:tc>
                  <a:txBody>
                    <a:bodyPr/>
                    <a:lstStyle/>
                    <a:p>
                      <a:pPr algn="l"/>
                      <a:r>
                        <a:rPr lang="en-GB" sz="2000" dirty="0">
                          <a:solidFill>
                            <a:schemeClr val="bg1"/>
                          </a:solidFill>
                          <a:latin typeface="Arial" panose="020B0604020202020204" pitchFamily="34" charset="0"/>
                          <a:cs typeface="Arial" panose="020B0604020202020204" pitchFamily="34" charset="0"/>
                        </a:rPr>
                        <a:t>Level 3</a:t>
                      </a:r>
                      <a:endParaRPr lang="en-US"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l"/>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000" dirty="0">
                          <a:solidFill>
                            <a:schemeClr val="bg1"/>
                          </a:solidFill>
                          <a:latin typeface="Arial" panose="020B0604020202020204" pitchFamily="34" charset="0"/>
                          <a:cs typeface="Arial" panose="020B0604020202020204" pitchFamily="34" charset="0"/>
                        </a:rPr>
                        <a:t>TB outcome</a:t>
                      </a:r>
                      <a:endParaRPr lang="en-US"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a:endParaRPr lang="en-US" sz="2000" dirty="0">
                        <a:latin typeface="Arial" panose="020B0604020202020204" pitchFamily="34" charset="0"/>
                        <a:cs typeface="Arial" panose="020B0604020202020204" pitchFamily="34" charset="0"/>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Arial" panose="020B0604020202020204" pitchFamily="34" charset="0"/>
                          <a:cs typeface="Arial" panose="020B0604020202020204" pitchFamily="34" charset="0"/>
                        </a:rPr>
                        <a:t>Reduced risk of TB reactivation</a:t>
                      </a: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lang="en-US" sz="2000">
                        <a:latin typeface="Arial" panose="020B0604020202020204" pitchFamily="34" charset="0"/>
                        <a:cs typeface="Arial" panose="020B0604020202020204" pitchFamily="34" charset="0"/>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3556042"/>
                  </a:ext>
                </a:extLst>
              </a:tr>
              <a:tr h="689958">
                <a:tc>
                  <a:txBody>
                    <a:bodyPr/>
                    <a:lstStyle/>
                    <a:p>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latin typeface="Arial" panose="020B0604020202020204" pitchFamily="34" charset="0"/>
                        <a:cs typeface="Arial" panose="020B0604020202020204" pitchFamily="34" charset="0"/>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latin typeface="Arial" panose="020B0604020202020204" pitchFamily="34" charset="0"/>
                        <a:cs typeface="Arial" panose="020B0604020202020204" pitchFamily="34" charset="0"/>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latin typeface="Arial" panose="020B0604020202020204" pitchFamily="34" charset="0"/>
                        <a:cs typeface="Arial" panose="020B0604020202020204" pitchFamily="34" charset="0"/>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Arial" panose="020B0604020202020204" pitchFamily="34" charset="0"/>
                          <a:cs typeface="Arial" panose="020B0604020202020204" pitchFamily="34" charset="0"/>
                        </a:rPr>
                        <a:t>Higher chances of treatment success</a:t>
                      </a: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479044"/>
                  </a:ext>
                </a:extLst>
              </a:tr>
            </a:tbl>
          </a:graphicData>
        </a:graphic>
      </p:graphicFrame>
    </p:spTree>
    <p:extLst>
      <p:ext uri="{BB962C8B-B14F-4D97-AF65-F5344CB8AC3E}">
        <p14:creationId xmlns:p14="http://schemas.microsoft.com/office/powerpoint/2010/main" val="1179793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449" y="142063"/>
            <a:ext cx="7886700" cy="994172"/>
          </a:xfrm>
        </p:spPr>
        <p:txBody>
          <a:bodyPr>
            <a:normAutofit/>
          </a:bodyPr>
          <a:lstStyle/>
          <a:p>
            <a:r>
              <a:rPr lang="en-GB" sz="3000" dirty="0">
                <a:latin typeface="Arial Black" panose="020B0A04020102020204" pitchFamily="34" charset="0"/>
              </a:rPr>
              <a:t>Model development and testing</a:t>
            </a:r>
            <a:endParaRPr lang="en-US" sz="3000" dirty="0">
              <a:latin typeface="Arial Black" panose="020B0A04020102020204" pitchFamily="34" charset="0"/>
            </a:endParaRPr>
          </a:p>
        </p:txBody>
      </p:sp>
      <p:pic>
        <p:nvPicPr>
          <p:cNvPr id="6" name="Content Placeholder 5"/>
          <p:cNvPicPr>
            <a:picLocks noGrp="1" noChangeAspect="1"/>
          </p:cNvPicPr>
          <p:nvPr>
            <p:ph sz="half" idx="1"/>
          </p:nvPr>
        </p:nvPicPr>
        <p:blipFill rotWithShape="1">
          <a:blip r:embed="rId3"/>
          <a:srcRect l="1176" t="8433" r="3647"/>
          <a:stretch/>
        </p:blipFill>
        <p:spPr>
          <a:xfrm>
            <a:off x="221291" y="1791788"/>
            <a:ext cx="4469093" cy="2933456"/>
          </a:xfrm>
          <a:prstGeom prst="rect">
            <a:avLst/>
          </a:prstGeom>
          <a:ln>
            <a:solidFill>
              <a:schemeClr val="tx1"/>
            </a:solidFill>
          </a:ln>
        </p:spPr>
      </p:pic>
      <p:sp>
        <p:nvSpPr>
          <p:cNvPr id="7" name="Content Placeholder 6"/>
          <p:cNvSpPr>
            <a:spLocks noGrp="1"/>
          </p:cNvSpPr>
          <p:nvPr>
            <p:ph sz="half" idx="2"/>
          </p:nvPr>
        </p:nvSpPr>
        <p:spPr/>
        <p:txBody>
          <a:bodyPr>
            <a:normAutofit/>
          </a:bodyPr>
          <a:lstStyle/>
          <a:p>
            <a:pPr lvl="1">
              <a:buFontTx/>
              <a:buChar char="-"/>
            </a:pPr>
            <a:endParaRPr lang="en-GB" dirty="0"/>
          </a:p>
          <a:p>
            <a:pPr lvl="1">
              <a:buFontTx/>
              <a:buChar char="-"/>
            </a:pPr>
            <a:endParaRPr lang="en-GB" dirty="0"/>
          </a:p>
        </p:txBody>
      </p:sp>
      <p:sp>
        <p:nvSpPr>
          <p:cNvPr id="8" name="TextBox 7"/>
          <p:cNvSpPr txBox="1"/>
          <p:nvPr/>
        </p:nvSpPr>
        <p:spPr>
          <a:xfrm>
            <a:off x="4792981" y="1791787"/>
            <a:ext cx="4314130" cy="300082"/>
          </a:xfrm>
          <a:prstGeom prst="rect">
            <a:avLst/>
          </a:prstGeom>
          <a:solidFill>
            <a:schemeClr val="accent1">
              <a:lumMod val="75000"/>
            </a:schemeClr>
          </a:solidFill>
        </p:spPr>
        <p:txBody>
          <a:bodyPr wrap="none" rtlCol="0">
            <a:spAutoFit/>
          </a:bodyPr>
          <a:lstStyle/>
          <a:p>
            <a:r>
              <a:rPr lang="en-GB" sz="1350" dirty="0">
                <a:solidFill>
                  <a:schemeClr val="bg1"/>
                </a:solidFill>
                <a:latin typeface="Arial" panose="020B0604020202020204" pitchFamily="34" charset="0"/>
                <a:cs typeface="Arial" panose="020B0604020202020204" pitchFamily="34" charset="0"/>
              </a:rPr>
              <a:t>I. Effect of BFP on each level of impact (Level 1, 2, 3) </a:t>
            </a:r>
            <a:endParaRPr lang="en-US" sz="135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4800600" y="2104207"/>
            <a:ext cx="4306511" cy="300082"/>
          </a:xfrm>
          <a:prstGeom prst="rect">
            <a:avLst/>
          </a:prstGeom>
          <a:solidFill>
            <a:schemeClr val="accent1">
              <a:lumMod val="40000"/>
              <a:lumOff val="60000"/>
            </a:schemeClr>
          </a:solidFill>
        </p:spPr>
        <p:txBody>
          <a:bodyPr wrap="square" rtlCol="0">
            <a:spAutoFit/>
          </a:bodyPr>
          <a:lstStyle/>
          <a:p>
            <a:r>
              <a:rPr lang="en-GB" sz="1350" dirty="0"/>
              <a:t>Level 1 = BFP </a:t>
            </a:r>
            <a:r>
              <a:rPr lang="en-GB" sz="1350" dirty="0">
                <a:sym typeface="Wingdings" panose="05000000000000000000" pitchFamily="2" charset="2"/>
              </a:rPr>
              <a:t> </a:t>
            </a:r>
            <a:r>
              <a:rPr lang="en-GB" sz="1350" dirty="0"/>
              <a:t> Household SES (income)</a:t>
            </a:r>
          </a:p>
        </p:txBody>
      </p:sp>
      <p:sp>
        <p:nvSpPr>
          <p:cNvPr id="10" name="TextBox 9"/>
          <p:cNvSpPr txBox="1"/>
          <p:nvPr/>
        </p:nvSpPr>
        <p:spPr>
          <a:xfrm>
            <a:off x="4808220" y="2416627"/>
            <a:ext cx="4298891" cy="300082"/>
          </a:xfrm>
          <a:prstGeom prst="rect">
            <a:avLst/>
          </a:prstGeom>
          <a:solidFill>
            <a:schemeClr val="accent1">
              <a:lumMod val="40000"/>
              <a:lumOff val="60000"/>
            </a:schemeClr>
          </a:solidFill>
        </p:spPr>
        <p:txBody>
          <a:bodyPr wrap="square" rtlCol="0">
            <a:spAutoFit/>
          </a:bodyPr>
          <a:lstStyle/>
          <a:p>
            <a:r>
              <a:rPr lang="en-GB" sz="1350" dirty="0"/>
              <a:t>Level 2 = </a:t>
            </a:r>
            <a:r>
              <a:rPr lang="en-GB" sz="1350" dirty="0" err="1"/>
              <a:t>Houseshold</a:t>
            </a:r>
            <a:r>
              <a:rPr lang="en-GB" sz="1350" dirty="0"/>
              <a:t> SES (income) </a:t>
            </a:r>
            <a:r>
              <a:rPr lang="en-GB" sz="1350" dirty="0">
                <a:sym typeface="Wingdings" panose="05000000000000000000" pitchFamily="2" charset="2"/>
              </a:rPr>
              <a:t> </a:t>
            </a:r>
            <a:r>
              <a:rPr lang="en-GB" sz="1350" dirty="0"/>
              <a:t>nutrition (BMI)</a:t>
            </a:r>
          </a:p>
        </p:txBody>
      </p:sp>
      <p:sp>
        <p:nvSpPr>
          <p:cNvPr id="11" name="TextBox 10"/>
          <p:cNvSpPr txBox="1"/>
          <p:nvPr/>
        </p:nvSpPr>
        <p:spPr>
          <a:xfrm>
            <a:off x="4808220" y="2713808"/>
            <a:ext cx="4298891" cy="715581"/>
          </a:xfrm>
          <a:prstGeom prst="rect">
            <a:avLst/>
          </a:prstGeom>
          <a:solidFill>
            <a:schemeClr val="accent1">
              <a:lumMod val="40000"/>
              <a:lumOff val="60000"/>
            </a:schemeClr>
          </a:solidFill>
        </p:spPr>
        <p:txBody>
          <a:bodyPr wrap="square" rtlCol="0">
            <a:spAutoFit/>
          </a:bodyPr>
          <a:lstStyle/>
          <a:p>
            <a:r>
              <a:rPr lang="en-GB" sz="1350" dirty="0"/>
              <a:t>Level 3 = Nutrition (BM) </a:t>
            </a:r>
            <a:r>
              <a:rPr lang="en-GB" sz="1350" dirty="0">
                <a:sym typeface="Wingdings" panose="05000000000000000000" pitchFamily="2" charset="2"/>
              </a:rPr>
              <a:t> </a:t>
            </a:r>
            <a:r>
              <a:rPr lang="en-GB" sz="1350" dirty="0"/>
              <a:t>TB treatment</a:t>
            </a:r>
          </a:p>
          <a:p>
            <a:r>
              <a:rPr lang="en-GB" sz="1350" dirty="0"/>
              <a:t>		                          TB diagnosis</a:t>
            </a:r>
          </a:p>
          <a:p>
            <a:r>
              <a:rPr lang="en-GB" sz="1350" dirty="0"/>
              <a:t>		                          TB transmission</a:t>
            </a:r>
          </a:p>
        </p:txBody>
      </p:sp>
      <p:sp>
        <p:nvSpPr>
          <p:cNvPr id="12" name="TextBox 11"/>
          <p:cNvSpPr txBox="1"/>
          <p:nvPr/>
        </p:nvSpPr>
        <p:spPr>
          <a:xfrm>
            <a:off x="4823460" y="3552007"/>
            <a:ext cx="4283651" cy="507831"/>
          </a:xfrm>
          <a:prstGeom prst="rect">
            <a:avLst/>
          </a:prstGeom>
          <a:solidFill>
            <a:schemeClr val="accent1">
              <a:lumMod val="75000"/>
            </a:schemeClr>
          </a:solidFill>
        </p:spPr>
        <p:txBody>
          <a:bodyPr wrap="square" rtlCol="0">
            <a:spAutoFit/>
          </a:bodyPr>
          <a:lstStyle/>
          <a:p>
            <a:r>
              <a:rPr lang="en-GB" sz="1350" dirty="0">
                <a:solidFill>
                  <a:schemeClr val="bg1"/>
                </a:solidFill>
                <a:latin typeface="Arial" panose="020B0604020202020204" pitchFamily="34" charset="0"/>
                <a:cs typeface="Arial" panose="020B0604020202020204" pitchFamily="34" charset="0"/>
              </a:rPr>
              <a:t>II. Estimate of combined effect across these three levels  on 3 TB outcomes           </a:t>
            </a:r>
            <a:endParaRPr lang="en-US" sz="1350"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4831080" y="4208221"/>
            <a:ext cx="4276031" cy="507831"/>
          </a:xfrm>
          <a:prstGeom prst="rect">
            <a:avLst/>
          </a:prstGeom>
          <a:solidFill>
            <a:schemeClr val="accent1">
              <a:lumMod val="75000"/>
            </a:schemeClr>
          </a:solidFill>
        </p:spPr>
        <p:txBody>
          <a:bodyPr wrap="square" rtlCol="0">
            <a:spAutoFit/>
          </a:bodyPr>
          <a:lstStyle/>
          <a:p>
            <a:r>
              <a:rPr lang="en-GB" sz="1350" dirty="0">
                <a:solidFill>
                  <a:schemeClr val="bg1"/>
                </a:solidFill>
                <a:latin typeface="Arial" panose="020B0604020202020204" pitchFamily="34" charset="0"/>
                <a:cs typeface="Arial" panose="020B0604020202020204" pitchFamily="34" charset="0"/>
              </a:rPr>
              <a:t>III. Inclusion of these estimate into the TB transmission model              </a:t>
            </a:r>
            <a:endParaRPr lang="en-US" sz="13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98476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7332</TotalTime>
  <Words>2409</Words>
  <Application>Microsoft Office PowerPoint</Application>
  <PresentationFormat>On-screen Show (4:3)</PresentationFormat>
  <Paragraphs>246</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Calibri</vt:lpstr>
      <vt:lpstr>Calibri Light</vt:lpstr>
      <vt:lpstr>Wingdings</vt:lpstr>
      <vt:lpstr>Office Theme</vt:lpstr>
      <vt:lpstr>   Understanding the contribution of social protection to accelerate  TB elimination:  the S-PROTECT Project</vt:lpstr>
      <vt:lpstr>TB and social protection</vt:lpstr>
      <vt:lpstr>Existing barriers</vt:lpstr>
      <vt:lpstr>S-PROTECT aim and objectives</vt:lpstr>
      <vt:lpstr>S-PROTECT research framework</vt:lpstr>
      <vt:lpstr>PowerPoint Presentation</vt:lpstr>
      <vt:lpstr>Conceptual framework development and translation</vt:lpstr>
      <vt:lpstr> High priority pathways: pathway #10</vt:lpstr>
      <vt:lpstr>Model development and testing</vt:lpstr>
      <vt:lpstr>Preliminary findings from pathway #10: Part I</vt:lpstr>
      <vt:lpstr>Preliminary findings from pathway #10: Part II</vt:lpstr>
      <vt:lpstr>Identified challenges and way forward</vt:lpstr>
      <vt:lpstr>Conclusions</vt:lpstr>
      <vt:lpstr>The S-PROTECT team: thank you</vt:lpstr>
    </vt:vector>
  </TitlesOfParts>
  <Company>London School of Hygiene &amp; Tropical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White</dc:creator>
  <cp:lastModifiedBy>Delia</cp:lastModifiedBy>
  <cp:revision>18</cp:revision>
  <dcterms:created xsi:type="dcterms:W3CDTF">2015-11-26T12:28:42Z</dcterms:created>
  <dcterms:modified xsi:type="dcterms:W3CDTF">2016-10-28T11:56:11Z</dcterms:modified>
</cp:coreProperties>
</file>