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1157" r:id="rId4"/>
    <p:sldId id="1132" r:id="rId5"/>
    <p:sldId id="1159" r:id="rId6"/>
    <p:sldId id="1160" r:id="rId7"/>
    <p:sldId id="1161" r:id="rId8"/>
    <p:sldId id="1164" r:id="rId9"/>
    <p:sldId id="1162" r:id="rId10"/>
    <p:sldId id="1169" r:id="rId11"/>
    <p:sldId id="301" r:id="rId12"/>
    <p:sldId id="285" r:id="rId13"/>
    <p:sldId id="287" r:id="rId14"/>
    <p:sldId id="1180" r:id="rId15"/>
    <p:sldId id="1127" r:id="rId16"/>
    <p:sldId id="1128" r:id="rId17"/>
    <p:sldId id="1181" r:id="rId18"/>
    <p:sldId id="1188" r:id="rId19"/>
    <p:sldId id="1189" r:id="rId20"/>
    <p:sldId id="111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FFFF"/>
    <a:srgbClr val="FFCC00"/>
    <a:srgbClr val="FF3300"/>
    <a:srgbClr val="90A83C"/>
    <a:srgbClr val="20346B"/>
    <a:srgbClr val="5B9BD5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60697" autoAdjust="0"/>
  </p:normalViewPr>
  <p:slideViewPr>
    <p:cSldViewPr snapToGrid="0">
      <p:cViewPr varScale="1">
        <p:scale>
          <a:sx n="64" d="100"/>
          <a:sy n="64" d="100"/>
        </p:scale>
        <p:origin x="1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4\2024%20katrdic-&#48513;&#54620;&#44208;&#54645;\Fig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5\TB_MAC\DPRL%20ROK%20graph%202025.04.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5\TB_MAC\DPRL%20ROK%20graph%202025.04.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4\2024%20katrdic-&#48513;&#54620;&#44208;&#54645;\Figu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4\2024%20katrdic-&#48513;&#54620;&#44208;&#54645;\Figu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2025\TB_MAC\DPRL%20ROK%20graph%202025.04.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67007074975755E-2"/>
          <c:y val="0.13656888516971397"/>
          <c:w val="0.87462755475814169"/>
          <c:h val="0.75231240026577328"/>
        </c:manualLayout>
      </c:layout>
      <c:lineChart>
        <c:grouping val="standard"/>
        <c:varyColors val="0"/>
        <c:ser>
          <c:idx val="0"/>
          <c:order val="0"/>
          <c:tx>
            <c:strRef>
              <c:f>Sheet2!$N$22</c:f>
              <c:strCache>
                <c:ptCount val="1"/>
                <c:pt idx="0">
                  <c:v>Estimation</c:v>
                </c:pt>
              </c:strCache>
            </c:strRef>
          </c:tx>
          <c:spPr>
            <a:ln w="4762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27-4E3F-8216-E30EEE149B1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27-4E3F-8216-E30EEE149B1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27-4E3F-8216-E30EEE149B18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Sheet2!$O$21:$V$21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Sheet2!$O$22:$V$22</c:f>
              <c:numCache>
                <c:formatCode>General</c:formatCode>
                <c:ptCount val="8"/>
                <c:pt idx="0">
                  <c:v>5200</c:v>
                </c:pt>
                <c:pt idx="1">
                  <c:v>5200</c:v>
                </c:pt>
                <c:pt idx="2">
                  <c:v>5100</c:v>
                </c:pt>
                <c:pt idx="3">
                  <c:v>5100</c:v>
                </c:pt>
                <c:pt idx="4">
                  <c:v>5100</c:v>
                </c:pt>
                <c:pt idx="5">
                  <c:v>5200</c:v>
                </c:pt>
                <c:pt idx="6">
                  <c:v>5200</c:v>
                </c:pt>
                <c:pt idx="7">
                  <c:v>5200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27-4E3F-8216-E30EEE149B18}"/>
            </c:ext>
          </c:extLst>
        </c:ser>
        <c:ser>
          <c:idx val="1"/>
          <c:order val="1"/>
          <c:tx>
            <c:strRef>
              <c:f>Sheet2!$N$23</c:f>
              <c:strCache>
                <c:ptCount val="1"/>
                <c:pt idx="0">
                  <c:v>Notification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Sheet2!$O$21:$V$21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Sheet2!$O$23:$V$23</c:f>
              <c:numCache>
                <c:formatCode>General</c:formatCode>
                <c:ptCount val="8"/>
                <c:pt idx="0">
                  <c:v>209</c:v>
                </c:pt>
                <c:pt idx="1">
                  <c:v>935</c:v>
                </c:pt>
                <c:pt idx="2">
                  <c:v>1515</c:v>
                </c:pt>
                <c:pt idx="3">
                  <c:v>1782</c:v>
                </c:pt>
                <c:pt idx="4">
                  <c:v>2354</c:v>
                </c:pt>
                <c:pt idx="5">
                  <c:v>1902</c:v>
                </c:pt>
                <c:pt idx="6">
                  <c:v>270</c:v>
                </c:pt>
                <c:pt idx="7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27-4E3F-8216-E30EEE149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9280864"/>
        <c:axId val="1949285024"/>
      </c:lineChart>
      <c:catAx>
        <c:axId val="19492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49285024"/>
        <c:crosses val="autoZero"/>
        <c:auto val="1"/>
        <c:lblAlgn val="ctr"/>
        <c:lblOffset val="100"/>
        <c:noMultiLvlLbl val="0"/>
      </c:catAx>
      <c:valAx>
        <c:axId val="19492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94928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0240773024196"/>
          <c:y val="4.0498816956961073E-2"/>
          <c:w val="0.44549368814483692"/>
          <c:h val="7.3872654972772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5041315781515"/>
          <c:y val="2.1406158457714812E-2"/>
          <c:w val="0.8699679035721708"/>
          <c:h val="0.7106237226419571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North</c:v>
                </c:pt>
              </c:strCache>
            </c:strRef>
          </c:tx>
          <c:spPr>
            <a:ln w="444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34-48FF-8E83-9CCC4A9A0878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34-48FF-8E83-9CCC4A9A0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Sheet1!$C$2:$C$25</c:f>
              <c:numCache>
                <c:formatCode>#,##0_ </c:formatCode>
                <c:ptCount val="24"/>
                <c:pt idx="0">
                  <c:v>34131</c:v>
                </c:pt>
                <c:pt idx="1">
                  <c:v>29284</c:v>
                </c:pt>
                <c:pt idx="2">
                  <c:v>40159</c:v>
                </c:pt>
                <c:pt idx="3">
                  <c:v>49342</c:v>
                </c:pt>
                <c:pt idx="4">
                  <c:v>44602</c:v>
                </c:pt>
                <c:pt idx="5">
                  <c:v>42722</c:v>
                </c:pt>
                <c:pt idx="6">
                  <c:v>44558</c:v>
                </c:pt>
                <c:pt idx="7">
                  <c:v>58802</c:v>
                </c:pt>
                <c:pt idx="8">
                  <c:v>72541</c:v>
                </c:pt>
                <c:pt idx="9">
                  <c:v>76336</c:v>
                </c:pt>
                <c:pt idx="10">
                  <c:v>84648</c:v>
                </c:pt>
                <c:pt idx="11">
                  <c:v>91433</c:v>
                </c:pt>
                <c:pt idx="12">
                  <c:v>91885</c:v>
                </c:pt>
                <c:pt idx="13">
                  <c:v>97665</c:v>
                </c:pt>
                <c:pt idx="14">
                  <c:v>103045</c:v>
                </c:pt>
                <c:pt idx="15">
                  <c:v>112840</c:v>
                </c:pt>
                <c:pt idx="16">
                  <c:v>112606</c:v>
                </c:pt>
                <c:pt idx="17">
                  <c:v>100553</c:v>
                </c:pt>
                <c:pt idx="18">
                  <c:v>89939</c:v>
                </c:pt>
                <c:pt idx="19">
                  <c:v>95722</c:v>
                </c:pt>
                <c:pt idx="20">
                  <c:v>89640</c:v>
                </c:pt>
                <c:pt idx="21">
                  <c:v>87413</c:v>
                </c:pt>
                <c:pt idx="22">
                  <c:v>81776</c:v>
                </c:pt>
                <c:pt idx="23">
                  <c:v>78359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934-48FF-8E83-9CCC4A9A0878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South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34-48FF-8E83-9CCC4A9A0878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34-48FF-8E83-9CCC4A9A0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Sheet1!$D$2:$D$25</c:f>
              <c:numCache>
                <c:formatCode>#,##0_ </c:formatCode>
                <c:ptCount val="24"/>
                <c:pt idx="0">
                  <c:v>21782</c:v>
                </c:pt>
                <c:pt idx="1">
                  <c:v>37268</c:v>
                </c:pt>
                <c:pt idx="2">
                  <c:v>34967</c:v>
                </c:pt>
                <c:pt idx="3">
                  <c:v>36891</c:v>
                </c:pt>
                <c:pt idx="4">
                  <c:v>34707</c:v>
                </c:pt>
                <c:pt idx="5">
                  <c:v>42892</c:v>
                </c:pt>
                <c:pt idx="6">
                  <c:v>42082</c:v>
                </c:pt>
                <c:pt idx="7">
                  <c:v>41858</c:v>
                </c:pt>
                <c:pt idx="8">
                  <c:v>40554</c:v>
                </c:pt>
                <c:pt idx="9">
                  <c:v>43318</c:v>
                </c:pt>
                <c:pt idx="10">
                  <c:v>44063</c:v>
                </c:pt>
                <c:pt idx="11">
                  <c:v>46253</c:v>
                </c:pt>
                <c:pt idx="12">
                  <c:v>43702</c:v>
                </c:pt>
                <c:pt idx="13">
                  <c:v>41579</c:v>
                </c:pt>
                <c:pt idx="14">
                  <c:v>40190</c:v>
                </c:pt>
                <c:pt idx="15">
                  <c:v>37541</c:v>
                </c:pt>
                <c:pt idx="16">
                  <c:v>36435</c:v>
                </c:pt>
                <c:pt idx="17">
                  <c:v>33467</c:v>
                </c:pt>
                <c:pt idx="18">
                  <c:v>31052</c:v>
                </c:pt>
                <c:pt idx="19">
                  <c:v>27956</c:v>
                </c:pt>
                <c:pt idx="20">
                  <c:v>23110</c:v>
                </c:pt>
                <c:pt idx="21">
                  <c:v>21433</c:v>
                </c:pt>
                <c:pt idx="22">
                  <c:v>19128</c:v>
                </c:pt>
                <c:pt idx="23">
                  <c:v>18361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934-48FF-8E83-9CCC4A9A0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9552688"/>
        <c:axId val="989548944"/>
      </c:lineChart>
      <c:catAx>
        <c:axId val="98955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9548944"/>
        <c:crosses val="autoZero"/>
        <c:auto val="1"/>
        <c:lblAlgn val="ctr"/>
        <c:lblOffset val="100"/>
        <c:noMultiLvlLbl val="0"/>
      </c:catAx>
      <c:valAx>
        <c:axId val="98954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989552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56364829396324"/>
          <c:y val="8.3911490230387839E-2"/>
          <c:w val="0.2662614204016287"/>
          <c:h val="7.5911462484193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North</c:v>
                </c:pt>
              </c:strCache>
            </c:strRef>
          </c:tx>
          <c:spPr>
            <a:ln w="4445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Sheet2!$B$3:$B$15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Sheet2!$C$3:$C$15</c:f>
              <c:numCache>
                <c:formatCode>#,##0_ </c:formatCode>
                <c:ptCount val="13"/>
                <c:pt idx="0">
                  <c:v>37</c:v>
                </c:pt>
                <c:pt idx="1">
                  <c:v>25</c:v>
                </c:pt>
                <c:pt idx="2">
                  <c:v>103</c:v>
                </c:pt>
                <c:pt idx="3">
                  <c:v>197</c:v>
                </c:pt>
                <c:pt idx="4">
                  <c:v>209</c:v>
                </c:pt>
                <c:pt idx="5">
                  <c:v>935</c:v>
                </c:pt>
                <c:pt idx="6">
                  <c:v>1515</c:v>
                </c:pt>
                <c:pt idx="7">
                  <c:v>1782</c:v>
                </c:pt>
                <c:pt idx="8">
                  <c:v>2354</c:v>
                </c:pt>
                <c:pt idx="9">
                  <c:v>1902</c:v>
                </c:pt>
                <c:pt idx="10">
                  <c:v>270</c:v>
                </c:pt>
                <c:pt idx="11">
                  <c:v>168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36-4098-9EC3-D328755748EC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South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6-4098-9EC3-D32875574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Sheet2!$B$3:$B$15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Sheet2!$D$3:$D$15</c:f>
              <c:numCache>
                <c:formatCode>#,##0_ </c:formatCode>
                <c:ptCount val="13"/>
                <c:pt idx="0">
                  <c:v>516</c:v>
                </c:pt>
                <c:pt idx="1">
                  <c:v>1212</c:v>
                </c:pt>
                <c:pt idx="2">
                  <c:v>1097</c:v>
                </c:pt>
                <c:pt idx="3">
                  <c:v>1172</c:v>
                </c:pt>
                <c:pt idx="4">
                  <c:v>931</c:v>
                </c:pt>
                <c:pt idx="5">
                  <c:v>860</c:v>
                </c:pt>
                <c:pt idx="6">
                  <c:v>792</c:v>
                </c:pt>
                <c:pt idx="7">
                  <c:v>785</c:v>
                </c:pt>
                <c:pt idx="8">
                  <c:v>742</c:v>
                </c:pt>
                <c:pt idx="9">
                  <c:v>588</c:v>
                </c:pt>
                <c:pt idx="10">
                  <c:v>654</c:v>
                </c:pt>
                <c:pt idx="11">
                  <c:v>560</c:v>
                </c:pt>
                <c:pt idx="12">
                  <c:v>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36-4098-9EC3-D32875574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143296"/>
        <c:axId val="277142048"/>
      </c:lineChart>
      <c:catAx>
        <c:axId val="277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277142048"/>
        <c:crosses val="autoZero"/>
        <c:auto val="1"/>
        <c:lblAlgn val="ctr"/>
        <c:lblOffset val="100"/>
        <c:noMultiLvlLbl val="0"/>
      </c:catAx>
      <c:valAx>
        <c:axId val="27714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2771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56364829396324"/>
          <c:y val="0.16724482356372117"/>
          <c:w val="0.3026504811898512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42477313554357E-2"/>
          <c:y val="3.3669729805820538E-2"/>
          <c:w val="0.9216616511379907"/>
          <c:h val="0.79766793587501084"/>
        </c:manualLayout>
      </c:layout>
      <c:lineChart>
        <c:grouping val="standard"/>
        <c:varyColors val="0"/>
        <c:ser>
          <c:idx val="0"/>
          <c:order val="0"/>
          <c:tx>
            <c:strRef>
              <c:f>Sheet4!$D$1</c:f>
              <c:strCache>
                <c:ptCount val="1"/>
                <c:pt idx="0">
                  <c:v>North</c:v>
                </c:pt>
              </c:strCache>
            </c:strRef>
          </c:tx>
          <c:spPr>
            <a:ln w="444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F-495C-B2AA-D1F8E503C786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BF-495C-B2AA-D1F8E503C786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BF-495C-B2AA-D1F8E503C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Sheet4!$C$2:$C$25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Sheet4!$D$2:$D$25</c:f>
              <c:numCache>
                <c:formatCode>0.0_ </c:formatCode>
                <c:ptCount val="24"/>
                <c:pt idx="0">
                  <c:v>54.17875032955444</c:v>
                </c:pt>
                <c:pt idx="1">
                  <c:v>53.719285182427399</c:v>
                </c:pt>
                <c:pt idx="2">
                  <c:v>50.773519925654618</c:v>
                </c:pt>
                <c:pt idx="3">
                  <c:v>46.747661541769702</c:v>
                </c:pt>
                <c:pt idx="4">
                  <c:v>47.550306211723537</c:v>
                </c:pt>
                <c:pt idx="5">
                  <c:v>47.732210390794734</c:v>
                </c:pt>
                <c:pt idx="6">
                  <c:v>46.616598391746322</c:v>
                </c:pt>
                <c:pt idx="7">
                  <c:v>46.024246920328757</c:v>
                </c:pt>
                <c:pt idx="8">
                  <c:v>53.679987868929288</c:v>
                </c:pt>
                <c:pt idx="9">
                  <c:v>45.809933857481596</c:v>
                </c:pt>
                <c:pt idx="10">
                  <c:v>44.041560345678313</c:v>
                </c:pt>
                <c:pt idx="11">
                  <c:v>41.92614436029757</c:v>
                </c:pt>
                <c:pt idx="12">
                  <c:v>42.787404109221612</c:v>
                </c:pt>
                <c:pt idx="13">
                  <c:v>51.151470939665685</c:v>
                </c:pt>
                <c:pt idx="14">
                  <c:v>50.954320490658077</c:v>
                </c:pt>
                <c:pt idx="15">
                  <c:v>50.379010012814661</c:v>
                </c:pt>
                <c:pt idx="16">
                  <c:v>50.470628198244597</c:v>
                </c:pt>
                <c:pt idx="17">
                  <c:v>49.614018645489075</c:v>
                </c:pt>
                <c:pt idx="18">
                  <c:v>50.116923248239189</c:v>
                </c:pt>
                <c:pt idx="19">
                  <c:v>50.018754446097134</c:v>
                </c:pt>
                <c:pt idx="20">
                  <c:v>41.905025229833413</c:v>
                </c:pt>
                <c:pt idx="21">
                  <c:v>47.555600080144259</c:v>
                </c:pt>
                <c:pt idx="22">
                  <c:v>45.787098568911695</c:v>
                </c:pt>
                <c:pt idx="23">
                  <c:v>38.4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BF-495C-B2AA-D1F8E503C786}"/>
            </c:ext>
          </c:extLst>
        </c:ser>
        <c:ser>
          <c:idx val="1"/>
          <c:order val="1"/>
          <c:tx>
            <c:strRef>
              <c:f>Sheet4!$E$1</c:f>
              <c:strCache>
                <c:ptCount val="1"/>
                <c:pt idx="0">
                  <c:v>South</c:v>
                </c:pt>
              </c:strCache>
            </c:strRef>
          </c:tx>
          <c:spPr>
            <a:ln w="44450" cap="rnd">
              <a:solidFill>
                <a:srgbClr val="0000FF"/>
              </a:solidFill>
              <a:round/>
              <a:headEnd type="none"/>
            </a:ln>
            <a:effectLst/>
          </c:spPr>
          <c:marker>
            <c:symbol val="circle"/>
            <c:size val="9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BB-431A-8551-20EA7085336F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BB-431A-8551-20EA708533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Sheet4!$C$2:$C$25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Sheet4!$E$2:$E$25</c:f>
              <c:numCache>
                <c:formatCode>0.0_ </c:formatCode>
                <c:ptCount val="24"/>
                <c:pt idx="0">
                  <c:v>37.719217702690294</c:v>
                </c:pt>
                <c:pt idx="1">
                  <c:v>39.531846493871811</c:v>
                </c:pt>
                <c:pt idx="2">
                  <c:v>45.632320488881348</c:v>
                </c:pt>
                <c:pt idx="3">
                  <c:v>48.550326348333904</c:v>
                </c:pt>
                <c:pt idx="4">
                  <c:v>49.261415256233384</c:v>
                </c:pt>
                <c:pt idx="5">
                  <c:v>49.967268306368652</c:v>
                </c:pt>
                <c:pt idx="6">
                  <c:v>51.752223435793418</c:v>
                </c:pt>
                <c:pt idx="7">
                  <c:v>56.532794594029745</c:v>
                </c:pt>
                <c:pt idx="8">
                  <c:v>60.324749274457226</c:v>
                </c:pt>
                <c:pt idx="9">
                  <c:v>61.256137624077148</c:v>
                </c:pt>
                <c:pt idx="10">
                  <c:v>62.994460736396221</c:v>
                </c:pt>
                <c:pt idx="11">
                  <c:v>63.116547028559097</c:v>
                </c:pt>
                <c:pt idx="12">
                  <c:v>58.944287612089006</c:v>
                </c:pt>
                <c:pt idx="13">
                  <c:v>65.367329817833181</c:v>
                </c:pt>
                <c:pt idx="14">
                  <c:v>66.111863155303965</c:v>
                </c:pt>
                <c:pt idx="15">
                  <c:v>66.57482406054973</c:v>
                </c:pt>
                <c:pt idx="16">
                  <c:v>68.232654587483438</c:v>
                </c:pt>
                <c:pt idx="17">
                  <c:v>74.405781983458766</c:v>
                </c:pt>
                <c:pt idx="18">
                  <c:v>78.296758606804914</c:v>
                </c:pt>
                <c:pt idx="19">
                  <c:v>79.471326164874554</c:v>
                </c:pt>
                <c:pt idx="20">
                  <c:v>78.58701124349723</c:v>
                </c:pt>
                <c:pt idx="21">
                  <c:v>79.5620875824835</c:v>
                </c:pt>
                <c:pt idx="22">
                  <c:v>83.257550050899226</c:v>
                </c:pt>
                <c:pt idx="2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BF-495C-B2AA-D1F8E503C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709359"/>
        <c:axId val="1389710607"/>
      </c:lineChart>
      <c:catAx>
        <c:axId val="138970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389710607"/>
        <c:crosses val="autoZero"/>
        <c:auto val="1"/>
        <c:lblAlgn val="ctr"/>
        <c:lblOffset val="100"/>
        <c:noMultiLvlLbl val="0"/>
      </c:catAx>
      <c:valAx>
        <c:axId val="1389710607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38970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34142607174102"/>
          <c:y val="8.8541119860017448E-2"/>
          <c:w val="0.3026504811898512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'% RIF tested'!$F$20</c:f>
              <c:strCache>
                <c:ptCount val="1"/>
                <c:pt idx="0">
                  <c:v>north</c:v>
                </c:pt>
              </c:strCache>
            </c:strRef>
          </c:tx>
          <c:spPr>
            <a:ln w="4762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58-48BE-B945-F44F3431127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58-48BE-B945-F44F3431127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B58-48BE-B945-F44F3431127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B58-48BE-B945-F44F34311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 RIF tested'!$G$19:$P$19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'% RIF tested'!$G$20:$P$20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14</c:v>
                </c:pt>
                <c:pt idx="5">
                  <c:v>20</c:v>
                </c:pt>
                <c:pt idx="6">
                  <c:v>23</c:v>
                </c:pt>
                <c:pt idx="7">
                  <c:v>21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58-48BE-B945-F44F3431127F}"/>
            </c:ext>
          </c:extLst>
        </c:ser>
        <c:ser>
          <c:idx val="1"/>
          <c:order val="1"/>
          <c:tx>
            <c:strRef>
              <c:f>'% RIF tested'!$F$21</c:f>
              <c:strCache>
                <c:ptCount val="1"/>
                <c:pt idx="0">
                  <c:v>south</c:v>
                </c:pt>
              </c:strCache>
            </c:strRef>
          </c:tx>
          <c:spPr>
            <a:ln w="4762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8.5910515293017558E-3"/>
                  <c:y val="-8.844733502332845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8-48BE-B945-F44F34311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 RIF tested'!$G$19:$P$19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'% RIF tested'!$G$21:$P$21</c:f>
              <c:numCache>
                <c:formatCode>General</c:formatCode>
                <c:ptCount val="10"/>
                <c:pt idx="0">
                  <c:v>43</c:v>
                </c:pt>
                <c:pt idx="1">
                  <c:v>54</c:v>
                </c:pt>
                <c:pt idx="2">
                  <c:v>51</c:v>
                </c:pt>
                <c:pt idx="3">
                  <c:v>55</c:v>
                </c:pt>
                <c:pt idx="4">
                  <c:v>61</c:v>
                </c:pt>
                <c:pt idx="5">
                  <c:v>82</c:v>
                </c:pt>
                <c:pt idx="6">
                  <c:v>85</c:v>
                </c:pt>
                <c:pt idx="7">
                  <c:v>88</c:v>
                </c:pt>
                <c:pt idx="8">
                  <c:v>72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58-48BE-B945-F44F3431127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8899215"/>
        <c:axId val="748898255"/>
      </c:lineChart>
      <c:catAx>
        <c:axId val="74889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748898255"/>
        <c:crosses val="autoZero"/>
        <c:auto val="1"/>
        <c:lblAlgn val="ctr"/>
        <c:lblOffset val="100"/>
        <c:noMultiLvlLbl val="0"/>
      </c:catAx>
      <c:valAx>
        <c:axId val="748898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74889921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202308093480226E-2"/>
          <c:y val="7.4941638442719866E-2"/>
          <c:w val="0.18008927030376021"/>
          <c:h val="6.8773711909489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5041520159627E-2"/>
          <c:y val="0.18326847075150088"/>
          <c:w val="0.87753018372703417"/>
          <c:h val="0.5820213619130941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1-4A2C-A17E-9888DAB39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mdr!$S$3:$AE$3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mdr!$S$4:$AE$4</c:f>
              <c:numCache>
                <c:formatCode>General</c:formatCode>
                <c:ptCount val="13"/>
                <c:pt idx="0">
                  <c:v>0</c:v>
                </c:pt>
                <c:pt idx="1">
                  <c:v>38</c:v>
                </c:pt>
                <c:pt idx="2">
                  <c:v>25</c:v>
                </c:pt>
                <c:pt idx="3">
                  <c:v>244</c:v>
                </c:pt>
                <c:pt idx="4">
                  <c:v>197</c:v>
                </c:pt>
                <c:pt idx="5">
                  <c:v>209</c:v>
                </c:pt>
                <c:pt idx="6">
                  <c:v>935</c:v>
                </c:pt>
                <c:pt idx="7">
                  <c:v>1515</c:v>
                </c:pt>
                <c:pt idx="8">
                  <c:v>1782</c:v>
                </c:pt>
                <c:pt idx="9">
                  <c:v>2354</c:v>
                </c:pt>
                <c:pt idx="10">
                  <c:v>1902</c:v>
                </c:pt>
                <c:pt idx="11">
                  <c:v>270</c:v>
                </c:pt>
                <c:pt idx="12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1-4A2C-A17E-9888DAB3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332799"/>
        <c:axId val="1385321983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7278626884926098E-2"/>
                  <c:y val="7.50329341016281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altLang="ko-KR" dirty="0"/>
                      <a:t>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0A1-4A2C-A17E-9888DAB39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mdr!$S$3:$AE$3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mdr!$S$5:$AE$5</c:f>
              <c:numCache>
                <c:formatCode>General</c:formatCode>
                <c:ptCount val="13"/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8</c:v>
                </c:pt>
                <c:pt idx="7">
                  <c:v>14</c:v>
                </c:pt>
                <c:pt idx="8">
                  <c:v>20</c:v>
                </c:pt>
                <c:pt idx="9">
                  <c:v>23</c:v>
                </c:pt>
                <c:pt idx="10">
                  <c:v>21</c:v>
                </c:pt>
                <c:pt idx="11">
                  <c:v>4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A1-4A2C-A17E-9888DAB3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055519"/>
        <c:axId val="1559052607"/>
      </c:lineChart>
      <c:catAx>
        <c:axId val="138533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385321983"/>
        <c:crosses val="autoZero"/>
        <c:auto val="1"/>
        <c:lblAlgn val="ctr"/>
        <c:lblOffset val="100"/>
        <c:noMultiLvlLbl val="0"/>
      </c:catAx>
      <c:valAx>
        <c:axId val="138532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385332799"/>
        <c:crosses val="autoZero"/>
        <c:crossBetween val="between"/>
      </c:valAx>
      <c:valAx>
        <c:axId val="1559052607"/>
        <c:scaling>
          <c:orientation val="minMax"/>
          <c:max val="3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559055519"/>
        <c:crosses val="max"/>
        <c:crossBetween val="between"/>
      </c:valAx>
      <c:catAx>
        <c:axId val="1559055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9052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7031944646811E-2"/>
          <c:y val="3.0400486669865241E-2"/>
          <c:w val="0.94238713421137998"/>
          <c:h val="0.77882376504826267"/>
        </c:manualLayout>
      </c:layout>
      <c:lineChart>
        <c:grouping val="standard"/>
        <c:varyColors val="0"/>
        <c:ser>
          <c:idx val="0"/>
          <c:order val="0"/>
          <c:tx>
            <c:strRef>
              <c:f>outcome!$C$2</c:f>
              <c:strCache>
                <c:ptCount val="1"/>
                <c:pt idx="0">
                  <c:v>North</c:v>
                </c:pt>
              </c:strCache>
            </c:strRef>
          </c:tx>
          <c:spPr>
            <a:ln w="571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481-4A02-922F-1BD41B22098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81-4A02-922F-1BD41B220987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81-4A02-922F-1BD41B220987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42-4798-8EF8-681400733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outcome!$B$3:$B$24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outcome!$C$3:$C$24</c:f>
              <c:numCache>
                <c:formatCode>General</c:formatCode>
                <c:ptCount val="22"/>
                <c:pt idx="0">
                  <c:v>82</c:v>
                </c:pt>
                <c:pt idx="1">
                  <c:v>90</c:v>
                </c:pt>
                <c:pt idx="2">
                  <c:v>88</c:v>
                </c:pt>
                <c:pt idx="3">
                  <c:v>88</c:v>
                </c:pt>
                <c:pt idx="4">
                  <c:v>91</c:v>
                </c:pt>
                <c:pt idx="5">
                  <c:v>90</c:v>
                </c:pt>
                <c:pt idx="6">
                  <c:v>88</c:v>
                </c:pt>
                <c:pt idx="7">
                  <c:v>87</c:v>
                </c:pt>
                <c:pt idx="8">
                  <c:v>90</c:v>
                </c:pt>
                <c:pt idx="9">
                  <c:v>91</c:v>
                </c:pt>
                <c:pt idx="10">
                  <c:v>91</c:v>
                </c:pt>
                <c:pt idx="11">
                  <c:v>92</c:v>
                </c:pt>
                <c:pt idx="12">
                  <c:v>92</c:v>
                </c:pt>
                <c:pt idx="13">
                  <c:v>92</c:v>
                </c:pt>
                <c:pt idx="14">
                  <c:v>91</c:v>
                </c:pt>
                <c:pt idx="15">
                  <c:v>90</c:v>
                </c:pt>
                <c:pt idx="17">
                  <c:v>83</c:v>
                </c:pt>
                <c:pt idx="18">
                  <c:v>83</c:v>
                </c:pt>
                <c:pt idx="19">
                  <c:v>84</c:v>
                </c:pt>
                <c:pt idx="20">
                  <c:v>87</c:v>
                </c:pt>
                <c:pt idx="21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8F-4D04-8100-9B2CD36CB1EF}"/>
            </c:ext>
          </c:extLst>
        </c:ser>
        <c:ser>
          <c:idx val="1"/>
          <c:order val="1"/>
          <c:tx>
            <c:strRef>
              <c:f>outcome!$D$2</c:f>
              <c:strCache>
                <c:ptCount val="1"/>
                <c:pt idx="0">
                  <c:v>South</c:v>
                </c:pt>
              </c:strCache>
            </c:strRef>
          </c:tx>
          <c:spPr>
            <a:ln w="5397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dLbls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BA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42-4798-8EF8-681400733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outcome!$B$3:$B$24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outcome!$D$3:$D$24</c:f>
              <c:numCache>
                <c:formatCode>General</c:formatCode>
                <c:ptCount val="22"/>
                <c:pt idx="0">
                  <c:v>83</c:v>
                </c:pt>
                <c:pt idx="1">
                  <c:v>79</c:v>
                </c:pt>
                <c:pt idx="2">
                  <c:v>83</c:v>
                </c:pt>
                <c:pt idx="3">
                  <c:v>82</c:v>
                </c:pt>
                <c:pt idx="4">
                  <c:v>81</c:v>
                </c:pt>
                <c:pt idx="5">
                  <c:v>83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83</c:v>
                </c:pt>
                <c:pt idx="10">
                  <c:v>89</c:v>
                </c:pt>
                <c:pt idx="11">
                  <c:v>81</c:v>
                </c:pt>
                <c:pt idx="12">
                  <c:v>81</c:v>
                </c:pt>
                <c:pt idx="13">
                  <c:v>82</c:v>
                </c:pt>
                <c:pt idx="14">
                  <c:v>81</c:v>
                </c:pt>
                <c:pt idx="15">
                  <c:v>84</c:v>
                </c:pt>
                <c:pt idx="16">
                  <c:v>84</c:v>
                </c:pt>
                <c:pt idx="17">
                  <c:v>84</c:v>
                </c:pt>
                <c:pt idx="18">
                  <c:v>84</c:v>
                </c:pt>
                <c:pt idx="19">
                  <c:v>83</c:v>
                </c:pt>
                <c:pt idx="20">
                  <c:v>81</c:v>
                </c:pt>
                <c:pt idx="2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8F-4D04-8100-9B2CD36CB1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5598288"/>
        <c:axId val="1765600368"/>
      </c:lineChart>
      <c:catAx>
        <c:axId val="176559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765600368"/>
        <c:crosses val="autoZero"/>
        <c:auto val="1"/>
        <c:lblAlgn val="ctr"/>
        <c:lblOffset val="100"/>
        <c:noMultiLvlLbl val="0"/>
      </c:catAx>
      <c:valAx>
        <c:axId val="17656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ko-KR"/>
          </a:p>
        </c:txPr>
        <c:crossAx val="176559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3668271119109"/>
          <c:y val="0.67724819672555525"/>
          <c:w val="0.18340149470770836"/>
          <c:h val="5.8655621847200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Sheet5!$L$13</c:f>
              <c:strCache>
                <c:ptCount val="1"/>
                <c:pt idx="0">
                  <c:v>Norht</c:v>
                </c:pt>
              </c:strCache>
            </c:strRef>
          </c:tx>
          <c:spPr>
            <a:ln w="444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Sheet5!$K$14:$K$23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Sheet5!$L$14:$L$23</c:f>
              <c:numCache>
                <c:formatCode>0_ </c:formatCode>
                <c:ptCount val="10"/>
                <c:pt idx="0">
                  <c:v>86</c:v>
                </c:pt>
                <c:pt idx="1">
                  <c:v>83.529411764705884</c:v>
                </c:pt>
                <c:pt idx="2">
                  <c:v>91.037735849056602</c:v>
                </c:pt>
                <c:pt idx="3">
                  <c:v>72.615384615384613</c:v>
                </c:pt>
                <c:pt idx="4">
                  <c:v>79.852579852579851</c:v>
                </c:pt>
                <c:pt idx="5">
                  <c:v>77.59815242494227</c:v>
                </c:pt>
                <c:pt idx="6">
                  <c:v>74.512441156691324</c:v>
                </c:pt>
                <c:pt idx="7">
                  <c:v>71.885813148788927</c:v>
                </c:pt>
                <c:pt idx="8">
                  <c:v>70.46875</c:v>
                </c:pt>
                <c:pt idx="9">
                  <c:v>79.509202453987726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F-47AC-92F3-40933790173E}"/>
            </c:ext>
          </c:extLst>
        </c:ser>
        <c:ser>
          <c:idx val="1"/>
          <c:order val="1"/>
          <c:tx>
            <c:strRef>
              <c:f>Sheet5!$M$13</c:f>
              <c:strCache>
                <c:ptCount val="1"/>
                <c:pt idx="0">
                  <c:v>South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2F-47AC-92F3-4093379017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F-47AC-92F3-40933790173E}"/>
                </c:ext>
              </c:extLst>
            </c:dLbl>
            <c:dLbl>
              <c:idx val="9"/>
              <c:layout>
                <c:manualLayout>
                  <c:x val="-1.8330277952469658E-2"/>
                  <c:y val="4.6968050982694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2F-47AC-92F3-409337901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Sheet5!$K$14:$K$23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Sheet5!$M$14:$M$23</c:f>
              <c:numCache>
                <c:formatCode>0_ </c:formatCode>
                <c:ptCount val="10"/>
                <c:pt idx="0">
                  <c:v>59.570957095709574</c:v>
                </c:pt>
                <c:pt idx="1">
                  <c:v>59.200841219768662</c:v>
                </c:pt>
                <c:pt idx="2">
                  <c:v>62.64775413711584</c:v>
                </c:pt>
                <c:pt idx="3">
                  <c:v>63.835263835263831</c:v>
                </c:pt>
                <c:pt idx="4">
                  <c:v>66.431924882629119</c:v>
                </c:pt>
                <c:pt idx="5">
                  <c:v>72.624798711755233</c:v>
                </c:pt>
                <c:pt idx="6">
                  <c:v>75.721561969439733</c:v>
                </c:pt>
                <c:pt idx="7">
                  <c:v>72.293577981651381</c:v>
                </c:pt>
                <c:pt idx="8">
                  <c:v>75.543478260869563</c:v>
                </c:pt>
                <c:pt idx="9">
                  <c:v>77.374301675977648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F-47AC-92F3-409337901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834447"/>
        <c:axId val="1920824879"/>
      </c:lineChart>
      <c:catAx>
        <c:axId val="192083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0824879"/>
        <c:crosses val="autoZero"/>
        <c:auto val="1"/>
        <c:lblAlgn val="ctr"/>
        <c:lblOffset val="100"/>
        <c:noMultiLvlLbl val="0"/>
      </c:catAx>
      <c:valAx>
        <c:axId val="1920824879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2083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10955274769124"/>
          <c:y val="0.65595274646034707"/>
          <c:w val="0.20575139223375"/>
          <c:h val="9.3182051443783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5158-49FC-4CB9-B098-B16CE1E3D37E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7F55-E557-4371-B425-85151BFE3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0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en-US" altLang="ko-KR" sz="1800" kern="0" dirty="0">
              <a:effectLst/>
              <a:latin typeface="굴림" panose="020B0600000101010101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en-US" altLang="ko-KR" sz="1800" kern="0" dirty="0">
              <a:effectLst/>
              <a:latin typeface="굴림" panose="020B0600000101010101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4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3970F-018E-45CC-98AA-973A90006D7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68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3970F-018E-45CC-98AA-973A90006D7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7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3970F-018E-45CC-98AA-973A90006D7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31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3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639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10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335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85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6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65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effectLst/>
                <a:latin typeface="Arial" panose="020B0604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48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65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29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52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78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17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45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0" dirty="0">
              <a:effectLst/>
              <a:latin typeface="굴림" panose="020B0600000101010101" pitchFamily="50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7F55-E557-4371-B425-85151BFE3AA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01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DDD0B-B83F-1A55-E008-5919C549C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15071D-097B-B344-753A-D3D96967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DC70A6-3AFC-D72A-C3B6-DE341525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44F652-FFEC-0BDC-8EAC-25BEEB52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930C43-1265-09FC-1637-AB45EFE8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8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DAE559-C370-F983-9383-4B862DD6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0434E5-BB89-6B94-4A0E-C43643983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5119D5-FE11-3B2E-48CF-6997586B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829CF3-108A-7D73-80BB-71635620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403BF5-7E3C-BE7D-8787-12C2B57E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50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200CA65-89EB-CB02-69A7-836FB3836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052F6D-974C-9732-5940-8277C1A4F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C0AF82-AC06-A3DB-4D74-091E279B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680C66-E0AC-DE54-DA67-5121814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6D3556-DFA5-3248-124F-867719AB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3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CDD8383-BFB8-4A0F-8BC0-F62537FC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" y="0"/>
            <a:ext cx="12186851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BF9110-479A-4CB5-A9BF-1185BC325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7232"/>
            <a:ext cx="4561476" cy="1004291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F880441F-C82A-4B28-B839-8690CA79E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en-US" altLang="ko-KR" dirty="0"/>
              <a:t>S</a:t>
            </a:r>
            <a:endParaRPr kumimoji="1" lang="ko-KR" altLang="en-US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FCECD2CF-DC44-4982-AC0D-038B3E3C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CDD8383-BFB8-4A0F-8BC0-F62537FC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" y="0"/>
            <a:ext cx="12186851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BF9110-479A-4CB5-A9BF-1185BC325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7232"/>
            <a:ext cx="4561476" cy="1004291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F880441F-C82A-4B28-B839-8690CA79E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4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en-US" altLang="ko-KR" dirty="0"/>
              <a:t>S</a:t>
            </a:r>
            <a:endParaRPr kumimoji="1" lang="ko-KR" altLang="en-US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FCECD2CF-DC44-4982-AC0D-038B3E3C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16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6EC8E-7E9E-4059-84D6-16D90DDF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4FB72-3825-2013-E36C-B9DE9CBF8D92}"/>
              </a:ext>
            </a:extLst>
          </p:cNvPr>
          <p:cNvSpPr txBox="1"/>
          <p:nvPr/>
        </p:nvSpPr>
        <p:spPr>
          <a:xfrm>
            <a:off x="5637508" y="2971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4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용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spc="-100" baseline="0">
                <a:solidFill>
                  <a:srgbClr val="20346B"/>
                </a:solidFill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1pPr>
          </a:lstStyle>
          <a:p>
            <a:r>
              <a:rPr lang="ko-KR" altLang="en-US" dirty="0" err="1"/>
              <a:t>강스터</a:t>
            </a:r>
            <a:r>
              <a:rPr lang="ko-KR" altLang="en-US" dirty="0"/>
              <a:t>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1pPr>
            <a:lvl2pPr>
              <a:defRPr sz="2000" baseline="0"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2pPr>
            <a:lvl3pPr>
              <a:defRPr sz="1800" baseline="0"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3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44ED1E9-DC59-49B3-8F48-07C4A937976D}"/>
              </a:ext>
            </a:extLst>
          </p:cNvPr>
          <p:cNvGrpSpPr/>
          <p:nvPr/>
        </p:nvGrpSpPr>
        <p:grpSpPr>
          <a:xfrm>
            <a:off x="0" y="0"/>
            <a:ext cx="12192000" cy="428817"/>
            <a:chOff x="0" y="0"/>
            <a:chExt cx="12192000" cy="4288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5C706C8-28A1-4606-A564-60FC350281B2}"/>
                </a:ext>
              </a:extLst>
            </p:cNvPr>
            <p:cNvSpPr/>
            <p:nvPr userDrawn="1"/>
          </p:nvSpPr>
          <p:spPr>
            <a:xfrm>
              <a:off x="0" y="0"/>
              <a:ext cx="12192000" cy="428817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FC6C3A75-76C9-4BB5-BA97-D1677E647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25" y="63674"/>
              <a:ext cx="1044134" cy="32177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3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636913"/>
            <a:ext cx="10363200" cy="792088"/>
          </a:xfrm>
        </p:spPr>
        <p:txBody>
          <a:bodyPr anchor="t"/>
          <a:lstStyle>
            <a:lvl1pPr algn="l">
              <a:defRPr sz="3200" b="0" cap="all" baseline="0"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4F055F-33CE-44C7-8A3D-F7EF713EC8AA}"/>
              </a:ext>
            </a:extLst>
          </p:cNvPr>
          <p:cNvGrpSpPr/>
          <p:nvPr/>
        </p:nvGrpSpPr>
        <p:grpSpPr>
          <a:xfrm>
            <a:off x="0" y="0"/>
            <a:ext cx="12192000" cy="428817"/>
            <a:chOff x="0" y="0"/>
            <a:chExt cx="12192000" cy="4288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DF82CEF-A9FB-408C-A1CD-2ECF7809F5C6}"/>
                </a:ext>
              </a:extLst>
            </p:cNvPr>
            <p:cNvSpPr/>
            <p:nvPr userDrawn="1"/>
          </p:nvSpPr>
          <p:spPr>
            <a:xfrm>
              <a:off x="0" y="0"/>
              <a:ext cx="12192000" cy="428817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ECC37F43-3663-4D26-8812-BABE4EFB3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25" y="63674"/>
              <a:ext cx="1044134" cy="32177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63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00" baseline="0"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848030B-43B1-418F-A6D5-56356B4FB487}"/>
              </a:ext>
            </a:extLst>
          </p:cNvPr>
          <p:cNvGrpSpPr/>
          <p:nvPr/>
        </p:nvGrpSpPr>
        <p:grpSpPr>
          <a:xfrm>
            <a:off x="0" y="0"/>
            <a:ext cx="12192000" cy="428817"/>
            <a:chOff x="0" y="0"/>
            <a:chExt cx="12192000" cy="42881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14ADEFD-8B42-44DA-B710-33E11C1745C7}"/>
                </a:ext>
              </a:extLst>
            </p:cNvPr>
            <p:cNvSpPr/>
            <p:nvPr userDrawn="1"/>
          </p:nvSpPr>
          <p:spPr>
            <a:xfrm>
              <a:off x="0" y="0"/>
              <a:ext cx="12192000" cy="428817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AC118E52-5756-4DAA-BEBD-1493066D64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25" y="63674"/>
              <a:ext cx="1044134" cy="32177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178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내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7051" y="774701"/>
            <a:ext cx="11040533" cy="8540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24417" y="1844676"/>
            <a:ext cx="5418667" cy="46085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6284" y="1844676"/>
            <a:ext cx="5418667" cy="46085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30707E9-9B2E-43AA-B522-784274C313DA}"/>
              </a:ext>
            </a:extLst>
          </p:cNvPr>
          <p:cNvGrpSpPr/>
          <p:nvPr/>
        </p:nvGrpSpPr>
        <p:grpSpPr>
          <a:xfrm>
            <a:off x="0" y="0"/>
            <a:ext cx="12192000" cy="428817"/>
            <a:chOff x="0" y="0"/>
            <a:chExt cx="12192000" cy="42881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6636BCD-5585-45FB-80EC-4517661E1581}"/>
                </a:ext>
              </a:extLst>
            </p:cNvPr>
            <p:cNvSpPr/>
            <p:nvPr userDrawn="1"/>
          </p:nvSpPr>
          <p:spPr>
            <a:xfrm>
              <a:off x="0" y="0"/>
              <a:ext cx="12192000" cy="428817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33DCBC70-BBBD-411B-979D-BA7D216D75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25" y="63674"/>
              <a:ext cx="1044134" cy="32177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871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00633-1A5F-1420-DDD4-71CF08EF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44F3B0-ED0D-4B17-6DE3-759C62E14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2CA6-C372-787E-579A-2D67844D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759BE-8334-A9BC-7339-B9930DEB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AE6E62-754F-7064-0B1E-B4B1CFD7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18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내용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7051" y="774701"/>
            <a:ext cx="11040533" cy="8540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24417" y="1844676"/>
            <a:ext cx="5418667" cy="46085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pic>
        <p:nvPicPr>
          <p:cNvPr id="9" name="Picture 2" descr="http://schools-wikipedia.org/images/892/89286.jpg">
            <a:extLst>
              <a:ext uri="{FF2B5EF4-FFF2-40B4-BE49-F238E27FC236}">
                <a16:creationId xmlns:a16="http://schemas.microsoft.com/office/drawing/2014/main" id="{14C11567-55E2-4520-AD3F-CACDCB0D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2296681"/>
            <a:ext cx="3456384" cy="3810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366DB578-113B-4E4C-92EB-6274001BA167}"/>
              </a:ext>
            </a:extLst>
          </p:cNvPr>
          <p:cNvGrpSpPr/>
          <p:nvPr/>
        </p:nvGrpSpPr>
        <p:grpSpPr>
          <a:xfrm>
            <a:off x="0" y="0"/>
            <a:ext cx="12192000" cy="428817"/>
            <a:chOff x="0" y="0"/>
            <a:chExt cx="12192000" cy="42881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3C75B49-08A6-4BBA-AA0F-B21568B93A7F}"/>
                </a:ext>
              </a:extLst>
            </p:cNvPr>
            <p:cNvSpPr/>
            <p:nvPr userDrawn="1"/>
          </p:nvSpPr>
          <p:spPr>
            <a:xfrm>
              <a:off x="0" y="0"/>
              <a:ext cx="12192000" cy="428817"/>
            </a:xfrm>
            <a:prstGeom prst="rect">
              <a:avLst/>
            </a:prstGeom>
            <a:solidFill>
              <a:srgbClr val="203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D2CB6642-CE77-46AF-8324-F0139736A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825" y="63674"/>
              <a:ext cx="1044134" cy="32177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4672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03DA8-604F-48B3-B9F5-AB3E65706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810072"/>
            <a:ext cx="11040533" cy="854075"/>
          </a:xfrm>
        </p:spPr>
        <p:txBody>
          <a:bodyPr/>
          <a:lstStyle>
            <a:lvl1pPr>
              <a:defRPr>
                <a:solidFill>
                  <a:srgbClr val="003777"/>
                </a:solidFill>
              </a:defRPr>
            </a:lvl1pPr>
          </a:lstStyle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AFF0A8-9EB9-4E38-A77D-E7F3DE96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" y="3439666"/>
            <a:ext cx="12192000" cy="34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03DA8-604F-48B3-B9F5-AB3E65706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810072"/>
            <a:ext cx="11040533" cy="854075"/>
          </a:xfrm>
        </p:spPr>
        <p:txBody>
          <a:bodyPr/>
          <a:lstStyle>
            <a:lvl1pPr>
              <a:defRPr>
                <a:solidFill>
                  <a:srgbClr val="0037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AFF0A8-9EB9-4E38-A77D-E7F3DE96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" y="3439666"/>
            <a:ext cx="12192000" cy="34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6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9C2A1-FFDB-B1A6-68CE-34F8974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8752D5-8C8A-4E27-0E15-5A596ADB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FEAB0C-457A-E297-E931-3719CB6F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02A516-DC63-2EEF-62AA-29A0F5B5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7DF2EA-95ED-E161-C8A6-31523622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6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33485-570E-3CD4-515C-852F6C91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638D3D-D59F-13D4-18B3-0E3EA09A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675325-4169-A48F-3969-DD063F9A7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4AA764-A190-21C4-BC8A-6C6E036E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0A2E9C-74A3-1A40-66FF-85AC5BB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CAAFC4-4CC4-6396-BF4C-54CFE48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57E20-DFB2-A413-95A7-76C452FF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E1FE49-E866-04D4-4106-4029C10F5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9DDB5E-54DD-6B7F-2AAB-DED1CDBB2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A0BFDB4-966F-6369-18B4-0CEC67C88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F5F184-3111-1E81-4BA7-BC490557B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AA3903-D502-E920-8DE9-1453C215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EEEF4FD-F683-631A-6286-BA6E3A78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29D257-2262-9E76-C1AB-64BE246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88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2FADE-B8B7-EE8E-0E54-BE45746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C8E6C57-74FD-1353-1C4D-7A3A65FF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198476-163C-C2F8-F1A1-058ABC40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B5CDC-F0C1-0852-1F0D-E299E1E8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08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E969AC-9413-A952-8BE2-E36E1337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094F6EF-7B5A-AA77-1E8A-476A7F4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893ADB-142B-27E7-12EA-331E7A8B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5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02C4BA-A72B-50C8-4084-80C01C60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4C9E93-FA84-4FD8-287A-F53AE2B7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5E54FF8-70CE-9CCE-45BE-54F3E6D22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3B907A-15F0-EB9D-A6E1-5DB207C2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BBA88-BC0D-A21D-E40C-9E31FA5B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17B26F-8797-6404-B255-5B2E4438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3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92A7DE-0337-DCD2-24E5-D81C7E71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45796C-BF48-A631-A9B5-D3EDA131D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30EB7A-8648-CBFE-479F-4DBED4080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9B82F1-7EDE-06DE-B323-618074AC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75B69A-5269-8835-F1F2-5E26865F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139F81-0A1E-6BED-1392-E508648D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80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50F85C-EFFD-12E6-C0D3-C6D1E650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9722AA-C48C-3BA1-6A3D-53367CD9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0D9686-7C03-0541-7BC0-2C837117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4C4A6-65AA-4FAE-9A44-D354557B7143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6C1BDA-EC78-0CE9-C3C8-D785EC216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2A3E05-F745-DB5B-E86F-2D43A628A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798BB-4CE8-4B45-9245-DBB9CCCD9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9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EDFBBF-B438-4B70-883B-CD79EC41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548681"/>
            <a:ext cx="1104053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E01854-A116-4AC8-8998-4D82FA57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540273"/>
            <a:ext cx="11040533" cy="491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26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200" b="1" i="0" spc="-100" baseline="0">
          <a:solidFill>
            <a:srgbClr val="20346B"/>
          </a:solidFill>
          <a:latin typeface="Tahoma" panose="020B0604030504040204" pitchFamily="34" charset="0"/>
          <a:ea typeface="Noto Serif CJK KR Medium" panose="02020500000000000000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rtl="0" eaLnBrk="1" fontAlgn="base" latinLnBrk="1" hangingPunct="1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umimoji="1" sz="2400" baseline="0">
          <a:solidFill>
            <a:schemeClr val="tx1"/>
          </a:solidFill>
          <a:latin typeface="Tahoma" panose="020B0604030504040204" pitchFamily="34" charset="0"/>
          <a:ea typeface="Noto Serif CJK KR Medium" panose="02020500000000000000" pitchFamily="18" charset="-127"/>
          <a:cs typeface="+mn-cs"/>
        </a:defRPr>
      </a:lvl1pPr>
      <a:lvl2pPr marL="742950" indent="-285750" algn="l" rtl="0" eaLnBrk="1" fontAlgn="base" latinLnBrk="1" hangingPunct="1">
        <a:lnSpc>
          <a:spcPct val="130000"/>
        </a:lnSpc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Ø"/>
        <a:defRPr kumimoji="1" sz="2000" baseline="0">
          <a:solidFill>
            <a:schemeClr val="tx1"/>
          </a:solidFill>
          <a:latin typeface="Tahoma" panose="020B0604030504040204" pitchFamily="34" charset="0"/>
          <a:ea typeface="Noto Serif CJK KR Medium" panose="02020500000000000000" pitchFamily="18" charset="-127"/>
        </a:defRPr>
      </a:lvl2pPr>
      <a:lvl3pPr marL="1143000" indent="-228600" algn="l" rtl="0" eaLnBrk="1" fontAlgn="base" latinLnBrk="1" hangingPunct="1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800" baseline="0">
          <a:solidFill>
            <a:schemeClr val="tx1"/>
          </a:solidFill>
          <a:latin typeface="Tahoma" panose="020B0604030504040204" pitchFamily="34" charset="0"/>
          <a:ea typeface="Noto Serif CJK KR Medium" panose="02020500000000000000" pitchFamily="18" charset="-127"/>
        </a:defRPr>
      </a:lvl3pPr>
      <a:lvl4pPr marL="1600200" indent="-228600" algn="l" rtl="0" eaLnBrk="1" fontAlgn="base" latinLnBrk="1" hangingPunct="1">
        <a:lnSpc>
          <a:spcPct val="12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eaLnBrk="1" fontAlgn="base" latinLnBrk="1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1" fontAlgn="base" latinLnBrk="1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1" fontAlgn="base" latinLnBrk="1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1" fontAlgn="base" latinLnBrk="1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0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D6BDB2-891C-C744-0ECB-87D2F12AA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00199"/>
            <a:ext cx="9521371" cy="1909763"/>
          </a:xfrm>
        </p:spPr>
        <p:txBody>
          <a:bodyPr/>
          <a:lstStyle/>
          <a:p>
            <a:r>
              <a:rPr lang="en-US" altLang="ko-KR" dirty="0">
                <a:latin typeface="Noto Sans KR Bold" panose="020B0800000000000000" pitchFamily="50" charset="-127"/>
                <a:ea typeface="Noto Sans KR Bold" panose="020B0800000000000000" pitchFamily="50" charset="-127"/>
              </a:rPr>
              <a:t>TB situation in South and North  Korea 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95A02F5-1695-4C7B-94B5-624C9B87F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Young Ae Kang</a:t>
            </a:r>
          </a:p>
          <a:p>
            <a:r>
              <a:rPr lang="en-US" altLang="ko-KR" dirty="0"/>
              <a:t>Yonsei University College of Medicine</a:t>
            </a:r>
          </a:p>
          <a:p>
            <a:endParaRPr lang="ko-KR" altLang="en-US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B40D0042-9EF3-469E-BDC2-FF71478DB40A}"/>
              </a:ext>
            </a:extLst>
          </p:cNvPr>
          <p:cNvSpPr txBox="1">
            <a:spLocks/>
          </p:cNvSpPr>
          <p:nvPr/>
        </p:nvSpPr>
        <p:spPr>
          <a:xfrm>
            <a:off x="819850" y="3927713"/>
            <a:ext cx="7076059" cy="111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40000"/>
              </a:lnSpc>
            </a:pPr>
            <a:endParaRPr kumimoji="1" lang="en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90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C361A-3B8E-4DD7-A13B-0A106D64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% RIF tested and notified number of RR/MDR TB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290D99-698F-4E18-8660-A3307B6C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590" y="6411910"/>
            <a:ext cx="137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33C433-C0A2-42D8-BB54-7E4ABB88B473}" type="slidenum">
              <a:rPr lang="ko-KR" altLang="en-US" smtClean="0"/>
              <a:pPr/>
              <a:t>10</a:t>
            </a:fld>
            <a:endParaRPr lang="ko-KR" altLang="en-US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79AC77B6-738A-47E5-AAB5-E9EF2C96F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5339"/>
              </p:ext>
            </p:extLst>
          </p:nvPr>
        </p:nvGraphicFramePr>
        <p:xfrm>
          <a:off x="1544781" y="1579419"/>
          <a:ext cx="8825345" cy="444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07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7ECE2B-789D-414B-8FC9-647D362C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Treatment success rate, new and relapse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17AAB8-1AFC-4749-834D-65724108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590" y="6411910"/>
            <a:ext cx="137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33C433-C0A2-42D8-BB54-7E4ABB88B473}" type="slidenum">
              <a:rPr lang="ko-KR" altLang="en-US" smtClean="0"/>
              <a:pPr/>
              <a:t>11</a:t>
            </a:fld>
            <a:endParaRPr lang="ko-KR" altLang="en-US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CCF173AF-F0B0-45D6-9C66-7870CA9A8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495772"/>
              </p:ext>
            </p:extLst>
          </p:nvPr>
        </p:nvGraphicFramePr>
        <p:xfrm>
          <a:off x="1171622" y="1404636"/>
          <a:ext cx="9848755" cy="482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06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E5BCE4-3EB8-4903-AF1B-3904DEF3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Treatment success rate, RR/MDR TB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07795C-9EC0-47ED-990E-B19FCA6A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590" y="6411910"/>
            <a:ext cx="137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33C433-C0A2-42D8-BB54-7E4ABB88B473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192861D8-7262-4B43-9617-A08CE18CF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148166"/>
              </p:ext>
            </p:extLst>
          </p:nvPr>
        </p:nvGraphicFramePr>
        <p:xfrm>
          <a:off x="1391477" y="1759226"/>
          <a:ext cx="9024731" cy="446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55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3074E0-7649-4E8A-BAE7-C34F3CBA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Objective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5952E8-F6E0-4D0C-9570-E3B888C14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purpose of this work was to develop a mathematical model that accounts for recent trends in DS-TB and RR/MDR-TB incidence and to predict TB burden based on the proposed optimal TB control intervention strategy in </a:t>
            </a:r>
            <a:r>
              <a:rPr lang="en-US" altLang="ko-KR" dirty="0">
                <a:solidFill>
                  <a:schemeClr val="bg2"/>
                </a:solidFill>
              </a:rPr>
              <a:t>(South and) </a:t>
            </a:r>
            <a:r>
              <a:rPr lang="en-US" altLang="ko-KR" dirty="0"/>
              <a:t>North Korea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24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613906-EDF5-4096-9E79-82A994AC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TB Model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0B7455-9DCB-4FCB-B779-17A6D811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Deterministic Compartment model</a:t>
            </a:r>
          </a:p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3F80A56-F188-4C00-95CA-EB1DBA4CCBC2}"/>
              </a:ext>
            </a:extLst>
          </p:cNvPr>
          <p:cNvSpPr/>
          <p:nvPr/>
        </p:nvSpPr>
        <p:spPr>
          <a:xfrm>
            <a:off x="1398794" y="2149454"/>
            <a:ext cx="1663909" cy="412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Susceptible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64E3872-0B77-4EFD-B2C6-2883909A26A7}"/>
              </a:ext>
            </a:extLst>
          </p:cNvPr>
          <p:cNvSpPr/>
          <p:nvPr/>
        </p:nvSpPr>
        <p:spPr>
          <a:xfrm>
            <a:off x="3696551" y="2141646"/>
            <a:ext cx="1663909" cy="412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Pre-infectious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03EE7E-6519-4761-80F2-1CE139B29263}"/>
              </a:ext>
            </a:extLst>
          </p:cNvPr>
          <p:cNvSpPr/>
          <p:nvPr/>
        </p:nvSpPr>
        <p:spPr>
          <a:xfrm>
            <a:off x="5941150" y="2127530"/>
            <a:ext cx="1743672" cy="434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6FEF1A0-C686-44B2-ABE2-0BAE0757B543}"/>
              </a:ext>
            </a:extLst>
          </p:cNvPr>
          <p:cNvSpPr/>
          <p:nvPr/>
        </p:nvSpPr>
        <p:spPr>
          <a:xfrm>
            <a:off x="8278066" y="2127530"/>
            <a:ext cx="1996883" cy="474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Recovered/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403F2CA-D5C0-482E-A52C-5F3044DD9631}"/>
              </a:ext>
            </a:extLst>
          </p:cNvPr>
          <p:cNvCxnSpPr>
            <a:cxnSpLocks/>
          </p:cNvCxnSpPr>
          <p:nvPr/>
        </p:nvCxnSpPr>
        <p:spPr>
          <a:xfrm>
            <a:off x="5365524" y="2338328"/>
            <a:ext cx="582179" cy="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8E8554A-3034-4FCC-B66C-302B28140ED9}"/>
              </a:ext>
            </a:extLst>
          </p:cNvPr>
          <p:cNvCxnSpPr>
            <a:cxnSpLocks/>
          </p:cNvCxnSpPr>
          <p:nvPr/>
        </p:nvCxnSpPr>
        <p:spPr>
          <a:xfrm>
            <a:off x="7695887" y="2326898"/>
            <a:ext cx="582179" cy="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16838A1-8740-4790-9AD0-3A8E77F80FDB}"/>
              </a:ext>
            </a:extLst>
          </p:cNvPr>
          <p:cNvCxnSpPr>
            <a:cxnSpLocks/>
          </p:cNvCxnSpPr>
          <p:nvPr/>
        </p:nvCxnSpPr>
        <p:spPr>
          <a:xfrm>
            <a:off x="3086898" y="2344852"/>
            <a:ext cx="582179" cy="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8A47233B-4623-467B-81E4-F6E0CDD3AE0F}"/>
              </a:ext>
            </a:extLst>
          </p:cNvPr>
          <p:cNvGrpSpPr/>
          <p:nvPr/>
        </p:nvGrpSpPr>
        <p:grpSpPr>
          <a:xfrm>
            <a:off x="1291930" y="2777177"/>
            <a:ext cx="8862802" cy="1926868"/>
            <a:chOff x="1216054" y="951497"/>
            <a:chExt cx="9732752" cy="2620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직사각형 168">
                  <a:extLst>
                    <a:ext uri="{FF2B5EF4-FFF2-40B4-BE49-F238E27FC236}">
                      <a16:creationId xmlns:a16="http://schemas.microsoft.com/office/drawing/2014/main" id="{DF80FC1B-12C1-4EF2-9359-BDD136E8BC25}"/>
                    </a:ext>
                  </a:extLst>
                </p:cNvPr>
                <p:cNvSpPr/>
                <p:nvPr/>
              </p:nvSpPr>
              <p:spPr>
                <a:xfrm>
                  <a:off x="1885425" y="2218920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9" name="직사각형 168">
                  <a:extLst>
                    <a:ext uri="{FF2B5EF4-FFF2-40B4-BE49-F238E27FC236}">
                      <a16:creationId xmlns:a16="http://schemas.microsoft.com/office/drawing/2014/main" id="{DF80FC1B-12C1-4EF2-9359-BDD136E8B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425" y="2218920"/>
                  <a:ext cx="457200" cy="4191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직사각형 169">
                  <a:extLst>
                    <a:ext uri="{FF2B5EF4-FFF2-40B4-BE49-F238E27FC236}">
                      <a16:creationId xmlns:a16="http://schemas.microsoft.com/office/drawing/2014/main" id="{3296CFE0-060A-4C9B-8C87-FD4B7BE0C227}"/>
                    </a:ext>
                  </a:extLst>
                </p:cNvPr>
                <p:cNvSpPr/>
                <p:nvPr/>
              </p:nvSpPr>
              <p:spPr>
                <a:xfrm>
                  <a:off x="3538889" y="2185497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0" name="직사각형 169">
                  <a:extLst>
                    <a:ext uri="{FF2B5EF4-FFF2-40B4-BE49-F238E27FC236}">
                      <a16:creationId xmlns:a16="http://schemas.microsoft.com/office/drawing/2014/main" id="{3296CFE0-060A-4C9B-8C87-FD4B7BE0C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89" y="2185497"/>
                  <a:ext cx="457200" cy="419100"/>
                </a:xfrm>
                <a:prstGeom prst="rect">
                  <a:avLst/>
                </a:prstGeom>
                <a:blipFill>
                  <a:blip r:embed="rId4"/>
                  <a:stretch>
                    <a:fillRect l="-9459" r="-6757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직사각형 170">
                  <a:extLst>
                    <a:ext uri="{FF2B5EF4-FFF2-40B4-BE49-F238E27FC236}">
                      <a16:creationId xmlns:a16="http://schemas.microsoft.com/office/drawing/2014/main" id="{1198BB37-0957-4018-9DF9-E159EA0079F2}"/>
                    </a:ext>
                  </a:extLst>
                </p:cNvPr>
                <p:cNvSpPr/>
                <p:nvPr/>
              </p:nvSpPr>
              <p:spPr>
                <a:xfrm>
                  <a:off x="9847849" y="2191845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1" name="직사각형 170">
                  <a:extLst>
                    <a:ext uri="{FF2B5EF4-FFF2-40B4-BE49-F238E27FC236}">
                      <a16:creationId xmlns:a16="http://schemas.microsoft.com/office/drawing/2014/main" id="{1198BB37-0957-4018-9DF9-E159EA007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849" y="2191845"/>
                  <a:ext cx="457200" cy="419100"/>
                </a:xfrm>
                <a:prstGeom prst="rect">
                  <a:avLst/>
                </a:prstGeom>
                <a:blipFill>
                  <a:blip r:embed="rId5"/>
                  <a:stretch>
                    <a:fillRect l="-8219" r="-5479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477AC12A-A6B0-41AA-90A2-AFCD2C1DFD16}"/>
                </a:ext>
              </a:extLst>
            </p:cNvPr>
            <p:cNvCxnSpPr>
              <a:cxnSpLocks/>
              <a:endCxn id="170" idx="1"/>
            </p:cNvCxnSpPr>
            <p:nvPr/>
          </p:nvCxnSpPr>
          <p:spPr>
            <a:xfrm>
              <a:off x="2444684" y="2395043"/>
              <a:ext cx="1094205" cy="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직사각형 172">
                  <a:extLst>
                    <a:ext uri="{FF2B5EF4-FFF2-40B4-BE49-F238E27FC236}">
                      <a16:creationId xmlns:a16="http://schemas.microsoft.com/office/drawing/2014/main" id="{C9295F9E-D74E-44E8-94AB-3DE3B57269A5}"/>
                    </a:ext>
                  </a:extLst>
                </p:cNvPr>
                <p:cNvSpPr/>
                <p:nvPr/>
              </p:nvSpPr>
              <p:spPr>
                <a:xfrm>
                  <a:off x="9773300" y="3115506"/>
                  <a:ext cx="579438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UT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3" name="직사각형 172">
                  <a:extLst>
                    <a:ext uri="{FF2B5EF4-FFF2-40B4-BE49-F238E27FC236}">
                      <a16:creationId xmlns:a16="http://schemas.microsoft.com/office/drawing/2014/main" id="{C9295F9E-D74E-44E8-94AB-3DE3B5726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300" y="3115506"/>
                  <a:ext cx="579438" cy="419100"/>
                </a:xfrm>
                <a:prstGeom prst="rect">
                  <a:avLst/>
                </a:prstGeom>
                <a:blipFill>
                  <a:blip r:embed="rId6"/>
                  <a:stretch>
                    <a:fillRect l="-9890" r="-7692" b="-545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직사각형 173">
                  <a:extLst>
                    <a:ext uri="{FF2B5EF4-FFF2-40B4-BE49-F238E27FC236}">
                      <a16:creationId xmlns:a16="http://schemas.microsoft.com/office/drawing/2014/main" id="{4A407E07-4FAA-4C68-BBCD-6CCA4DA67866}"/>
                    </a:ext>
                  </a:extLst>
                </p:cNvPr>
                <p:cNvSpPr/>
                <p:nvPr/>
              </p:nvSpPr>
              <p:spPr>
                <a:xfrm>
                  <a:off x="9773299" y="1255484"/>
                  <a:ext cx="608009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MDR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4" name="직사각형 173">
                  <a:extLst>
                    <a:ext uri="{FF2B5EF4-FFF2-40B4-BE49-F238E27FC236}">
                      <a16:creationId xmlns:a16="http://schemas.microsoft.com/office/drawing/2014/main" id="{4A407E07-4FAA-4C68-BBCD-6CCA4DA678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299" y="1255484"/>
                  <a:ext cx="608009" cy="419100"/>
                </a:xfrm>
                <a:prstGeom prst="rect">
                  <a:avLst/>
                </a:prstGeom>
                <a:blipFill>
                  <a:blip r:embed="rId7"/>
                  <a:stretch>
                    <a:fillRect l="-9375" r="-6250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D19C3FF9-BBAA-41D0-A548-AEAC59DBFC28}"/>
                </a:ext>
              </a:extLst>
            </p:cNvPr>
            <p:cNvCxnSpPr>
              <a:stCxn id="181" idx="3"/>
              <a:endCxn id="171" idx="1"/>
            </p:cNvCxnSpPr>
            <p:nvPr/>
          </p:nvCxnSpPr>
          <p:spPr>
            <a:xfrm>
              <a:off x="6775556" y="2395043"/>
              <a:ext cx="3072293" cy="63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화살표 연결선 175">
              <a:extLst>
                <a:ext uri="{FF2B5EF4-FFF2-40B4-BE49-F238E27FC236}">
                  <a16:creationId xmlns:a16="http://schemas.microsoft.com/office/drawing/2014/main" id="{DC5066A2-9A91-4A3F-AF0D-8609162F77F9}"/>
                </a:ext>
              </a:extLst>
            </p:cNvPr>
            <p:cNvCxnSpPr>
              <a:stCxn id="181" idx="3"/>
              <a:endCxn id="174" idx="1"/>
            </p:cNvCxnSpPr>
            <p:nvPr/>
          </p:nvCxnSpPr>
          <p:spPr>
            <a:xfrm flipV="1">
              <a:off x="6775556" y="1465034"/>
              <a:ext cx="2997743" cy="9300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화살표 연결선 176">
              <a:extLst>
                <a:ext uri="{FF2B5EF4-FFF2-40B4-BE49-F238E27FC236}">
                  <a16:creationId xmlns:a16="http://schemas.microsoft.com/office/drawing/2014/main" id="{2554EC44-3314-4095-96F8-8C5C1F98786A}"/>
                </a:ext>
              </a:extLst>
            </p:cNvPr>
            <p:cNvCxnSpPr>
              <a:stCxn id="173" idx="0"/>
              <a:endCxn id="171" idx="2"/>
            </p:cNvCxnSpPr>
            <p:nvPr/>
          </p:nvCxnSpPr>
          <p:spPr>
            <a:xfrm flipV="1">
              <a:off x="10063019" y="2610945"/>
              <a:ext cx="13430" cy="5045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화살표 연결선 177">
              <a:extLst>
                <a:ext uri="{FF2B5EF4-FFF2-40B4-BE49-F238E27FC236}">
                  <a16:creationId xmlns:a16="http://schemas.microsoft.com/office/drawing/2014/main" id="{1AC6D4DC-F547-45C5-9423-6383986B8007}"/>
                </a:ext>
              </a:extLst>
            </p:cNvPr>
            <p:cNvCxnSpPr>
              <a:stCxn id="174" idx="2"/>
              <a:endCxn id="171" idx="0"/>
            </p:cNvCxnSpPr>
            <p:nvPr/>
          </p:nvCxnSpPr>
          <p:spPr>
            <a:xfrm flipH="1">
              <a:off x="10076449" y="1674584"/>
              <a:ext cx="855" cy="5172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연결선: 구부러짐 178">
              <a:extLst>
                <a:ext uri="{FF2B5EF4-FFF2-40B4-BE49-F238E27FC236}">
                  <a16:creationId xmlns:a16="http://schemas.microsoft.com/office/drawing/2014/main" id="{838BE9D0-7CBA-4855-9471-2545454C7EB6}"/>
                </a:ext>
              </a:extLst>
            </p:cNvPr>
            <p:cNvCxnSpPr>
              <a:cxnSpLocks/>
              <a:stCxn id="171" idx="2"/>
              <a:endCxn id="200" idx="3"/>
            </p:cNvCxnSpPr>
            <p:nvPr/>
          </p:nvCxnSpPr>
          <p:spPr>
            <a:xfrm rot="5400000">
              <a:off x="6660599" y="-53565"/>
              <a:ext cx="751340" cy="6080360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연결선: 구부러짐 179">
              <a:extLst>
                <a:ext uri="{FF2B5EF4-FFF2-40B4-BE49-F238E27FC236}">
                  <a16:creationId xmlns:a16="http://schemas.microsoft.com/office/drawing/2014/main" id="{F6684ECC-4B1B-4975-A182-B70068F6D045}"/>
                </a:ext>
              </a:extLst>
            </p:cNvPr>
            <p:cNvCxnSpPr>
              <a:cxnSpLocks/>
              <a:stCxn id="174" idx="2"/>
              <a:endCxn id="200" idx="3"/>
            </p:cNvCxnSpPr>
            <p:nvPr/>
          </p:nvCxnSpPr>
          <p:spPr>
            <a:xfrm rot="5400000">
              <a:off x="6192847" y="-522173"/>
              <a:ext cx="1687701" cy="6081215"/>
            </a:xfrm>
            <a:prstGeom prst="curvedConnector2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직사각형 180">
                  <a:extLst>
                    <a:ext uri="{FF2B5EF4-FFF2-40B4-BE49-F238E27FC236}">
                      <a16:creationId xmlns:a16="http://schemas.microsoft.com/office/drawing/2014/main" id="{83D014E2-D41A-4766-AA82-7185B15358C6}"/>
                    </a:ext>
                  </a:extLst>
                </p:cNvPr>
                <p:cNvSpPr/>
                <p:nvPr/>
              </p:nvSpPr>
              <p:spPr>
                <a:xfrm>
                  <a:off x="6318356" y="2185493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1" name="직사각형 180">
                  <a:extLst>
                    <a:ext uri="{FF2B5EF4-FFF2-40B4-BE49-F238E27FC236}">
                      <a16:creationId xmlns:a16="http://schemas.microsoft.com/office/drawing/2014/main" id="{83D014E2-D41A-4766-AA82-7185B1535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356" y="2185493"/>
                  <a:ext cx="457200" cy="419100"/>
                </a:xfrm>
                <a:prstGeom prst="rect">
                  <a:avLst/>
                </a:prstGeom>
                <a:blipFill>
                  <a:blip r:embed="rId8"/>
                  <a:stretch>
                    <a:fillRect l="-4110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직선 화살표 연결선 181">
              <a:extLst>
                <a:ext uri="{FF2B5EF4-FFF2-40B4-BE49-F238E27FC236}">
                  <a16:creationId xmlns:a16="http://schemas.microsoft.com/office/drawing/2014/main" id="{13A797AB-84A0-46FC-8E81-0872407849B2}"/>
                </a:ext>
              </a:extLst>
            </p:cNvPr>
            <p:cNvCxnSpPr>
              <a:stCxn id="170" idx="3"/>
              <a:endCxn id="181" idx="1"/>
            </p:cNvCxnSpPr>
            <p:nvPr/>
          </p:nvCxnSpPr>
          <p:spPr>
            <a:xfrm flipV="1">
              <a:off x="3996089" y="2395043"/>
              <a:ext cx="2322267" cy="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연결선: 구부러짐 182">
              <a:extLst>
                <a:ext uri="{FF2B5EF4-FFF2-40B4-BE49-F238E27FC236}">
                  <a16:creationId xmlns:a16="http://schemas.microsoft.com/office/drawing/2014/main" id="{E8CD87A9-F297-4F9C-8351-AD2DCA515BD9}"/>
                </a:ext>
              </a:extLst>
            </p:cNvPr>
            <p:cNvCxnSpPr>
              <a:stCxn id="174" idx="0"/>
              <a:endCxn id="181" idx="0"/>
            </p:cNvCxnSpPr>
            <p:nvPr/>
          </p:nvCxnSpPr>
          <p:spPr>
            <a:xfrm rot="16200000" flipH="1" flipV="1">
              <a:off x="7847125" y="-44686"/>
              <a:ext cx="930009" cy="3530348"/>
            </a:xfrm>
            <a:prstGeom prst="curvedConnector3">
              <a:avLst>
                <a:gd name="adj1" fmla="val -2458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연결선: 구부러짐 183">
              <a:extLst>
                <a:ext uri="{FF2B5EF4-FFF2-40B4-BE49-F238E27FC236}">
                  <a16:creationId xmlns:a16="http://schemas.microsoft.com/office/drawing/2014/main" id="{62D7CF82-15CF-4E58-ADC0-CC7CDB1D0673}"/>
                </a:ext>
              </a:extLst>
            </p:cNvPr>
            <p:cNvCxnSpPr>
              <a:cxnSpLocks/>
              <a:stCxn id="171" idx="0"/>
              <a:endCxn id="181" idx="0"/>
            </p:cNvCxnSpPr>
            <p:nvPr/>
          </p:nvCxnSpPr>
          <p:spPr>
            <a:xfrm rot="16200000" flipV="1">
              <a:off x="8308527" y="423922"/>
              <a:ext cx="6352" cy="3529493"/>
            </a:xfrm>
            <a:prstGeom prst="curvedConnector3">
              <a:avLst>
                <a:gd name="adj1" fmla="val 369886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96392F9B-10E0-4825-877A-E01489B54FB4}"/>
                    </a:ext>
                  </a:extLst>
                </p:cNvPr>
                <p:cNvSpPr txBox="1"/>
                <p:nvPr/>
              </p:nvSpPr>
              <p:spPr>
                <a:xfrm>
                  <a:off x="4928622" y="2130061"/>
                  <a:ext cx="457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96392F9B-10E0-4825-877A-E01489B54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622" y="2130061"/>
                  <a:ext cx="457200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363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A3541FFF-5EFB-485D-B33E-FC83D6EE69C0}"/>
                    </a:ext>
                  </a:extLst>
                </p:cNvPr>
                <p:cNvSpPr txBox="1"/>
                <p:nvPr/>
              </p:nvSpPr>
              <p:spPr>
                <a:xfrm>
                  <a:off x="8514336" y="1427805"/>
                  <a:ext cx="4984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1200" b="0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A3541FFF-5EFB-485D-B33E-FC83D6EE6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4336" y="1427805"/>
                  <a:ext cx="49847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3030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BFD3C075-2913-41E2-9622-3F82798794C6}"/>
                    </a:ext>
                  </a:extLst>
                </p:cNvPr>
                <p:cNvSpPr txBox="1"/>
                <p:nvPr/>
              </p:nvSpPr>
              <p:spPr>
                <a:xfrm>
                  <a:off x="9871915" y="2721399"/>
                  <a:ext cx="7715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BFD3C075-2913-41E2-9622-3F8279879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1915" y="2721399"/>
                  <a:ext cx="771523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393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9780460A-5C04-4434-8163-E4748DB0218F}"/>
                    </a:ext>
                  </a:extLst>
                </p:cNvPr>
                <p:cNvSpPr txBox="1"/>
                <p:nvPr/>
              </p:nvSpPr>
              <p:spPr>
                <a:xfrm>
                  <a:off x="9966975" y="1702398"/>
                  <a:ext cx="771523" cy="41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9780460A-5C04-4434-8163-E4748DB02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6975" y="1702398"/>
                  <a:ext cx="771523" cy="411651"/>
                </a:xfrm>
                <a:prstGeom prst="rect">
                  <a:avLst/>
                </a:prstGeom>
                <a:blipFill>
                  <a:blip r:embed="rId12"/>
                  <a:stretch>
                    <a:fillRect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A7388F42-85ED-4F82-8D89-7B598F53AED6}"/>
                    </a:ext>
                  </a:extLst>
                </p:cNvPr>
                <p:cNvSpPr txBox="1"/>
                <p:nvPr/>
              </p:nvSpPr>
              <p:spPr>
                <a:xfrm>
                  <a:off x="5042922" y="951497"/>
                  <a:ext cx="19548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ko-KR" altLang="en-US" sz="1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𝑀𝐷𝑅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A7388F42-85ED-4F82-8D89-7B598F53A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2922" y="951497"/>
                  <a:ext cx="1954882" cy="276999"/>
                </a:xfrm>
                <a:prstGeom prst="rect">
                  <a:avLst/>
                </a:prstGeom>
                <a:blipFill>
                  <a:blip r:embed="rId13"/>
                  <a:stretch>
                    <a:fillRect b="-515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775BB5AB-3DD8-44BF-B6B6-C68ED3D8535F}"/>
                    </a:ext>
                  </a:extLst>
                </p:cNvPr>
                <p:cNvSpPr txBox="1"/>
                <p:nvPr/>
              </p:nvSpPr>
              <p:spPr>
                <a:xfrm>
                  <a:off x="4630004" y="3289171"/>
                  <a:ext cx="18130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ko-KR" altLang="en-US" sz="1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775BB5AB-3DD8-44BF-B6B6-C68ED3D85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004" y="3289171"/>
                  <a:ext cx="1813064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515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E9189772-2784-44D0-AB81-CBC34F24C877}"/>
                    </a:ext>
                  </a:extLst>
                </p:cNvPr>
                <p:cNvSpPr txBox="1"/>
                <p:nvPr/>
              </p:nvSpPr>
              <p:spPr>
                <a:xfrm>
                  <a:off x="5513723" y="1193203"/>
                  <a:ext cx="166547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𝑀𝐷𝑅</m:t>
                            </m:r>
                          </m:sub>
                        </m:s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E9189772-2784-44D0-AB81-CBC34F24C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723" y="1193203"/>
                  <a:ext cx="1665477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14242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56876812-BF3B-4CBE-A08E-EDC80F396247}"/>
                    </a:ext>
                  </a:extLst>
                </p:cNvPr>
                <p:cNvSpPr txBox="1"/>
                <p:nvPr/>
              </p:nvSpPr>
              <p:spPr>
                <a:xfrm>
                  <a:off x="7030614" y="1663608"/>
                  <a:ext cx="154662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altLang="ko-K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56876812-BF3B-4CBE-A08E-EDC80F396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614" y="1663608"/>
                  <a:ext cx="1546628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1352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직선 화살표 연결선 192">
              <a:extLst>
                <a:ext uri="{FF2B5EF4-FFF2-40B4-BE49-F238E27FC236}">
                  <a16:creationId xmlns:a16="http://schemas.microsoft.com/office/drawing/2014/main" id="{27187386-7FA0-4D30-B043-2AD5A7C1C864}"/>
                </a:ext>
              </a:extLst>
            </p:cNvPr>
            <p:cNvCxnSpPr>
              <a:cxnSpLocks/>
              <a:endCxn id="169" idx="1"/>
            </p:cNvCxnSpPr>
            <p:nvPr/>
          </p:nvCxnSpPr>
          <p:spPr>
            <a:xfrm>
              <a:off x="1339325" y="2428470"/>
              <a:ext cx="5461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EC345617-D068-47E4-8E06-F105324AB83D}"/>
                    </a:ext>
                  </a:extLst>
                </p:cNvPr>
                <p:cNvSpPr txBox="1"/>
                <p:nvPr/>
              </p:nvSpPr>
              <p:spPr>
                <a:xfrm>
                  <a:off x="1216054" y="2151471"/>
                  <a:ext cx="7715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EC345617-D068-47E4-8E06-F105324AB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054" y="2151471"/>
                  <a:ext cx="771523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352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7C759D5-60E3-4035-8C8E-7F2BC3D0C84C}"/>
                    </a:ext>
                  </a:extLst>
                </p:cNvPr>
                <p:cNvSpPr txBox="1"/>
                <p:nvPr/>
              </p:nvSpPr>
              <p:spPr>
                <a:xfrm>
                  <a:off x="2114695" y="1837050"/>
                  <a:ext cx="14747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i="1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7C759D5-60E3-4035-8C8E-7F2BC3D0C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695" y="1837050"/>
                  <a:ext cx="1474792" cy="276999"/>
                </a:xfrm>
                <a:prstGeom prst="rect">
                  <a:avLst/>
                </a:prstGeom>
                <a:blipFill>
                  <a:blip r:embed="rId18"/>
                  <a:stretch>
                    <a:fillRect b="-470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직선 화살표 연결선 195">
              <a:extLst>
                <a:ext uri="{FF2B5EF4-FFF2-40B4-BE49-F238E27FC236}">
                  <a16:creationId xmlns:a16="http://schemas.microsoft.com/office/drawing/2014/main" id="{AF021467-C7FE-4C84-A8BD-30C43460E704}"/>
                </a:ext>
              </a:extLst>
            </p:cNvPr>
            <p:cNvCxnSpPr>
              <a:stCxn id="181" idx="0"/>
            </p:cNvCxnSpPr>
            <p:nvPr/>
          </p:nvCxnSpPr>
          <p:spPr>
            <a:xfrm flipH="1" flipV="1">
              <a:off x="6546955" y="1624975"/>
              <a:ext cx="1" cy="560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BC04EFB-7173-4814-A2EC-B3B1E537B41E}"/>
                    </a:ext>
                  </a:extLst>
                </p:cNvPr>
                <p:cNvSpPr txBox="1"/>
                <p:nvPr/>
              </p:nvSpPr>
              <p:spPr>
                <a:xfrm>
                  <a:off x="6214468" y="1715273"/>
                  <a:ext cx="457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BC04EFB-7173-4814-A2EC-B3B1E537B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468" y="1715273"/>
                  <a:ext cx="457200" cy="276999"/>
                </a:xfrm>
                <a:prstGeom prst="rect">
                  <a:avLst/>
                </a:prstGeom>
                <a:blipFill>
                  <a:blip r:embed="rId19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05015A4B-6F4D-4268-A380-7DE774D63DA3}"/>
                    </a:ext>
                  </a:extLst>
                </p:cNvPr>
                <p:cNvSpPr txBox="1"/>
                <p:nvPr/>
              </p:nvSpPr>
              <p:spPr>
                <a:xfrm>
                  <a:off x="8547825" y="2076433"/>
                  <a:ext cx="4984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1200" b="0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05015A4B-6F4D-4268-A380-7DE774D63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825" y="2076433"/>
                  <a:ext cx="498472" cy="276999"/>
                </a:xfrm>
                <a:prstGeom prst="rect">
                  <a:avLst/>
                </a:prstGeom>
                <a:blipFill>
                  <a:blip r:embed="rId20"/>
                  <a:stretch>
                    <a:fillRect b="-264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9A009024-2616-4D27-93CC-5A0A301BA034}"/>
                    </a:ext>
                  </a:extLst>
                </p:cNvPr>
                <p:cNvSpPr txBox="1"/>
                <p:nvPr/>
              </p:nvSpPr>
              <p:spPr>
                <a:xfrm>
                  <a:off x="8514336" y="2690947"/>
                  <a:ext cx="4984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ko-KR" sz="1200" b="0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9A009024-2616-4D27-93CC-5A0A301BA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4336" y="2690947"/>
                  <a:ext cx="498472" cy="276999"/>
                </a:xfrm>
                <a:prstGeom prst="rect">
                  <a:avLst/>
                </a:prstGeom>
                <a:blipFill>
                  <a:blip r:embed="rId21"/>
                  <a:stretch>
                    <a:fillRect b="-264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직사각형 199">
                  <a:extLst>
                    <a:ext uri="{FF2B5EF4-FFF2-40B4-BE49-F238E27FC236}">
                      <a16:creationId xmlns:a16="http://schemas.microsoft.com/office/drawing/2014/main" id="{959D7E57-2D02-4998-ABB9-BCCEDBEBEAC4}"/>
                    </a:ext>
                  </a:extLst>
                </p:cNvPr>
                <p:cNvSpPr/>
                <p:nvPr/>
              </p:nvSpPr>
              <p:spPr>
                <a:xfrm>
                  <a:off x="3538889" y="3152735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0" name="직사각형 199">
                  <a:extLst>
                    <a:ext uri="{FF2B5EF4-FFF2-40B4-BE49-F238E27FC236}">
                      <a16:creationId xmlns:a16="http://schemas.microsoft.com/office/drawing/2014/main" id="{959D7E57-2D02-4998-ABB9-BCCEDBEBEA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89" y="3152735"/>
                  <a:ext cx="457200" cy="419100"/>
                </a:xfrm>
                <a:prstGeom prst="rect">
                  <a:avLst/>
                </a:prstGeom>
                <a:blipFill>
                  <a:blip r:embed="rId22"/>
                  <a:stretch>
                    <a:fillRect l="-8108" r="-5405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직선 화살표 연결선 200">
              <a:extLst>
                <a:ext uri="{FF2B5EF4-FFF2-40B4-BE49-F238E27FC236}">
                  <a16:creationId xmlns:a16="http://schemas.microsoft.com/office/drawing/2014/main" id="{C3DD2981-0471-4CBE-92CD-829F576FBBB5}"/>
                </a:ext>
              </a:extLst>
            </p:cNvPr>
            <p:cNvCxnSpPr/>
            <p:nvPr/>
          </p:nvCxnSpPr>
          <p:spPr>
            <a:xfrm rot="5400000" flipH="1" flipV="1">
              <a:off x="10668546" y="1177808"/>
              <a:ext cx="1" cy="560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화살표 연결선 201">
              <a:extLst>
                <a:ext uri="{FF2B5EF4-FFF2-40B4-BE49-F238E27FC236}">
                  <a16:creationId xmlns:a16="http://schemas.microsoft.com/office/drawing/2014/main" id="{4D998CC0-44F3-4EED-98F4-699185EF4847}"/>
                </a:ext>
              </a:extLst>
            </p:cNvPr>
            <p:cNvCxnSpPr/>
            <p:nvPr/>
          </p:nvCxnSpPr>
          <p:spPr>
            <a:xfrm rot="5400000" flipH="1" flipV="1">
              <a:off x="10582678" y="2139250"/>
              <a:ext cx="1" cy="560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9C8075C1-A9AA-4DBF-83F1-88DC662E3115}"/>
                    </a:ext>
                  </a:extLst>
                </p:cNvPr>
                <p:cNvSpPr txBox="1"/>
                <p:nvPr/>
              </p:nvSpPr>
              <p:spPr>
                <a:xfrm>
                  <a:off x="2819454" y="2717112"/>
                  <a:ext cx="1006407" cy="376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9C8075C1-A9AA-4DBF-83F1-88DC662E3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54" y="2717112"/>
                  <a:ext cx="1006407" cy="376690"/>
                </a:xfrm>
                <a:prstGeom prst="rect">
                  <a:avLst/>
                </a:prstGeom>
                <a:blipFill>
                  <a:blip r:embed="rId2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E505D9B-C177-489D-829C-D0FE1B14A29B}"/>
                    </a:ext>
                  </a:extLst>
                </p:cNvPr>
                <p:cNvSpPr txBox="1"/>
                <p:nvPr/>
              </p:nvSpPr>
              <p:spPr>
                <a:xfrm>
                  <a:off x="5392956" y="2613136"/>
                  <a:ext cx="5446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E505D9B-C177-489D-829C-D0FE1B14A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956" y="2613136"/>
                  <a:ext cx="544692" cy="276999"/>
                </a:xfrm>
                <a:prstGeom prst="rect">
                  <a:avLst/>
                </a:prstGeom>
                <a:blipFill>
                  <a:blip r:embed="rId2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75AD98A8-134F-4C51-982C-60B374488274}"/>
                    </a:ext>
                  </a:extLst>
                </p:cNvPr>
                <p:cNvSpPr txBox="1"/>
                <p:nvPr/>
              </p:nvSpPr>
              <p:spPr>
                <a:xfrm>
                  <a:off x="10421133" y="1168622"/>
                  <a:ext cx="457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75AD98A8-134F-4C51-982C-60B3744882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1133" y="1168622"/>
                  <a:ext cx="457200" cy="276999"/>
                </a:xfrm>
                <a:prstGeom prst="rect">
                  <a:avLst/>
                </a:prstGeom>
                <a:blipFill>
                  <a:blip r:embed="rId25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85CE663F-323B-468B-959C-B9A00E9052F2}"/>
                    </a:ext>
                  </a:extLst>
                </p:cNvPr>
                <p:cNvSpPr txBox="1"/>
                <p:nvPr/>
              </p:nvSpPr>
              <p:spPr>
                <a:xfrm>
                  <a:off x="10352738" y="2130062"/>
                  <a:ext cx="457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</a:rPr>
                              <m:t>𝑇𝐵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85CE663F-323B-468B-959C-B9A00E905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738" y="2130062"/>
                  <a:ext cx="457200" cy="276999"/>
                </a:xfrm>
                <a:prstGeom prst="rect">
                  <a:avLst/>
                </a:prstGeom>
                <a:blipFill>
                  <a:blip r:embed="rId26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7" name="연결선: 구부러짐 206">
              <a:extLst>
                <a:ext uri="{FF2B5EF4-FFF2-40B4-BE49-F238E27FC236}">
                  <a16:creationId xmlns:a16="http://schemas.microsoft.com/office/drawing/2014/main" id="{A91A97C4-4965-444C-B7AA-DD0390EF08AF}"/>
                </a:ext>
              </a:extLst>
            </p:cNvPr>
            <p:cNvCxnSpPr>
              <a:cxnSpLocks/>
              <a:stCxn id="171" idx="0"/>
              <a:endCxn id="212" idx="0"/>
            </p:cNvCxnSpPr>
            <p:nvPr/>
          </p:nvCxnSpPr>
          <p:spPr>
            <a:xfrm rot="16200000" flipV="1">
              <a:off x="6437574" y="-1447030"/>
              <a:ext cx="968790" cy="6308960"/>
            </a:xfrm>
            <a:prstGeom prst="curvedConnector3">
              <a:avLst>
                <a:gd name="adj1" fmla="val 123596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연결선: 구부러짐 207">
              <a:extLst>
                <a:ext uri="{FF2B5EF4-FFF2-40B4-BE49-F238E27FC236}">
                  <a16:creationId xmlns:a16="http://schemas.microsoft.com/office/drawing/2014/main" id="{58530C57-6C41-484C-B2B0-8F138BE402AD}"/>
                </a:ext>
              </a:extLst>
            </p:cNvPr>
            <p:cNvCxnSpPr>
              <a:cxnSpLocks/>
              <a:stCxn id="174" idx="0"/>
              <a:endCxn id="212" idx="0"/>
            </p:cNvCxnSpPr>
            <p:nvPr/>
          </p:nvCxnSpPr>
          <p:spPr>
            <a:xfrm rot="16200000" flipV="1">
              <a:off x="6906183" y="-1915638"/>
              <a:ext cx="32429" cy="6309815"/>
            </a:xfrm>
            <a:prstGeom prst="curvedConnector3">
              <a:avLst>
                <a:gd name="adj1" fmla="val 804925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082F0C3C-2C6F-4015-B821-E2A0522EA618}"/>
                    </a:ext>
                  </a:extLst>
                </p:cNvPr>
                <p:cNvSpPr txBox="1"/>
                <p:nvPr/>
              </p:nvSpPr>
              <p:spPr>
                <a:xfrm>
                  <a:off x="4883638" y="2901295"/>
                  <a:ext cx="19548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ko-KR" altLang="en-US" sz="1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𝑀𝐷𝑅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082F0C3C-2C6F-4015-B821-E2A0522EA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638" y="2901295"/>
                  <a:ext cx="1954882" cy="276999"/>
                </a:xfrm>
                <a:prstGeom prst="rect">
                  <a:avLst/>
                </a:prstGeom>
                <a:blipFill>
                  <a:blip r:embed="rId27"/>
                  <a:stretch>
                    <a:fillRect b="-515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6389C5-3F68-41FA-A008-F573D48AA90A}"/>
                    </a:ext>
                  </a:extLst>
                </p:cNvPr>
                <p:cNvSpPr txBox="1"/>
                <p:nvPr/>
              </p:nvSpPr>
              <p:spPr>
                <a:xfrm>
                  <a:off x="7740579" y="1093505"/>
                  <a:ext cx="181306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ko-KR" altLang="en-US" sz="12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7E6389C5-3F68-41FA-A008-F573D48AA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579" y="1093505"/>
                  <a:ext cx="1813064" cy="276999"/>
                </a:xfrm>
                <a:prstGeom prst="rect">
                  <a:avLst/>
                </a:prstGeom>
                <a:blipFill>
                  <a:blip r:embed="rId28"/>
                  <a:stretch>
                    <a:fillRect b="-515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직선 화살표 연결선 210">
              <a:extLst>
                <a:ext uri="{FF2B5EF4-FFF2-40B4-BE49-F238E27FC236}">
                  <a16:creationId xmlns:a16="http://schemas.microsoft.com/office/drawing/2014/main" id="{4E12F291-937D-4D87-AA8D-BAE60C2D61F9}"/>
                </a:ext>
              </a:extLst>
            </p:cNvPr>
            <p:cNvCxnSpPr>
              <a:stCxn id="181" idx="3"/>
              <a:endCxn id="173" idx="1"/>
            </p:cNvCxnSpPr>
            <p:nvPr/>
          </p:nvCxnSpPr>
          <p:spPr>
            <a:xfrm>
              <a:off x="6775556" y="2395043"/>
              <a:ext cx="2997744" cy="9300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직사각형 211">
                  <a:extLst>
                    <a:ext uri="{FF2B5EF4-FFF2-40B4-BE49-F238E27FC236}">
                      <a16:creationId xmlns:a16="http://schemas.microsoft.com/office/drawing/2014/main" id="{8A1BD286-39C6-48AA-8D95-3B6E7131BA21}"/>
                    </a:ext>
                  </a:extLst>
                </p:cNvPr>
                <p:cNvSpPr/>
                <p:nvPr/>
              </p:nvSpPr>
              <p:spPr>
                <a:xfrm>
                  <a:off x="3538889" y="1223055"/>
                  <a:ext cx="457200" cy="4191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2" name="직사각형 211">
                  <a:extLst>
                    <a:ext uri="{FF2B5EF4-FFF2-40B4-BE49-F238E27FC236}">
                      <a16:creationId xmlns:a16="http://schemas.microsoft.com/office/drawing/2014/main" id="{8A1BD286-39C6-48AA-8D95-3B6E7131B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89" y="1223055"/>
                  <a:ext cx="457200" cy="419100"/>
                </a:xfrm>
                <a:prstGeom prst="rect">
                  <a:avLst/>
                </a:prstGeom>
                <a:blipFill>
                  <a:blip r:embed="rId29"/>
                  <a:stretch>
                    <a:fillRect l="-12162" r="-8108" b="-53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3" name="직선 화살표 연결선 212">
              <a:extLst>
                <a:ext uri="{FF2B5EF4-FFF2-40B4-BE49-F238E27FC236}">
                  <a16:creationId xmlns:a16="http://schemas.microsoft.com/office/drawing/2014/main" id="{8C481ECF-EF4C-413E-98E6-8C0EA2AF3E70}"/>
                </a:ext>
              </a:extLst>
            </p:cNvPr>
            <p:cNvCxnSpPr>
              <a:stCxn id="212" idx="3"/>
              <a:endCxn id="181" idx="1"/>
            </p:cNvCxnSpPr>
            <p:nvPr/>
          </p:nvCxnSpPr>
          <p:spPr>
            <a:xfrm>
              <a:off x="3996089" y="1432605"/>
              <a:ext cx="2322267" cy="962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A1CE70C8-D354-49DE-9C79-ECECDA9446AD}"/>
                    </a:ext>
                  </a:extLst>
                </p:cNvPr>
                <p:cNvSpPr txBox="1"/>
                <p:nvPr/>
              </p:nvSpPr>
              <p:spPr>
                <a:xfrm>
                  <a:off x="4928622" y="1608021"/>
                  <a:ext cx="457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A1CE70C8-D354-49DE-9C79-ECECDA944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622" y="1608021"/>
                  <a:ext cx="457200" cy="276999"/>
                </a:xfrm>
                <a:prstGeom prst="rect">
                  <a:avLst/>
                </a:prstGeom>
                <a:blipFill>
                  <a:blip r:embed="rId30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8F4B1B48-AA67-4F07-B43F-A705EB3DACF6}"/>
                    </a:ext>
                  </a:extLst>
                </p:cNvPr>
                <p:cNvSpPr txBox="1"/>
                <p:nvPr/>
              </p:nvSpPr>
              <p:spPr>
                <a:xfrm>
                  <a:off x="3579945" y="2640217"/>
                  <a:ext cx="14747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 i="1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8F4B1B48-AA67-4F07-B43F-A705EB3DA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945" y="2640217"/>
                  <a:ext cx="1474792" cy="276999"/>
                </a:xfrm>
                <a:prstGeom prst="rect">
                  <a:avLst/>
                </a:prstGeom>
                <a:blipFill>
                  <a:blip r:embed="rId31"/>
                  <a:stretch>
                    <a:fillRect b="-470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구부러진 연결선[U] 19">
              <a:extLst>
                <a:ext uri="{FF2B5EF4-FFF2-40B4-BE49-F238E27FC236}">
                  <a16:creationId xmlns:a16="http://schemas.microsoft.com/office/drawing/2014/main" id="{17168E7B-924A-4784-BADB-A4B1F03E7F62}"/>
                </a:ext>
              </a:extLst>
            </p:cNvPr>
            <p:cNvCxnSpPr>
              <a:stCxn id="200" idx="3"/>
              <a:endCxn id="170" idx="3"/>
            </p:cNvCxnSpPr>
            <p:nvPr/>
          </p:nvCxnSpPr>
          <p:spPr>
            <a:xfrm flipV="1">
              <a:off x="3996089" y="2395047"/>
              <a:ext cx="12700" cy="967238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화살표 연결선 216">
              <a:extLst>
                <a:ext uri="{FF2B5EF4-FFF2-40B4-BE49-F238E27FC236}">
                  <a16:creationId xmlns:a16="http://schemas.microsoft.com/office/drawing/2014/main" id="{C7B426B0-DC3A-4E36-8DE6-6BCBF5D19ACA}"/>
                </a:ext>
              </a:extLst>
            </p:cNvPr>
            <p:cNvCxnSpPr>
              <a:stCxn id="170" idx="2"/>
              <a:endCxn id="200" idx="0"/>
            </p:cNvCxnSpPr>
            <p:nvPr/>
          </p:nvCxnSpPr>
          <p:spPr>
            <a:xfrm>
              <a:off x="3767489" y="2604597"/>
              <a:ext cx="0" cy="5481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직선 화살표 연결선 217">
              <a:extLst>
                <a:ext uri="{FF2B5EF4-FFF2-40B4-BE49-F238E27FC236}">
                  <a16:creationId xmlns:a16="http://schemas.microsoft.com/office/drawing/2014/main" id="{A1432976-65C9-4A32-B218-5B1B4E964617}"/>
                </a:ext>
              </a:extLst>
            </p:cNvPr>
            <p:cNvCxnSpPr>
              <a:stCxn id="200" idx="3"/>
              <a:endCxn id="181" idx="1"/>
            </p:cNvCxnSpPr>
            <p:nvPr/>
          </p:nvCxnSpPr>
          <p:spPr>
            <a:xfrm flipV="1">
              <a:off x="3996089" y="2395043"/>
              <a:ext cx="2322267" cy="967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내용 개체 틀 2">
            <a:extLst>
              <a:ext uri="{FF2B5EF4-FFF2-40B4-BE49-F238E27FC236}">
                <a16:creationId xmlns:a16="http://schemas.microsoft.com/office/drawing/2014/main" id="{BE844CF6-0058-4B6E-93A9-C7ED38E0750E}"/>
              </a:ext>
            </a:extLst>
          </p:cNvPr>
          <p:cNvSpPr txBox="1">
            <a:spLocks/>
          </p:cNvSpPr>
          <p:nvPr/>
        </p:nvSpPr>
        <p:spPr bwMode="auto">
          <a:xfrm>
            <a:off x="1291930" y="4936364"/>
            <a:ext cx="9280045" cy="171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400" baseline="0">
                <a:solidFill>
                  <a:schemeClr val="tx1"/>
                </a:solidFill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1pPr>
            <a:lvl2pPr marL="742950" indent="-285750" algn="l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  <a:defRPr kumimoji="1" sz="2000" baseline="0">
                <a:solidFill>
                  <a:schemeClr val="tx1"/>
                </a:solidFill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2pPr>
            <a:lvl3pPr marL="1143000" indent="-228600" algn="l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 baseline="0">
                <a:solidFill>
                  <a:schemeClr val="tx1"/>
                </a:solidFill>
                <a:latin typeface="Calibri" panose="020F0502020204030204" pitchFamily="34" charset="0"/>
                <a:ea typeface="Noto Serif CJK KR Medium" panose="02020500000000000000" pitchFamily="18" charset="-127"/>
                <a:cs typeface="Calibri" panose="020F0502020204030204" pitchFamily="34" charset="0"/>
              </a:defRPr>
            </a:lvl3pPr>
            <a:lvl4pPr marL="1600200" indent="-228600" algn="l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l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l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l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l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800" kern="0" dirty="0"/>
              <a:t>S : Susceptible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800" kern="0" dirty="0"/>
              <a:t>E : faster progressor  (latent infection,</a:t>
            </a:r>
            <a:r>
              <a:rPr lang="en-GB" altLang="ko-KR" sz="1800" b="0" i="0" u="none" strike="noStrike" baseline="0" dirty="0">
                <a:latin typeface="NewBaskerville-Roman"/>
              </a:rPr>
              <a:t> approximately 5% after recent infection</a:t>
            </a:r>
            <a:r>
              <a:rPr lang="en-US" altLang="ko-KR" sz="1800" kern="0" dirty="0"/>
              <a:t> )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800" kern="0" dirty="0"/>
              <a:t>L : slow progressor (latent infection)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800" kern="0" dirty="0"/>
              <a:t>I : infectious active TB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800" kern="0" dirty="0"/>
              <a:t>T : treated, UT : untreated , R : relapsed</a:t>
            </a:r>
          </a:p>
          <a:p>
            <a:pPr>
              <a:buFont typeface="Arial" panose="020B0604020202020204" pitchFamily="34" charset="0"/>
              <a:buChar char="•"/>
            </a:pPr>
            <a:endParaRPr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228380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A9FEFD-D95D-46A5-A146-F45C8980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Intervention and prediction scenario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5FB7D-B28A-4918-917B-74E53102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Intervention </a:t>
            </a:r>
          </a:p>
          <a:p>
            <a:pPr lvl="1"/>
            <a:r>
              <a:rPr lang="it-IT" altLang="ko-KR" dirty="0"/>
              <a:t>Scenario 1—Preventive treatment enhancement</a:t>
            </a:r>
          </a:p>
          <a:p>
            <a:pPr lvl="1"/>
            <a:r>
              <a:rPr lang="en-GB" altLang="ko-KR" sz="2000" b="0" i="0" u="none" strike="noStrike" baseline="0" dirty="0">
                <a:latin typeface="NewBaskerville-Roman"/>
              </a:rPr>
              <a:t>Scenario 2—Diagnostic capacity improvement</a:t>
            </a:r>
          </a:p>
          <a:p>
            <a:pPr lvl="1"/>
            <a:r>
              <a:rPr lang="en-US" altLang="ko-KR" sz="2000" b="0" i="0" u="none" strike="noStrike" baseline="0" dirty="0">
                <a:latin typeface="NewBaskerville-Roman"/>
              </a:rPr>
              <a:t>Scenario 3—Active case-finding enhancement</a:t>
            </a:r>
          </a:p>
          <a:p>
            <a:pPr lvl="1"/>
            <a:r>
              <a:rPr lang="en-US" altLang="ko-KR" sz="2000" b="0" i="0" u="none" strike="noStrike" baseline="0" dirty="0">
                <a:latin typeface="NewBaskerville-Roman"/>
              </a:rPr>
              <a:t>Scenario 4—Scaling up the treatment success rate for active TB </a:t>
            </a:r>
          </a:p>
          <a:p>
            <a:pPr lvl="1"/>
            <a:r>
              <a:rPr lang="en-US" altLang="ko-KR" dirty="0">
                <a:latin typeface="NewBaskerville-Roman"/>
              </a:rPr>
              <a:t>Intervention period : 2020-2025</a:t>
            </a:r>
            <a:endParaRPr lang="en-GB" altLang="ko-KR" sz="2000" b="0" i="0" u="none" strike="noStrike" baseline="0" dirty="0">
              <a:latin typeface="NewBaskerville-Roman"/>
            </a:endParaRPr>
          </a:p>
          <a:p>
            <a:pPr algn="l"/>
            <a:r>
              <a:rPr lang="en-US" altLang="ko-KR" dirty="0"/>
              <a:t>Prediction :</a:t>
            </a:r>
          </a:p>
          <a:p>
            <a:pPr lvl="1"/>
            <a:r>
              <a:rPr lang="en-US" altLang="ko-KR" dirty="0"/>
              <a:t>The future incidence of TB and the number of TB deaths by 2040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647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DF9E7F-AE28-4C87-A450-AE37CBB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sources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391141-96D4-4807-94E3-F3B4AF948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South Korea</a:t>
            </a:r>
          </a:p>
          <a:p>
            <a:pPr lvl="1"/>
            <a:r>
              <a:rPr lang="en-US" altLang="ko-KR" dirty="0"/>
              <a:t>TB notification report since 2001</a:t>
            </a:r>
          </a:p>
          <a:p>
            <a:pPr lvl="1"/>
            <a:r>
              <a:rPr lang="en-US" altLang="ko-KR" dirty="0"/>
              <a:t>Public-Private</a:t>
            </a:r>
            <a:r>
              <a:rPr lang="ko-KR" altLang="en-US" dirty="0"/>
              <a:t> </a:t>
            </a:r>
            <a:r>
              <a:rPr lang="en-US" altLang="ko-KR" dirty="0"/>
              <a:t>Mix</a:t>
            </a:r>
            <a:r>
              <a:rPr lang="ko-KR" altLang="en-US" dirty="0"/>
              <a:t> </a:t>
            </a:r>
            <a:r>
              <a:rPr lang="en-US" altLang="ko-KR" dirty="0"/>
              <a:t>project monitoring indicators</a:t>
            </a:r>
          </a:p>
          <a:p>
            <a:pPr lvl="1"/>
            <a:r>
              <a:rPr lang="en-US" altLang="ko-KR" dirty="0"/>
              <a:t>Published articles </a:t>
            </a:r>
          </a:p>
          <a:p>
            <a:pPr lvl="1"/>
            <a:r>
              <a:rPr lang="en-US" altLang="ko-KR" dirty="0"/>
              <a:t>Local TB epidemiologists</a:t>
            </a:r>
          </a:p>
          <a:p>
            <a:r>
              <a:rPr lang="en-US" altLang="ko-KR" dirty="0"/>
              <a:t>North Korea</a:t>
            </a:r>
          </a:p>
          <a:p>
            <a:pPr lvl="1"/>
            <a:r>
              <a:rPr lang="en-US" altLang="ko-KR" dirty="0"/>
              <a:t>WHO TB data </a:t>
            </a:r>
          </a:p>
          <a:p>
            <a:r>
              <a:rPr lang="en-US" altLang="ko-KR" dirty="0"/>
              <a:t>~ 2018/2019  data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34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0B5871-AD59-4971-A939-9AAE041E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500499-E2FF-4570-9AE8-2C6E2B2F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Using the mathematical model, various TB control intervention (in  diagnosis and treatment) can be applied to predict the TB situation in North Korea.</a:t>
            </a:r>
          </a:p>
          <a:p>
            <a:r>
              <a:rPr lang="en-US" altLang="ko-KR" dirty="0"/>
              <a:t>Based on data from 2012-2019 and the local situation, it was estimated that TB in North Korea will decrease, but at a very slow rate, and MDR-TB will continue to increase in the future.</a:t>
            </a:r>
          </a:p>
          <a:p>
            <a:r>
              <a:rPr lang="en-US" altLang="ko-KR" dirty="0"/>
              <a:t>The importance of basic TB management policies such as active case finding, preventive treatment, effective treatment coverage was confirmed.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25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0CFA5-00EB-4620-91B1-6E7FEEEC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Limitation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50218A-2B91-4657-8B96-22505477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There was substantial range of uncertainty because of lack of actual data and parameters for North Korea in TB model calibration.</a:t>
            </a:r>
          </a:p>
          <a:p>
            <a:r>
              <a:rPr lang="en-US" altLang="ko-KR" dirty="0"/>
              <a:t>Parameters in South Korea and other high burden countries were applied in some part.</a:t>
            </a:r>
          </a:p>
          <a:p>
            <a:r>
              <a:rPr lang="en-US" altLang="ko-KR" dirty="0"/>
              <a:t>We didn’t consider the age structured model.</a:t>
            </a:r>
          </a:p>
          <a:p>
            <a:r>
              <a:rPr lang="en-US" altLang="ko-KR" dirty="0"/>
              <a:t>All data and assumed parameters were from pre-Covid era.</a:t>
            </a:r>
          </a:p>
          <a:p>
            <a:r>
              <a:rPr lang="en-US" altLang="ko-KR" dirty="0"/>
              <a:t>Need more understanding in  local TB epidemiology and TB modeling.</a:t>
            </a:r>
          </a:p>
          <a:p>
            <a:r>
              <a:rPr lang="en-US" altLang="ko-KR" dirty="0"/>
              <a:t>Need more experience in TB modeling which can be incorporated in TB program.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94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87D0FC-51B4-4A5A-9943-DEE34BDC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77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52C29C-FA8E-DB40-9B7E-279B9431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 TB burden in North Korea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38D484-1C84-EC28-3BA5-F2C77E09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66" y="1561260"/>
            <a:ext cx="6629975" cy="43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67EF7-63B6-838D-0A9E-A1B0C8D3FB48}"/>
              </a:ext>
            </a:extLst>
          </p:cNvPr>
          <p:cNvSpPr txBox="1"/>
          <p:nvPr/>
        </p:nvSpPr>
        <p:spPr>
          <a:xfrm>
            <a:off x="8681421" y="6336254"/>
            <a:ext cx="21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WHO TB report 2020 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3B807F-B3F3-9AA6-A3FF-A8FF77278002}"/>
              </a:ext>
            </a:extLst>
          </p:cNvPr>
          <p:cNvSpPr/>
          <p:nvPr/>
        </p:nvSpPr>
        <p:spPr>
          <a:xfrm>
            <a:off x="4551289" y="3191647"/>
            <a:ext cx="1289539" cy="1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63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4B6D440-ACBA-4ADF-851A-2EED80622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901" y="1229742"/>
            <a:ext cx="6634388" cy="1953587"/>
          </a:xfr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A511035-3D48-D7DD-DCEC-EF4E67AB3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1" y="3473912"/>
            <a:ext cx="5971033" cy="315371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E4024DF7-D27B-2BCF-4916-8FE826022444}"/>
              </a:ext>
            </a:extLst>
          </p:cNvPr>
          <p:cNvSpPr txBox="1">
            <a:spLocks/>
          </p:cNvSpPr>
          <p:nvPr/>
        </p:nvSpPr>
        <p:spPr>
          <a:xfrm>
            <a:off x="321943" y="536275"/>
            <a:ext cx="11548114" cy="693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Korea in 2023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346B"/>
                </a:solidFill>
                <a:effectLst/>
                <a:uLnTx/>
                <a:uFillTx/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B322B3-A1A6-F424-05EA-A8D53EAF0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602" y="1104628"/>
            <a:ext cx="4159497" cy="2230307"/>
          </a:xfrm>
          <a:prstGeom prst="rect">
            <a:avLst/>
          </a:prstGeom>
        </p:spPr>
      </p:pic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C0533B26-0961-D693-D33E-2789CC07A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993725"/>
              </p:ext>
            </p:extLst>
          </p:nvPr>
        </p:nvGraphicFramePr>
        <p:xfrm>
          <a:off x="8148834" y="3978520"/>
          <a:ext cx="3721223" cy="213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63B6A865-6362-4C89-8462-63882F86B87E}"/>
              </a:ext>
            </a:extLst>
          </p:cNvPr>
          <p:cNvSpPr/>
          <p:nvPr/>
        </p:nvSpPr>
        <p:spPr>
          <a:xfrm>
            <a:off x="5503178" y="2147582"/>
            <a:ext cx="1266738" cy="335559"/>
          </a:xfrm>
          <a:prstGeom prst="rect">
            <a:avLst/>
          </a:prstGeom>
          <a:noFill/>
          <a:ln w="19050">
            <a:solidFill>
              <a:srgbClr val="90A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36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FA8EE-A113-4518-8320-4302EDDD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 TB burden in South Korea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DE06D2-0A18-4127-B390-44FE2A08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98" y="1696365"/>
            <a:ext cx="7362202" cy="518593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5901AF6-785D-4BA7-8E4F-0FD3A370DF42}"/>
              </a:ext>
            </a:extLst>
          </p:cNvPr>
          <p:cNvSpPr/>
          <p:nvPr/>
        </p:nvSpPr>
        <p:spPr>
          <a:xfrm>
            <a:off x="7770419" y="2312421"/>
            <a:ext cx="3954358" cy="412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of TB incidence among OECD 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C1EB127-90BA-4CB8-8647-1DA00DDFA61C}"/>
              </a:ext>
            </a:extLst>
          </p:cNvPr>
          <p:cNvSpPr/>
          <p:nvPr/>
        </p:nvSpPr>
        <p:spPr>
          <a:xfrm>
            <a:off x="7710860" y="4885715"/>
            <a:ext cx="4073476" cy="412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of TB mortality among OECD 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F4889ED-76BB-412E-9874-32DBF0EFEEB6}"/>
              </a:ext>
            </a:extLst>
          </p:cNvPr>
          <p:cNvGrpSpPr/>
          <p:nvPr/>
        </p:nvGrpSpPr>
        <p:grpSpPr>
          <a:xfrm>
            <a:off x="501651" y="4014819"/>
            <a:ext cx="3697952" cy="2493352"/>
            <a:chOff x="307518" y="3291561"/>
            <a:chExt cx="7228833" cy="4248743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CC6E0CF-47AD-4B51-978B-5A884821C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518" y="3291561"/>
              <a:ext cx="5553850" cy="4248743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C3E3A33-880A-48DB-9182-F8D36C49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1612" y="3413163"/>
              <a:ext cx="1714739" cy="4105848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E1A01F4F-EDC1-430D-8703-D3EA78B18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0" y="1596505"/>
            <a:ext cx="4372514" cy="2119602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48D49A78-D462-4EF8-9BAD-2292DE914EF5}"/>
              </a:ext>
            </a:extLst>
          </p:cNvPr>
          <p:cNvSpPr/>
          <p:nvPr/>
        </p:nvSpPr>
        <p:spPr>
          <a:xfrm>
            <a:off x="3965144" y="2656306"/>
            <a:ext cx="794861" cy="335559"/>
          </a:xfrm>
          <a:prstGeom prst="rect">
            <a:avLst/>
          </a:prstGeom>
          <a:noFill/>
          <a:ln w="19050">
            <a:solidFill>
              <a:srgbClr val="90A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38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E835A5-21F6-41F7-9FFB-3B8861F2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 TB indicators in South and North Korea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7A3419-7331-4A0B-96AF-8AC3195DA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TB burden</a:t>
            </a:r>
          </a:p>
          <a:p>
            <a:pPr lvl="1"/>
            <a:r>
              <a:rPr lang="en-US" altLang="ko-KR" dirty="0"/>
              <a:t>Estimated number, notification number, number of RR/MDR-TB, TB in age group</a:t>
            </a:r>
          </a:p>
          <a:p>
            <a:r>
              <a:rPr lang="en-US" altLang="ko-KR" dirty="0"/>
              <a:t>Diagnosis</a:t>
            </a:r>
          </a:p>
          <a:p>
            <a:pPr lvl="1"/>
            <a:r>
              <a:rPr lang="en-US" altLang="ko-KR"/>
              <a:t>% </a:t>
            </a:r>
            <a:r>
              <a:rPr lang="en-US" altLang="ko-KR" dirty="0"/>
              <a:t>lab-confirmed pulmonary TB, % RIF-tested</a:t>
            </a:r>
          </a:p>
          <a:p>
            <a:r>
              <a:rPr lang="en-US" altLang="ko-KR" dirty="0"/>
              <a:t>Treatment </a:t>
            </a:r>
          </a:p>
          <a:p>
            <a:pPr lvl="1"/>
            <a:r>
              <a:rPr lang="en-US" altLang="ko-KR" dirty="0"/>
              <a:t>Treatment success rate in new, treatment success rate for RR/MDR-TB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60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56379-319D-43CD-8D73-17E1C8C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Number of TB notification, new and relapse</a:t>
            </a:r>
            <a:endParaRPr lang="ko-KR" altLang="en-US" dirty="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EFF38613-D833-428E-892C-2F957B9C0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585687"/>
              </p:ext>
            </p:extLst>
          </p:nvPr>
        </p:nvGraphicFramePr>
        <p:xfrm>
          <a:off x="133236" y="1527350"/>
          <a:ext cx="11693674" cy="519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59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4B804C-AB03-4ED3-B529-12A274F5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Number of RR/MDR-TB notification</a:t>
            </a:r>
            <a:endParaRPr lang="ko-KR" altLang="en-US" dirty="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AE98678F-A450-4E3B-A71B-72C55E163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673524"/>
              </p:ext>
            </p:extLst>
          </p:nvPr>
        </p:nvGraphicFramePr>
        <p:xfrm>
          <a:off x="1156279" y="1774461"/>
          <a:ext cx="10533494" cy="463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29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468AF0-99F8-4987-B1AF-B6F4A4E3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% of lab confirmed TB among pulmonary TB</a:t>
            </a:r>
            <a:endParaRPr lang="ko-KR" altLang="en-US" dirty="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D496FFB1-0336-4944-AC99-8D6B7F4D7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10618"/>
              </p:ext>
            </p:extLst>
          </p:nvPr>
        </p:nvGraphicFramePr>
        <p:xfrm>
          <a:off x="1107347" y="1954635"/>
          <a:ext cx="9479559" cy="43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55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29C80-86ED-4F1A-BAC1-E1F0184A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% RIF resistance testing among previously treated TB</a:t>
            </a:r>
            <a:endParaRPr lang="ko-KR" altLang="en-US" dirty="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BD0238C6-6478-4637-ACD9-2D9171A80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680358"/>
              </p:ext>
            </p:extLst>
          </p:nvPr>
        </p:nvGraphicFramePr>
        <p:xfrm>
          <a:off x="1155560" y="1748413"/>
          <a:ext cx="9113669" cy="401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95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Arial"/>
        <a:ea typeface="HY견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맑은 고딕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맑은 고딕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643</Words>
  <Application>Microsoft Office PowerPoint</Application>
  <PresentationFormat>와이드스크린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NewBaskerville-Roman</vt:lpstr>
      <vt:lpstr>Noto Sans KR Bold</vt:lpstr>
      <vt:lpstr>굴림</vt:lpstr>
      <vt:lpstr>나눔고딕</vt:lpstr>
      <vt:lpstr>맑은 고딕</vt:lpstr>
      <vt:lpstr>Arial</vt:lpstr>
      <vt:lpstr>Calibri</vt:lpstr>
      <vt:lpstr>Cambria Math</vt:lpstr>
      <vt:lpstr>Tahoma</vt:lpstr>
      <vt:lpstr>Wingdings</vt:lpstr>
      <vt:lpstr>Office 테마</vt:lpstr>
      <vt:lpstr>1_기본 디자인</vt:lpstr>
      <vt:lpstr>TB situation in South and North  Korea </vt:lpstr>
      <vt:lpstr>High TB burden in North Korea</vt:lpstr>
      <vt:lpstr>PowerPoint 프레젠테이션</vt:lpstr>
      <vt:lpstr>High TB burden in South Korea</vt:lpstr>
      <vt:lpstr>Key TB indicators in South and North Korea</vt:lpstr>
      <vt:lpstr>Number of TB notification, new and relapse</vt:lpstr>
      <vt:lpstr>Number of RR/MDR-TB notification</vt:lpstr>
      <vt:lpstr>% of lab confirmed TB among pulmonary TB</vt:lpstr>
      <vt:lpstr>% RIF resistance testing among previously treated TB</vt:lpstr>
      <vt:lpstr>% RIF tested and notified number of RR/MDR TB</vt:lpstr>
      <vt:lpstr>Treatment success rate, new and relapse</vt:lpstr>
      <vt:lpstr>Treatment success rate, RR/MDR TB</vt:lpstr>
      <vt:lpstr>Objective</vt:lpstr>
      <vt:lpstr>TB Model</vt:lpstr>
      <vt:lpstr>Intervention and prediction scenario </vt:lpstr>
      <vt:lpstr>Data sources</vt:lpstr>
      <vt:lpstr>Summary </vt:lpstr>
      <vt:lpstr>Limitation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잠복결핵감염, 언제, 어떻게 치료할까?</dc:title>
  <dc:creator>강영애</dc:creator>
  <cp:lastModifiedBy>youngae kang</cp:lastModifiedBy>
  <cp:revision>277</cp:revision>
  <dcterms:created xsi:type="dcterms:W3CDTF">2024-06-06T06:41:40Z</dcterms:created>
  <dcterms:modified xsi:type="dcterms:W3CDTF">2025-04-28T08:57:01Z</dcterms:modified>
</cp:coreProperties>
</file>