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  <p:sldMasterId id="2147483678" r:id="rId5"/>
    <p:sldMasterId id="214748367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Constantia"/>
      <p:regular r:id="rId25"/>
      <p:bold r:id="rId26"/>
      <p:italic r:id="rId27"/>
      <p:boldItalic r:id="rId28"/>
    </p:embeddedFont>
    <p:embeddedFont>
      <p:font typeface="Arial Narrow"/>
      <p:regular r:id="rId29"/>
      <p:bold r:id="rId30"/>
      <p:italic r:id="rId31"/>
      <p:boldItalic r:id="rId32"/>
    </p:embeddedFont>
    <p:embeddedFont>
      <p:font typeface="Corbel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D52A4D-9568-4218-B861-BBD06FD0A609}">
  <a:tblStyle styleId="{13D52A4D-9568-4218-B861-BBD06FD0A6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C2A4774-FD31-4BD2-8D87-D1262043E53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Constantia-bold.fntdata"/><Relationship Id="rId25" Type="http://schemas.openxmlformats.org/officeDocument/2006/relationships/font" Target="fonts/Constantia-regular.fntdata"/><Relationship Id="rId28" Type="http://schemas.openxmlformats.org/officeDocument/2006/relationships/font" Target="fonts/Constantia-boldItalic.fntdata"/><Relationship Id="rId27" Type="http://schemas.openxmlformats.org/officeDocument/2006/relationships/font" Target="fonts/Constantia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ArialNarrow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rialNarrow-italic.fntdata"/><Relationship Id="rId30" Type="http://schemas.openxmlformats.org/officeDocument/2006/relationships/font" Target="fonts/ArialNarrow-bold.fntdata"/><Relationship Id="rId11" Type="http://schemas.openxmlformats.org/officeDocument/2006/relationships/slide" Target="slides/slide4.xml"/><Relationship Id="rId33" Type="http://schemas.openxmlformats.org/officeDocument/2006/relationships/font" Target="fonts/Corbel-regular.fntdata"/><Relationship Id="rId10" Type="http://schemas.openxmlformats.org/officeDocument/2006/relationships/slide" Target="slides/slide3.xml"/><Relationship Id="rId32" Type="http://schemas.openxmlformats.org/officeDocument/2006/relationships/font" Target="fonts/ArialNarrow-boldItalic.fntdata"/><Relationship Id="rId13" Type="http://schemas.openxmlformats.org/officeDocument/2006/relationships/slide" Target="slides/slide6.xml"/><Relationship Id="rId35" Type="http://schemas.openxmlformats.org/officeDocument/2006/relationships/font" Target="fonts/Corbel-italic.fntdata"/><Relationship Id="rId12" Type="http://schemas.openxmlformats.org/officeDocument/2006/relationships/slide" Target="slides/slide5.xml"/><Relationship Id="rId34" Type="http://schemas.openxmlformats.org/officeDocument/2006/relationships/font" Target="fonts/Corbel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font" Target="fonts/Corbel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34aec70a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534aec70ac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/>
          <p:nvPr>
            <p:ph idx="1"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:notes"/>
          <p:cNvSpPr/>
          <p:nvPr>
            <p:ph idx="2" type="sldImg"/>
          </p:nvPr>
        </p:nvSpPr>
        <p:spPr>
          <a:xfrm>
            <a:off x="685080" y="1143000"/>
            <a:ext cx="5487120" cy="30855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e43c028ca_0_118:notes"/>
          <p:cNvSpPr txBox="1"/>
          <p:nvPr>
            <p:ph idx="1" type="body"/>
          </p:nvPr>
        </p:nvSpPr>
        <p:spPr>
          <a:xfrm>
            <a:off x="685800" y="4400640"/>
            <a:ext cx="54858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6e43c028ca_0_118:notes"/>
          <p:cNvSpPr/>
          <p:nvPr>
            <p:ph idx="2" type="sldImg"/>
          </p:nvPr>
        </p:nvSpPr>
        <p:spPr>
          <a:xfrm>
            <a:off x="685080" y="1143000"/>
            <a:ext cx="5487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e43c028ca_0_0:notes"/>
          <p:cNvSpPr txBox="1"/>
          <p:nvPr>
            <p:ph idx="1" type="body"/>
          </p:nvPr>
        </p:nvSpPr>
        <p:spPr>
          <a:xfrm>
            <a:off x="685800" y="4400640"/>
            <a:ext cx="54858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6e43c028ca_0_0:notes"/>
          <p:cNvSpPr/>
          <p:nvPr>
            <p:ph idx="2" type="sldImg"/>
          </p:nvPr>
        </p:nvSpPr>
        <p:spPr>
          <a:xfrm>
            <a:off x="685080" y="1143000"/>
            <a:ext cx="5487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34aec80c3_1_10:notes"/>
          <p:cNvSpPr txBox="1"/>
          <p:nvPr>
            <p:ph idx="1" type="body"/>
          </p:nvPr>
        </p:nvSpPr>
        <p:spPr>
          <a:xfrm>
            <a:off x="685800" y="4400640"/>
            <a:ext cx="54858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534aec80c3_1_10:notes"/>
          <p:cNvSpPr/>
          <p:nvPr>
            <p:ph idx="2" type="sldImg"/>
          </p:nvPr>
        </p:nvSpPr>
        <p:spPr>
          <a:xfrm>
            <a:off x="685080" y="1143000"/>
            <a:ext cx="5487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e43c028ca_0_106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6e43c028ca_0_106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0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34aec70a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534aec70ac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 txBox="1"/>
          <p:nvPr>
            <p:ph idx="1"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-21600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100" strike="noStrike">
                <a:latin typeface="Arial"/>
                <a:ea typeface="Arial"/>
                <a:cs typeface="Arial"/>
                <a:sym typeface="Arial"/>
              </a:rPr>
              <a:t>Work funded by grant from Aeras (now IAVI)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:notes"/>
          <p:cNvSpPr/>
          <p:nvPr>
            <p:ph idx="2" type="sldImg"/>
          </p:nvPr>
        </p:nvSpPr>
        <p:spPr>
          <a:xfrm>
            <a:off x="685080" y="1143000"/>
            <a:ext cx="5487120" cy="30855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184" name="Google Shape;184;p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/>
          <p:nvPr>
            <p:ph idx="1"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:notes"/>
          <p:cNvSpPr/>
          <p:nvPr>
            <p:ph idx="2" type="sldImg"/>
          </p:nvPr>
        </p:nvSpPr>
        <p:spPr>
          <a:xfrm>
            <a:off x="685080" y="1143000"/>
            <a:ext cx="5487120" cy="30855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/>
          <p:nvPr>
            <p:ph idx="1"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4:notes"/>
          <p:cNvSpPr/>
          <p:nvPr>
            <p:ph idx="2" type="sldImg"/>
          </p:nvPr>
        </p:nvSpPr>
        <p:spPr>
          <a:xfrm>
            <a:off x="685080" y="1143000"/>
            <a:ext cx="5487120" cy="30855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e43c028c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e43c028c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/>
          <p:nvPr>
            <p:ph idx="1"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:notes"/>
          <p:cNvSpPr/>
          <p:nvPr>
            <p:ph idx="2" type="sldImg"/>
          </p:nvPr>
        </p:nvSpPr>
        <p:spPr>
          <a:xfrm>
            <a:off x="685080" y="1143000"/>
            <a:ext cx="5487120" cy="30855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:notes"/>
          <p:cNvSpPr/>
          <p:nvPr>
            <p:ph idx="2" type="sldImg"/>
          </p:nvPr>
        </p:nvSpPr>
        <p:spPr>
          <a:xfrm>
            <a:off x="685080" y="1143000"/>
            <a:ext cx="5487120" cy="30855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ndard_Slide_Dark_Green">
  <p:cSld name="1_Standard_Slide_Dark_Gree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andard_Slide_Dark_Green">
  <p:cSld name="2_Standard_Slide_Dark_Gree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_Slide_Dark_Green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457200" y="209349"/>
            <a:ext cx="71124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tantia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457199" y="1108363"/>
            <a:ext cx="82296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6458442" y="4767263"/>
            <a:ext cx="20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3028548" y="4767263"/>
            <a:ext cx="3087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_Slide_Green">
  <p:cSld name="Standard_Slide_Gree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457199" y="1108363"/>
            <a:ext cx="82296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type="title"/>
          </p:nvPr>
        </p:nvSpPr>
        <p:spPr>
          <a:xfrm>
            <a:off x="457200" y="209349"/>
            <a:ext cx="70647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tantia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8442" y="4767263"/>
            <a:ext cx="20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8"/>
          <p:cNvSpPr txBox="1"/>
          <p:nvPr>
            <p:ph idx="11" type="ftr"/>
          </p:nvPr>
        </p:nvSpPr>
        <p:spPr>
          <a:xfrm>
            <a:off x="3028548" y="4767263"/>
            <a:ext cx="3087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Column_Slide_Dark_Green">
  <p:cSld name="Two_Column_Slide_Dark_Gree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575050" y="1118939"/>
            <a:ext cx="5111700" cy="3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57201" y="1118939"/>
            <a:ext cx="3008400" cy="3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type="title"/>
          </p:nvPr>
        </p:nvSpPr>
        <p:spPr>
          <a:xfrm>
            <a:off x="457201" y="209349"/>
            <a:ext cx="71043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tantia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6458442" y="4767263"/>
            <a:ext cx="20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3028548" y="4767263"/>
            <a:ext cx="3087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Column_Slide_Green">
  <p:cSld name="Two_Column_Slide_Gree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3575050" y="1118939"/>
            <a:ext cx="5111700" cy="3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2" type="body"/>
          </p:nvPr>
        </p:nvSpPr>
        <p:spPr>
          <a:xfrm>
            <a:off x="457201" y="1118939"/>
            <a:ext cx="3008400" cy="3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type="title"/>
          </p:nvPr>
        </p:nvSpPr>
        <p:spPr>
          <a:xfrm>
            <a:off x="457200" y="209349"/>
            <a:ext cx="76485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tantia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6" name="Google Shape;86;p20"/>
          <p:cNvSpPr txBox="1"/>
          <p:nvPr>
            <p:ph idx="11" type="ftr"/>
          </p:nvPr>
        </p:nvSpPr>
        <p:spPr>
          <a:xfrm>
            <a:off x="3028548" y="4767263"/>
            <a:ext cx="3087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6458442" y="4767263"/>
            <a:ext cx="20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03" name="Google Shape;103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" type="body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2" name="Google Shape;122;p26"/>
          <p:cNvSpPr txBox="1"/>
          <p:nvPr>
            <p:ph idx="2" type="body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4" name="Google Shape;124;p2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40" name="Google Shape;140;p2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41" name="Google Shape;141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30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48" name="Google Shape;148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tx1"/>
                </a:solidFill>
              </a:defRPr>
            </a:lvl1pPr>
            <a:lvl2pPr lvl="1" rtl="0" algn="r">
              <a:buNone/>
              <a:defRPr sz="1300">
                <a:solidFill>
                  <a:schemeClr val="tx1"/>
                </a:solidFill>
              </a:defRPr>
            </a:lvl2pPr>
            <a:lvl3pPr lvl="2" rtl="0" algn="r">
              <a:buNone/>
              <a:defRPr sz="1300">
                <a:solidFill>
                  <a:schemeClr val="tx1"/>
                </a:solidFill>
              </a:defRPr>
            </a:lvl3pPr>
            <a:lvl4pPr lvl="3" rtl="0" algn="r">
              <a:buNone/>
              <a:defRPr sz="1300">
                <a:solidFill>
                  <a:schemeClr val="tx1"/>
                </a:solidFill>
              </a:defRPr>
            </a:lvl4pPr>
            <a:lvl5pPr lvl="4" rtl="0" algn="r">
              <a:buNone/>
              <a:defRPr sz="1300">
                <a:solidFill>
                  <a:schemeClr val="tx1"/>
                </a:solidFill>
              </a:defRPr>
            </a:lvl5pPr>
            <a:lvl6pPr lvl="5" rtl="0" algn="r">
              <a:buNone/>
              <a:defRPr sz="1300">
                <a:solidFill>
                  <a:schemeClr val="tx1"/>
                </a:solidFill>
              </a:defRPr>
            </a:lvl6pPr>
            <a:lvl7pPr lvl="6" rtl="0" algn="r">
              <a:buNone/>
              <a:defRPr sz="1300">
                <a:solidFill>
                  <a:schemeClr val="tx1"/>
                </a:solidFill>
              </a:defRPr>
            </a:lvl7pPr>
            <a:lvl8pPr lvl="7" rtl="0" algn="r">
              <a:buNone/>
              <a:defRPr sz="1300">
                <a:solidFill>
                  <a:schemeClr val="tx1"/>
                </a:solidFill>
              </a:defRPr>
            </a:lvl8pPr>
            <a:lvl9pPr lvl="8" rtl="0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/>
          <p:nvPr/>
        </p:nvSpPr>
        <p:spPr>
          <a:xfrm>
            <a:off x="6130977" y="-599607"/>
            <a:ext cx="184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/>
          <p:nvPr/>
        </p:nvSpPr>
        <p:spPr>
          <a:xfrm>
            <a:off x="457200" y="209520"/>
            <a:ext cx="7103520" cy="466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strike="noStrike">
                <a:solidFill>
                  <a:srgbClr val="FFFFFF"/>
                </a:solidFill>
              </a:rPr>
              <a:t>Results II – Cost-Effectiveness Analysis</a:t>
            </a:r>
            <a:endParaRPr sz="2400" strike="noStrike"/>
          </a:p>
        </p:txBody>
      </p:sp>
      <p:sp>
        <p:nvSpPr>
          <p:cNvPr id="238" name="Google Shape;238;p42"/>
          <p:cNvSpPr/>
          <p:nvPr/>
        </p:nvSpPr>
        <p:spPr>
          <a:xfrm>
            <a:off x="6458400" y="4767120"/>
            <a:ext cx="2055960" cy="273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900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sz="9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2"/>
          <p:cNvSpPr txBox="1"/>
          <p:nvPr/>
        </p:nvSpPr>
        <p:spPr>
          <a:xfrm>
            <a:off x="576000" y="4599600"/>
            <a:ext cx="77622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India: probability of cost-effectiveness &gt; 100% for all WTP thresholds for both P&amp;PI and PSI.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China: probability of cost-effectiveness  &gt; 94% lower HCOC WTP threshold for P&amp;PI vaccine, &gt;72% cost effective at upper HCOC threshold.</a:t>
            </a:r>
            <a:endParaRPr sz="1000" strike="noStrike"/>
          </a:p>
        </p:txBody>
      </p:sp>
      <p:sp>
        <p:nvSpPr>
          <p:cNvPr id="240" name="Google Shape;240;p42"/>
          <p:cNvSpPr/>
          <p:nvPr/>
        </p:nvSpPr>
        <p:spPr>
          <a:xfrm rot="-5400000">
            <a:off x="-781560" y="2308380"/>
            <a:ext cx="2345700" cy="527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PRELIMINARY RESULTS</a:t>
            </a:r>
            <a:b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 CITE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6572" y="876690"/>
            <a:ext cx="6650856" cy="369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2"/>
          <p:cNvSpPr txBox="1"/>
          <p:nvPr/>
        </p:nvSpPr>
        <p:spPr>
          <a:xfrm>
            <a:off x="7560725" y="2488350"/>
            <a:ext cx="14961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/>
              <a:t>10 year; 50% efficacy vaccine</a:t>
            </a:r>
            <a:endParaRPr b="1"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/>
          <p:nvPr/>
        </p:nvSpPr>
        <p:spPr>
          <a:xfrm>
            <a:off x="457200" y="209520"/>
            <a:ext cx="71034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strike="noStrike">
                <a:solidFill>
                  <a:srgbClr val="FFFFFF"/>
                </a:solidFill>
              </a:rPr>
              <a:t>Results I</a:t>
            </a:r>
            <a:r>
              <a:rPr lang="en-GB" sz="2400">
                <a:solidFill>
                  <a:srgbClr val="FFFFFF"/>
                </a:solidFill>
              </a:rPr>
              <a:t>II</a:t>
            </a:r>
            <a:r>
              <a:rPr lang="en-GB" sz="2400" strike="noStrike">
                <a:solidFill>
                  <a:srgbClr val="FFFFFF"/>
                </a:solidFill>
              </a:rPr>
              <a:t> – </a:t>
            </a:r>
            <a:r>
              <a:rPr lang="en-GB" sz="2400">
                <a:solidFill>
                  <a:srgbClr val="FFFFFF"/>
                </a:solidFill>
              </a:rPr>
              <a:t>Treatment Averted</a:t>
            </a:r>
            <a:endParaRPr sz="2400" strike="noStrike"/>
          </a:p>
        </p:txBody>
      </p:sp>
      <p:sp>
        <p:nvSpPr>
          <p:cNvPr id="248" name="Google Shape;248;p43"/>
          <p:cNvSpPr/>
          <p:nvPr/>
        </p:nvSpPr>
        <p:spPr>
          <a:xfrm>
            <a:off x="6458400" y="4767120"/>
            <a:ext cx="20559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900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sz="9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3"/>
          <p:cNvSpPr/>
          <p:nvPr/>
        </p:nvSpPr>
        <p:spPr>
          <a:xfrm rot="-5400000">
            <a:off x="-781560" y="2308380"/>
            <a:ext cx="2345700" cy="527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PRELIMINARY RESULTS</a:t>
            </a:r>
            <a:b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 CITE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0" name="Google Shape;250;p43"/>
          <p:cNvGraphicFramePr/>
          <p:nvPr/>
        </p:nvGraphicFramePr>
        <p:xfrm>
          <a:off x="2511225" y="1283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{1C2A4774-FD31-4BD2-8D87-D1262043E53E}</a:tableStyleId>
              </a:tblPr>
              <a:tblGrid>
                <a:gridCol w="1315725"/>
                <a:gridCol w="1315725"/>
                <a:gridCol w="1662975"/>
              </a:tblGrid>
              <a:tr h="981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/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Averted Treatment Regimens (millions)</a:t>
                      </a:r>
                      <a:endParaRPr b="1" sz="12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2027-2050, cumulative</a:t>
                      </a:r>
                      <a:br>
                        <a:rPr b="1" lang="en-GB" sz="1200"/>
                      </a:br>
                      <a:r>
                        <a:rPr b="1" lang="en-GB" sz="1200"/>
                        <a:t>Median (uncertainty range)</a:t>
                      </a:r>
                      <a:endParaRPr b="1" sz="1200"/>
                    </a:p>
                  </a:txBody>
                  <a:tcPr marT="63500" marB="63500" marR="63500" marL="63500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5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/>
                    </a:p>
                  </a:txBody>
                  <a:tcPr marT="63500" marB="63500" marR="63500" marL="63500">
                    <a:lnR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P&amp;PI</a:t>
                      </a:r>
                      <a:endParaRPr b="1" sz="1200"/>
                    </a:p>
                  </a:txBody>
                  <a:tcPr marT="63500" marB="63500" marR="63500" marL="63500">
                    <a:lnL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PSI</a:t>
                      </a:r>
                      <a:endParaRPr b="1" sz="1200"/>
                    </a:p>
                  </a:txBody>
                  <a:tcPr marT="63500" marB="63500" marR="63500" marL="63500">
                    <a:lnL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China</a:t>
                      </a:r>
                      <a:endParaRPr b="1" sz="1200"/>
                    </a:p>
                  </a:txBody>
                  <a:tcPr marT="63500" marB="63500" marR="63500" marL="63500">
                    <a:lnL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1.0 (0.6–1.3)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0.3 (0.2–0.4)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India</a:t>
                      </a:r>
                      <a:endParaRPr b="1" sz="1200"/>
                    </a:p>
                  </a:txBody>
                  <a:tcPr marT="63500" marB="63500" marR="63500" marL="63500">
                    <a:lnL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0.8 (0.5–1.4) 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0.5 (0.3–1.1)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1" name="Google Shape;251;p43"/>
          <p:cNvSpPr txBox="1"/>
          <p:nvPr/>
        </p:nvSpPr>
        <p:spPr>
          <a:xfrm>
            <a:off x="4579550" y="3860075"/>
            <a:ext cx="30414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/>
              <a:t>10 year; 50% efficacy vaccine</a:t>
            </a:r>
            <a:endParaRPr b="1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/>
          <p:nvPr/>
        </p:nvSpPr>
        <p:spPr>
          <a:xfrm>
            <a:off x="94050" y="209525"/>
            <a:ext cx="82107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300" u="none" cap="none" strike="noStrike">
                <a:solidFill>
                  <a:srgbClr val="FFFFFF"/>
                </a:solidFill>
              </a:rPr>
              <a:t>Results </a:t>
            </a:r>
            <a:r>
              <a:rPr lang="en-GB" sz="2300">
                <a:solidFill>
                  <a:srgbClr val="FFFFFF"/>
                </a:solidFill>
              </a:rPr>
              <a:t>IVa</a:t>
            </a:r>
            <a:r>
              <a:rPr i="0" lang="en-GB" sz="2300" u="none" cap="none" strike="noStrike">
                <a:solidFill>
                  <a:srgbClr val="FFFFFF"/>
                </a:solidFill>
              </a:rPr>
              <a:t> - Baseline </a:t>
            </a:r>
            <a:r>
              <a:rPr lang="en-GB" sz="2300">
                <a:solidFill>
                  <a:srgbClr val="FFFFFF"/>
                </a:solidFill>
              </a:rPr>
              <a:t>Uncertainty Analysis</a:t>
            </a:r>
            <a:endParaRPr i="0" sz="2300" u="none" cap="none" strike="noStrike"/>
          </a:p>
        </p:txBody>
      </p:sp>
      <p:sp>
        <p:nvSpPr>
          <p:cNvPr id="257" name="Google Shape;257;p44"/>
          <p:cNvSpPr/>
          <p:nvPr/>
        </p:nvSpPr>
        <p:spPr>
          <a:xfrm>
            <a:off x="6458400" y="4767120"/>
            <a:ext cx="20559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4"/>
          <p:cNvSpPr/>
          <p:nvPr/>
        </p:nvSpPr>
        <p:spPr>
          <a:xfrm rot="-5400000">
            <a:off x="-781560" y="2308380"/>
            <a:ext cx="2345700" cy="527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PRELIMINARY RESULTS</a:t>
            </a:r>
            <a:b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 CITE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4"/>
          <p:cNvSpPr/>
          <p:nvPr/>
        </p:nvSpPr>
        <p:spPr>
          <a:xfrm>
            <a:off x="239075" y="4744075"/>
            <a:ext cx="8275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</a:rPr>
              <a:t>MDR-TB epidemic transitions from a new-transmission driven toward</a:t>
            </a:r>
            <a:r>
              <a:rPr b="1" lang="en-GB" sz="1200"/>
              <a:t>s</a:t>
            </a:r>
            <a:r>
              <a:rPr b="1" i="0" lang="en-GB" sz="1200" u="none" cap="none" strike="noStrike">
                <a:solidFill>
                  <a:srgbClr val="000000"/>
                </a:solidFill>
              </a:rPr>
              <a:t> a mixed new-relapse driven epidemic</a:t>
            </a:r>
            <a:endParaRPr b="1" i="0" sz="1200" u="none" cap="none" strike="noStrike"/>
          </a:p>
        </p:txBody>
      </p:sp>
      <p:pic>
        <p:nvPicPr>
          <p:cNvPr id="260" name="Google Shape;26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49" y="950075"/>
            <a:ext cx="7526502" cy="376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/>
          <p:nvPr/>
        </p:nvSpPr>
        <p:spPr>
          <a:xfrm>
            <a:off x="94050" y="209525"/>
            <a:ext cx="82107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300" u="none" cap="none" strike="noStrike">
                <a:solidFill>
                  <a:srgbClr val="FFFFFF"/>
                </a:solidFill>
              </a:rPr>
              <a:t>Results </a:t>
            </a:r>
            <a:r>
              <a:rPr lang="en-GB" sz="2300">
                <a:solidFill>
                  <a:srgbClr val="FFFFFF"/>
                </a:solidFill>
              </a:rPr>
              <a:t>IVb</a:t>
            </a:r>
            <a:r>
              <a:rPr i="0" lang="en-GB" sz="2300" u="none" cap="none" strike="noStrike">
                <a:solidFill>
                  <a:srgbClr val="FFFFFF"/>
                </a:solidFill>
              </a:rPr>
              <a:t> - Baseline </a:t>
            </a:r>
            <a:r>
              <a:rPr lang="en-GB" sz="2300">
                <a:solidFill>
                  <a:srgbClr val="FFFFFF"/>
                </a:solidFill>
              </a:rPr>
              <a:t>Uncertainty Analysis</a:t>
            </a:r>
            <a:endParaRPr i="0" sz="2300" u="none" cap="none" strike="noStrike"/>
          </a:p>
        </p:txBody>
      </p:sp>
      <p:sp>
        <p:nvSpPr>
          <p:cNvPr id="266" name="Google Shape;266;p45"/>
          <p:cNvSpPr/>
          <p:nvPr/>
        </p:nvSpPr>
        <p:spPr>
          <a:xfrm>
            <a:off x="6458400" y="4767120"/>
            <a:ext cx="20559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5"/>
          <p:cNvSpPr/>
          <p:nvPr/>
        </p:nvSpPr>
        <p:spPr>
          <a:xfrm rot="-5400000">
            <a:off x="-781560" y="2308380"/>
            <a:ext cx="2345700" cy="527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PRELIMINARY RESULTS</a:t>
            </a:r>
            <a:b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 CITE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5"/>
          <p:cNvSpPr txBox="1"/>
          <p:nvPr/>
        </p:nvSpPr>
        <p:spPr>
          <a:xfrm>
            <a:off x="1215450" y="1442775"/>
            <a:ext cx="7089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Compared to the “Status Quo” scenario, in the “Policy”I (scale up) scenario: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Vaccines effect a similar </a:t>
            </a:r>
            <a:r>
              <a:rPr b="1" i="1" lang="en-GB" sz="1800"/>
              <a:t>relative</a:t>
            </a:r>
            <a:r>
              <a:rPr lang="en-GB" sz="1800"/>
              <a:t> change: similar percent reductions in incidence rate and mortality rate in India and China.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Vaccines have a lower absolute impact of vaccination, reflecting a lower burden of disease in both India and China.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Lead to an increased ICER.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/>
          <p:nvPr/>
        </p:nvSpPr>
        <p:spPr>
          <a:xfrm>
            <a:off x="457200" y="1108440"/>
            <a:ext cx="8229000" cy="3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-3423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-GB" sz="1800" strike="noStrike">
                <a:solidFill>
                  <a:srgbClr val="000000"/>
                </a:solidFill>
              </a:rPr>
              <a:t>Data</a:t>
            </a:r>
            <a:endParaRPr b="1" sz="1800" strike="noStrike"/>
          </a:p>
          <a:p>
            <a:pPr indent="-34236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i="0" lang="en-GB" sz="1800" u="none" cap="none" strike="noStrike">
                <a:solidFill>
                  <a:srgbClr val="000000"/>
                </a:solidFill>
              </a:rPr>
              <a:t>Limited calibration data, particularly MDR-TB epidemiology and treatment.</a:t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3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-GB" sz="1800" strike="noStrike">
                <a:solidFill>
                  <a:srgbClr val="000000"/>
                </a:solidFill>
              </a:rPr>
              <a:t>Interventions</a:t>
            </a:r>
            <a:endParaRPr b="1" sz="1800" strike="noStrike"/>
          </a:p>
          <a:p>
            <a:pPr indent="-34236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i="0" lang="en-GB" sz="1800" u="none" cap="none" strike="noStrike">
                <a:solidFill>
                  <a:srgbClr val="000000"/>
                </a:solidFill>
              </a:rPr>
              <a:t>Limited range of interventions: invariant </a:t>
            </a:r>
            <a:r>
              <a:rPr lang="en-GB" sz="1800"/>
              <a:t>MDR-TB</a:t>
            </a:r>
            <a:r>
              <a:rPr i="0" lang="en-GB" sz="1800" u="none" cap="none" strike="noStrike">
                <a:solidFill>
                  <a:srgbClr val="000000"/>
                </a:solidFill>
              </a:rPr>
              <a:t> regimen efficacy, no new drugs, no new diagnostic modes.</a:t>
            </a:r>
            <a:endParaRPr i="0" sz="1800" u="none" cap="none" strike="noStrike"/>
          </a:p>
          <a:p>
            <a:pPr indent="-34236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i="0" lang="en-GB" sz="1800" u="none" cap="none" strike="noStrike">
                <a:solidFill>
                  <a:srgbClr val="000000"/>
                </a:solidFill>
              </a:rPr>
              <a:t>Fixed future unit costs and programmatic costs.</a:t>
            </a:r>
            <a:endParaRPr sz="1800" strike="noStrike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4" name="Google Shape;274;p46"/>
          <p:cNvSpPr/>
          <p:nvPr/>
        </p:nvSpPr>
        <p:spPr>
          <a:xfrm>
            <a:off x="457200" y="209520"/>
            <a:ext cx="7111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strike="noStrike">
                <a:solidFill>
                  <a:srgbClr val="FFFFFF"/>
                </a:solidFill>
              </a:rPr>
              <a:t>Limitations</a:t>
            </a:r>
            <a:endParaRPr sz="2400" strike="noStrike"/>
          </a:p>
        </p:txBody>
      </p:sp>
      <p:sp>
        <p:nvSpPr>
          <p:cNvPr id="275" name="Google Shape;275;p46"/>
          <p:cNvSpPr/>
          <p:nvPr/>
        </p:nvSpPr>
        <p:spPr>
          <a:xfrm>
            <a:off x="6458400" y="4767120"/>
            <a:ext cx="20559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900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sz="9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/>
          <p:nvPr/>
        </p:nvSpPr>
        <p:spPr>
          <a:xfrm>
            <a:off x="685800" y="1108440"/>
            <a:ext cx="8229000" cy="3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-2280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lang="en-GB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Vaccination is predicted to substantially reduce MDR-TB burden in both India and China.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280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lang="en-GB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epidemiologic impact of vaccine was maintained across a range of scale-up of programmatic management of (MDR-)TB.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280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595959"/>
                </a:solidFill>
              </a:rPr>
              <a:t>Vaccination may avert a substantial volume of MDR-TB treatment.</a:t>
            </a:r>
            <a:endParaRPr sz="1800">
              <a:solidFill>
                <a:srgbClr val="595959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-3423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Vaccination has a high probability of cost-effectiveness at country-specific willingness to pay thresholds.</a:t>
            </a:r>
            <a:endParaRPr sz="1800">
              <a:solidFill>
                <a:srgbClr val="59595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7"/>
          <p:cNvSpPr/>
          <p:nvPr/>
        </p:nvSpPr>
        <p:spPr>
          <a:xfrm>
            <a:off x="457200" y="209520"/>
            <a:ext cx="7111800" cy="466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strike="noStrike">
                <a:solidFill>
                  <a:srgbClr val="FFFFFF"/>
                </a:solidFill>
              </a:rPr>
              <a:t>Conclusions and Key Messages</a:t>
            </a:r>
            <a:endParaRPr sz="2400" strike="noStrike"/>
          </a:p>
        </p:txBody>
      </p:sp>
      <p:sp>
        <p:nvSpPr>
          <p:cNvPr id="282" name="Google Shape;282;p47"/>
          <p:cNvSpPr/>
          <p:nvPr/>
        </p:nvSpPr>
        <p:spPr>
          <a:xfrm>
            <a:off x="6458400" y="4767120"/>
            <a:ext cx="2055960" cy="273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900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sz="9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7"/>
          <p:cNvSpPr/>
          <p:nvPr/>
        </p:nvSpPr>
        <p:spPr>
          <a:xfrm rot="-5400000">
            <a:off x="-781560" y="2308380"/>
            <a:ext cx="2345700" cy="527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PRELIMINARY RESULTS</a:t>
            </a:r>
            <a:b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 CITE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/>
          <p:nvPr/>
        </p:nvSpPr>
        <p:spPr>
          <a:xfrm>
            <a:off x="457200" y="209520"/>
            <a:ext cx="7111800" cy="466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strike="noStrike">
                <a:solidFill>
                  <a:srgbClr val="FFFFFF"/>
                </a:solidFill>
              </a:rPr>
              <a:t>Acknowledgements</a:t>
            </a:r>
            <a:endParaRPr sz="2400" strike="noStrike"/>
          </a:p>
        </p:txBody>
      </p:sp>
      <p:sp>
        <p:nvSpPr>
          <p:cNvPr id="289" name="Google Shape;289;p48"/>
          <p:cNvSpPr/>
          <p:nvPr/>
        </p:nvSpPr>
        <p:spPr>
          <a:xfrm>
            <a:off x="6458400" y="4767120"/>
            <a:ext cx="2055960" cy="273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900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sz="9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3306960"/>
            <a:ext cx="1326600" cy="120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5840" y="3340800"/>
            <a:ext cx="2266200" cy="113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5840" y="3770280"/>
            <a:ext cx="1768320" cy="27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" y="1368720"/>
            <a:ext cx="3368880" cy="16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29600" y="3340800"/>
            <a:ext cx="1184760" cy="113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06280" y="1833840"/>
            <a:ext cx="3808440" cy="68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7200" y="4617500"/>
            <a:ext cx="4216224" cy="4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320" y="1326600"/>
            <a:ext cx="8229600" cy="150804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9"/>
          <p:cNvSpPr/>
          <p:nvPr/>
        </p:nvSpPr>
        <p:spPr>
          <a:xfrm>
            <a:off x="8556840" y="4749840"/>
            <a:ext cx="547920" cy="392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4880" y="4266720"/>
            <a:ext cx="2669040" cy="4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/>
          <p:nvPr/>
        </p:nvSpPr>
        <p:spPr>
          <a:xfrm>
            <a:off x="549686" y="1131066"/>
            <a:ext cx="6927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 cap="none">
                <a:solidFill>
                  <a:srgbClr val="FBB900"/>
                </a:solidFill>
                <a:latin typeface="Arial Narrow"/>
                <a:ea typeface="Arial Narrow"/>
                <a:cs typeface="Arial Narrow"/>
                <a:sym typeface="Arial Narrow"/>
              </a:rPr>
              <a:t>CONFLICT OF INTEREST DISCLOSURE </a:t>
            </a:r>
            <a:endParaRPr/>
          </a:p>
        </p:txBody>
      </p:sp>
      <p:sp>
        <p:nvSpPr>
          <p:cNvPr id="173" name="Google Shape;173;p34"/>
          <p:cNvSpPr txBox="1"/>
          <p:nvPr/>
        </p:nvSpPr>
        <p:spPr>
          <a:xfrm>
            <a:off x="549686" y="1911859"/>
            <a:ext cx="71619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☐ I have no Conflict of Interest to report.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☐ I have the following Conflict of Interest(s) to report: </a:t>
            </a:r>
            <a:endParaRPr sz="135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Please tick the type of affiliation / financial interest and specify the name of the organisation:</a:t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☐ Receipt of grants/research supports: </a:t>
            </a:r>
            <a:r>
              <a:rPr b="1" i="0" lang="en-GB" sz="1200" u="none" cap="none" strike="noStrike">
                <a:solidFill>
                  <a:srgbClr val="FF0000"/>
                </a:solidFill>
              </a:rPr>
              <a:t>UK </a:t>
            </a:r>
            <a:r>
              <a:rPr b="1" lang="en-GB" sz="1200">
                <a:solidFill>
                  <a:srgbClr val="FF0000"/>
                </a:solidFill>
              </a:rPr>
              <a:t>M</a:t>
            </a:r>
            <a:r>
              <a:rPr b="1" i="0" lang="en-GB" sz="1200" u="none" cap="none" strike="noStrike">
                <a:solidFill>
                  <a:srgbClr val="FF0000"/>
                </a:solidFill>
              </a:rPr>
              <a:t>edical Research Coun</a:t>
            </a:r>
            <a:r>
              <a:rPr b="1" lang="en-GB" sz="1200">
                <a:solidFill>
                  <a:srgbClr val="FF0000"/>
                </a:solidFill>
              </a:rPr>
              <a:t>cil MR/N013638/1</a:t>
            </a:r>
            <a:endParaRPr b="1" i="0" sz="1200" u="none" cap="none" strike="noStrike">
              <a:solidFill>
                <a:srgbClr val="FF0000"/>
              </a:solidFill>
            </a:endParaRPr>
          </a:p>
          <a:p>
            <a:pPr indent="0" lvl="1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☐ Receipt of honoraria or consultation fees: ___________________________</a:t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☐ Participation in a company sponsored speaker’s bureau:</a:t>
            </a:r>
            <a:r>
              <a:rPr b="1" i="0" lang="en-GB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_______________</a:t>
            </a:r>
            <a:endParaRPr/>
          </a:p>
          <a:p>
            <a:pPr indent="0" lvl="1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☐ Tobacco-industry and tobacco corporate affiliate: _____________________</a:t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☐ Stock shareholder: _____________________________________________</a:t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☐ Spouse/partner: _______________________________________________</a:t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☐ Other:  ______________________________________________________</a:t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/>
          <p:nvPr/>
        </p:nvSpPr>
        <p:spPr>
          <a:xfrm>
            <a:off x="944275" y="1457647"/>
            <a:ext cx="73407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CAD6D"/>
                </a:solidFill>
              </a:rPr>
              <a:t>The epidemiologic impact and cost-effectiveness of new tuberculosis vaccines on multi-drug resistant tuberculosis in China and India</a:t>
            </a:r>
            <a:endParaRPr i="0" sz="2400" u="none" cap="none" strike="noStrike"/>
          </a:p>
        </p:txBody>
      </p:sp>
      <p:sp>
        <p:nvSpPr>
          <p:cNvPr id="179" name="Google Shape;179;p35"/>
          <p:cNvSpPr/>
          <p:nvPr/>
        </p:nvSpPr>
        <p:spPr>
          <a:xfrm>
            <a:off x="901440" y="3129120"/>
            <a:ext cx="7340760" cy="3927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FFFFFF"/>
                </a:solidFill>
              </a:rPr>
              <a:t>51st Union Conference</a:t>
            </a:r>
            <a:endParaRPr sz="21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Virtual Event, 20-24 October 2020</a:t>
            </a:r>
            <a:endParaRPr sz="12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Chathika Weerasuriya</a:t>
            </a:r>
            <a:r>
              <a:rPr b="0" baseline="3000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Rebecca Harris, Gabriela Gomez, Richard White</a:t>
            </a:r>
            <a:br>
              <a:rPr b="0" i="0" lang="en-GB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baseline="3000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c.weerasuriya@lshtm.ac.uk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5"/>
          <p:cNvSpPr/>
          <p:nvPr/>
        </p:nvSpPr>
        <p:spPr>
          <a:xfrm>
            <a:off x="8556840" y="4749840"/>
            <a:ext cx="547920" cy="392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6960" y="4356360"/>
            <a:ext cx="2172600" cy="39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/>
          <p:nvPr/>
        </p:nvSpPr>
        <p:spPr>
          <a:xfrm>
            <a:off x="457200" y="209520"/>
            <a:ext cx="7042680" cy="466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400" u="none" cap="none" strike="noStrike">
                <a:solidFill>
                  <a:srgbClr val="FFFFFF"/>
                </a:solidFill>
              </a:rPr>
              <a:t>Background and Aims</a:t>
            </a:r>
            <a:endParaRPr i="0" sz="2400" u="none" cap="none" strike="noStrike"/>
          </a:p>
        </p:txBody>
      </p:sp>
      <p:sp>
        <p:nvSpPr>
          <p:cNvPr id="187" name="Google Shape;187;p36"/>
          <p:cNvSpPr/>
          <p:nvPr/>
        </p:nvSpPr>
        <p:spPr>
          <a:xfrm>
            <a:off x="457200" y="1108440"/>
            <a:ext cx="8228880" cy="36151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Multidrug Resistant Tuberculosis (MDR-TB) is an emergent global threat.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Several new or repurposed vaccines for tuberculosis are in the late stages of the development pipeline.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potential impact of these vaccines on MDR-TB is unknown.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study aims to assess the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epidemiologic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economic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impact of potential novel TB vaccines on the </a:t>
            </a:r>
            <a:r>
              <a:rPr b="1" i="0" lang="en-GB" sz="1800" u="none" cap="none" strike="noStrike">
                <a:solidFill>
                  <a:srgbClr val="000000"/>
                </a:solidFill>
              </a:rPr>
              <a:t>RR/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MDR-TB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epidemic in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China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India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WHO target year 2050.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6"/>
          <p:cNvSpPr/>
          <p:nvPr/>
        </p:nvSpPr>
        <p:spPr>
          <a:xfrm>
            <a:off x="6458400" y="4767120"/>
            <a:ext cx="2055960" cy="273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/>
        </p:nvSpPr>
        <p:spPr>
          <a:xfrm>
            <a:off x="457200" y="209520"/>
            <a:ext cx="7103520" cy="466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400" u="none" cap="none" strike="noStrike">
                <a:solidFill>
                  <a:srgbClr val="FFFFFF"/>
                </a:solidFill>
              </a:rPr>
              <a:t>Methods I</a:t>
            </a:r>
            <a:r>
              <a:rPr lang="en-GB" sz="2400">
                <a:solidFill>
                  <a:srgbClr val="FFFFFF"/>
                </a:solidFill>
              </a:rPr>
              <a:t>:</a:t>
            </a:r>
            <a:r>
              <a:rPr i="0" lang="en-GB" sz="2400" u="none" cap="none" strike="noStrike">
                <a:solidFill>
                  <a:srgbClr val="FFFFFF"/>
                </a:solidFill>
              </a:rPr>
              <a:t> Model and Vaccine</a:t>
            </a:r>
            <a:endParaRPr i="0" sz="2400" u="none" cap="none" strike="noStrike"/>
          </a:p>
        </p:txBody>
      </p:sp>
      <p:sp>
        <p:nvSpPr>
          <p:cNvPr id="194" name="Google Shape;194;p37"/>
          <p:cNvSpPr/>
          <p:nvPr/>
        </p:nvSpPr>
        <p:spPr>
          <a:xfrm>
            <a:off x="6458400" y="4767120"/>
            <a:ext cx="2055960" cy="273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7"/>
          <p:cNvSpPr/>
          <p:nvPr/>
        </p:nvSpPr>
        <p:spPr>
          <a:xfrm>
            <a:off x="457200" y="901800"/>
            <a:ext cx="8254440" cy="4138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-3103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AutoNum type="arabicPeriod"/>
            </a:pPr>
            <a:r>
              <a:rPr b="1" i="0" lang="en-GB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Construct</a:t>
            </a:r>
            <a:r>
              <a:rPr b="0" i="0" lang="en-GB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model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640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975"/>
              <a:buFont typeface="Noto Sans Symbols"/>
              <a:buChar char="−"/>
            </a:pPr>
            <a:r>
              <a:rPr b="0" i="0" lang="en-GB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Deterministic, compartmental, age-, drug resistance- and treatment history-stratified dynamic transmission model calibrated to </a:t>
            </a:r>
            <a:r>
              <a:rPr b="0" i="1" lang="en-GB" sz="1300" u="sng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past and current</a:t>
            </a:r>
            <a:r>
              <a:rPr b="0" i="1" lang="en-GB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(2000-2018) epidemiologic data in China and India.</a:t>
            </a:r>
            <a:endParaRPr sz="1300">
              <a:solidFill>
                <a:srgbClr val="595959"/>
              </a:solidFill>
            </a:endParaRPr>
          </a:p>
          <a:p>
            <a:pPr indent="-344277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595959"/>
              </a:buClr>
              <a:buSzPts val="1300"/>
              <a:buChar char="−"/>
            </a:pPr>
            <a:r>
              <a:rPr lang="en-GB" sz="1300">
                <a:solidFill>
                  <a:srgbClr val="595959"/>
                </a:solidFill>
              </a:rPr>
              <a:t>Calibration: ABC-RS/ABC-MCMC to WHO/published/national data</a:t>
            </a:r>
            <a:endParaRPr sz="1300">
              <a:solidFill>
                <a:srgbClr val="595959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103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AutoNum type="arabicPeriod"/>
            </a:pPr>
            <a:r>
              <a:rPr b="1" i="0" lang="en-GB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Predict</a:t>
            </a:r>
            <a:r>
              <a:rPr b="0" i="0" lang="en-GB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future baseline scenarios </a:t>
            </a:r>
            <a:r>
              <a:rPr b="0" i="1" lang="en-GB" sz="1300" u="sng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without</a:t>
            </a:r>
            <a:r>
              <a:rPr b="0" i="0" lang="en-GB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vaccine.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103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AutoNum type="arabicPeriod"/>
            </a:pPr>
            <a:r>
              <a:rPr b="1" i="0" lang="en-GB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Implement</a:t>
            </a:r>
            <a:r>
              <a:rPr b="0" i="0" lang="en-GB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vaccine in 2027 and compare against baseline scenarios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04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○"/>
            </a:pPr>
            <a:r>
              <a:rPr b="0" i="0" lang="en-GB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Prophylactic, prevention of disease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04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○"/>
            </a:pPr>
            <a:r>
              <a:rPr b="0" i="0" lang="en-GB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5-year, 10-year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04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○"/>
            </a:pPr>
            <a:r>
              <a:rPr b="0" i="0" lang="en-GB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30%, 50%, 70%, 90% efficacy “leaky” vaccine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04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○"/>
            </a:pPr>
            <a:r>
              <a:rPr b="0" i="0" lang="en-GB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Effective against post-infection (PSI) or both pre- and post-infection (PR&amp;PSI)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04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○"/>
            </a:pPr>
            <a:r>
              <a:rPr b="0" i="0" lang="en-GB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Routine annual (9yo; 80% covg) and periodic mass campaign (10+; 70% covg) at 10 year intervals.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04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○"/>
            </a:pPr>
            <a:r>
              <a:rPr b="0" i="0" lang="en-GB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Comparison: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4" marL="108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r>
              <a:rPr b="0" i="0" lang="en-GB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Epidemiology – change in RR/MDR-TB incidence rate/DALYs averted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4" marL="108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r>
              <a:rPr b="0" i="0" lang="en-GB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Cost-effectiveness analysis – incremental cost/DALY averted.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/>
          <p:nvPr/>
        </p:nvSpPr>
        <p:spPr>
          <a:xfrm>
            <a:off x="4608000" y="3176640"/>
            <a:ext cx="4114200" cy="19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India: “Policy” scenario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94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2025: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639" lvl="1" marL="8640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−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Overall case detection rate increases to 85% by 2025.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639" lvl="1" marL="8640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−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public sector notifications receive DST.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639" lvl="1" marL="8640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−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35% of all notifications arise from the private sector.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8"/>
          <p:cNvSpPr/>
          <p:nvPr/>
        </p:nvSpPr>
        <p:spPr>
          <a:xfrm>
            <a:off x="457200" y="209526"/>
            <a:ext cx="71034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400" u="none" cap="none" strike="noStrike">
                <a:solidFill>
                  <a:srgbClr val="FFFFFF"/>
                </a:solidFill>
              </a:rPr>
              <a:t>Methods II</a:t>
            </a:r>
            <a:r>
              <a:rPr lang="en-GB" sz="2400">
                <a:solidFill>
                  <a:srgbClr val="FFFFFF"/>
                </a:solidFill>
              </a:rPr>
              <a:t>:</a:t>
            </a:r>
            <a:r>
              <a:rPr i="0" lang="en-GB" sz="2400" u="none" cap="none" strike="noStrike">
                <a:solidFill>
                  <a:srgbClr val="FFFFFF"/>
                </a:solidFill>
              </a:rPr>
              <a:t> Baseline </a:t>
            </a:r>
            <a:r>
              <a:rPr lang="en-GB" sz="2400">
                <a:solidFill>
                  <a:srgbClr val="FFFFFF"/>
                </a:solidFill>
              </a:rPr>
              <a:t>Uncertainty Analysis</a:t>
            </a:r>
            <a:endParaRPr i="0" sz="2400" u="none" cap="none" strike="noStrike"/>
          </a:p>
        </p:txBody>
      </p:sp>
      <p:sp>
        <p:nvSpPr>
          <p:cNvPr id="202" name="Google Shape;202;p38"/>
          <p:cNvSpPr/>
          <p:nvPr/>
        </p:nvSpPr>
        <p:spPr>
          <a:xfrm>
            <a:off x="457200" y="3176640"/>
            <a:ext cx="4114200" cy="19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China: “Policy” scenario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94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Progressive increase in DST coverage to 90% by 2050.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94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to mixed 9-month and 24-month MDR-TB regimen </a:t>
            </a:r>
            <a:r>
              <a:rPr lang="en-GB" sz="1600"/>
              <a:t>by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</a:t>
            </a:r>
            <a:r>
              <a:rPr lang="en-GB" sz="1600"/>
              <a:t>3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8"/>
          <p:cNvSpPr/>
          <p:nvPr/>
        </p:nvSpPr>
        <p:spPr>
          <a:xfrm>
            <a:off x="457200" y="915480"/>
            <a:ext cx="8252640" cy="907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Future scenarios:</a:t>
            </a:r>
            <a:r>
              <a:rPr lang="en-GB" sz="1800"/>
              <a:t> r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epresent a spectrum of possible scale up in programmatic management of (MDR-)TB.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8"/>
          <p:cNvSpPr/>
          <p:nvPr/>
        </p:nvSpPr>
        <p:spPr>
          <a:xfrm>
            <a:off x="6458400" y="4767120"/>
            <a:ext cx="2055960" cy="273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8"/>
          <p:cNvSpPr/>
          <p:nvPr/>
        </p:nvSpPr>
        <p:spPr>
          <a:xfrm>
            <a:off x="2185200" y="1754400"/>
            <a:ext cx="54465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“Status Quo” scenario (both countries)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94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change in MDR-TB treatment length after 2018.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change in case detection or DST coverage after 2018.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>
            <p:ph type="title"/>
          </p:nvPr>
        </p:nvSpPr>
        <p:spPr>
          <a:xfrm>
            <a:off x="457201" y="209349"/>
            <a:ext cx="7104300" cy="46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Methods III: Summary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9"/>
          <p:cNvSpPr txBox="1"/>
          <p:nvPr>
            <p:ph idx="12" type="sldNum"/>
          </p:nvPr>
        </p:nvSpPr>
        <p:spPr>
          <a:xfrm>
            <a:off x="6458442" y="4767263"/>
            <a:ext cx="20568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12" name="Google Shape;212;p39"/>
          <p:cNvGraphicFramePr/>
          <p:nvPr/>
        </p:nvGraphicFramePr>
        <p:xfrm>
          <a:off x="457200" y="94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{13D52A4D-9568-4218-B861-BBD06FD0A609}</a:tableStyleId>
              </a:tblPr>
              <a:tblGrid>
                <a:gridCol w="2686025"/>
                <a:gridCol w="2686025"/>
                <a:gridCol w="2686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Model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Vaccines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Endpoints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Dynamic transmission model with drug resistance and treatment history strata.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Setting: China and India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Time Horizon: 2050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Baseline scenarios: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GB"/>
                        <a:t>SQ - No change post 2018.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GB"/>
                        <a:t>Policy - scaled up programmatic MDR-TB management.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Prevention of Disease vaccines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Vaccine Efficacy: 30-90%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Duration of Protection: 5y, 10y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Host status for efficacy: Pre-, Post-, Pre- and Post-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Price: $10, $30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Routine 9yo (80% cov), 10yearly mass 10+ yo (70% cov)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Introduced: 2027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Endpoints at 2035, 2050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Epidemiologic: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GB"/>
                        <a:t>% Reduction Incidence/Mortality Rate MDR-TB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GB"/>
                        <a:t>Cases/Deaths averted MDR-TB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Health Economic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GB"/>
                        <a:t>$/DALY averted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GB"/>
                        <a:t>Annual budget impact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Health System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GB"/>
                        <a:t>Averted treatment regimens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/>
          <p:nvPr/>
        </p:nvSpPr>
        <p:spPr>
          <a:xfrm>
            <a:off x="457200" y="209520"/>
            <a:ext cx="7103520" cy="466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strike="noStrike">
                <a:solidFill>
                  <a:srgbClr val="FFFFFF"/>
                </a:solidFill>
              </a:rPr>
              <a:t>Results I</a:t>
            </a:r>
            <a:r>
              <a:rPr lang="en-GB" sz="2400">
                <a:solidFill>
                  <a:srgbClr val="FFFFFF"/>
                </a:solidFill>
              </a:rPr>
              <a:t>a</a:t>
            </a:r>
            <a:r>
              <a:rPr lang="en-GB" sz="2400" strike="noStrike">
                <a:solidFill>
                  <a:srgbClr val="FFFFFF"/>
                </a:solidFill>
              </a:rPr>
              <a:t> - MDR-TB Incidence Rate Reduction</a:t>
            </a:r>
            <a:endParaRPr sz="2400" strike="noStrike"/>
          </a:p>
        </p:txBody>
      </p:sp>
      <p:sp>
        <p:nvSpPr>
          <p:cNvPr id="218" name="Google Shape;218;p40"/>
          <p:cNvSpPr/>
          <p:nvPr/>
        </p:nvSpPr>
        <p:spPr>
          <a:xfrm>
            <a:off x="6458400" y="4767120"/>
            <a:ext cx="2055960" cy="273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900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sz="9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0"/>
          <p:cNvSpPr/>
          <p:nvPr/>
        </p:nvSpPr>
        <p:spPr>
          <a:xfrm>
            <a:off x="586440" y="4552080"/>
            <a:ext cx="78735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By 2050, P&amp;PI vaccine reduced RR/MDR-TB incidence rate by 72% (uncertainty interval: 65–77) and 73% (UI: 66–76), and PSI vaccine by 47% (UI: 37–58) and 29% (UI: 27–31) in India and China, respectively</a:t>
            </a:r>
            <a:endParaRPr b="1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0"/>
          <p:cNvSpPr/>
          <p:nvPr/>
        </p:nvSpPr>
        <p:spPr>
          <a:xfrm rot="-5400000">
            <a:off x="-781560" y="2308380"/>
            <a:ext cx="2345700" cy="527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PRELIMINARY RESULTS</a:t>
            </a:r>
            <a:b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 CITE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970" y="1057080"/>
            <a:ext cx="6960060" cy="348003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0"/>
          <p:cNvSpPr txBox="1"/>
          <p:nvPr/>
        </p:nvSpPr>
        <p:spPr>
          <a:xfrm>
            <a:off x="5965675" y="4012325"/>
            <a:ext cx="30414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/>
              <a:t>10 year; 50% efficacy vaccine</a:t>
            </a:r>
            <a:endParaRPr b="1"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/>
          <p:nvPr/>
        </p:nvSpPr>
        <p:spPr>
          <a:xfrm>
            <a:off x="457200" y="209520"/>
            <a:ext cx="7103520" cy="466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00" lIns="68400" spcFirstLastPara="1" rIns="68400" wrap="square" tIns="3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Results Ib</a:t>
            </a:r>
            <a:r>
              <a:rPr i="0" lang="en-GB" sz="2400" u="none" cap="none" strike="noStrike">
                <a:solidFill>
                  <a:srgbClr val="FFFFFF"/>
                </a:solidFill>
              </a:rPr>
              <a:t> - </a:t>
            </a:r>
            <a:r>
              <a:rPr lang="en-GB" sz="2400">
                <a:solidFill>
                  <a:srgbClr val="FFFFFF"/>
                </a:solidFill>
              </a:rPr>
              <a:t>All TB</a:t>
            </a:r>
            <a:r>
              <a:rPr i="0" lang="en-GB" sz="2400" u="none" cap="none" strike="noStrike">
                <a:solidFill>
                  <a:srgbClr val="FFFFFF"/>
                </a:solidFill>
              </a:rPr>
              <a:t> Incidence Rate Reduction</a:t>
            </a:r>
            <a:endParaRPr i="0" sz="2400" u="none" cap="none" strike="noStrike"/>
          </a:p>
        </p:txBody>
      </p:sp>
      <p:sp>
        <p:nvSpPr>
          <p:cNvPr id="228" name="Google Shape;228;p41"/>
          <p:cNvSpPr/>
          <p:nvPr/>
        </p:nvSpPr>
        <p:spPr>
          <a:xfrm>
            <a:off x="6458400" y="4767120"/>
            <a:ext cx="2055960" cy="273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00" lIns="68400" spcFirstLastPara="1" rIns="68400" wrap="square" tIns="34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1"/>
          <p:cNvSpPr/>
          <p:nvPr/>
        </p:nvSpPr>
        <p:spPr>
          <a:xfrm>
            <a:off x="586440" y="4628280"/>
            <a:ext cx="78735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P&amp;PI and PSI vaccines reduced all TB incidence rate in 2050 in India by 67% (UI: 59–71) and 44% (UI: 39–49) respectively and in China by 56% (UI: 53–59) and 37% (UI: 35–38) respectively</a:t>
            </a:r>
            <a:endParaRPr b="1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1"/>
          <p:cNvSpPr/>
          <p:nvPr/>
        </p:nvSpPr>
        <p:spPr>
          <a:xfrm rot="-5400000">
            <a:off x="-781560" y="2308380"/>
            <a:ext cx="2345700" cy="527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PRELIMINARY RESULTS</a:t>
            </a:r>
            <a:b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 CITE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970" y="1060335"/>
            <a:ext cx="6960060" cy="348003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1"/>
          <p:cNvSpPr txBox="1"/>
          <p:nvPr/>
        </p:nvSpPr>
        <p:spPr>
          <a:xfrm>
            <a:off x="5965675" y="4012300"/>
            <a:ext cx="30414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/>
              <a:t>10 year; 50% efficacy vaccine</a:t>
            </a:r>
            <a:endParaRPr b="1"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