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
  </p:notesMasterIdLst>
  <p:sldIdLst>
    <p:sldId id="256" r:id="rId2"/>
    <p:sldId id="268" r:id="rId3"/>
    <p:sldId id="269" r:id="rId4"/>
    <p:sldId id="270" r:id="rId5"/>
    <p:sldId id="299" r:id="rId6"/>
    <p:sldId id="281" r:id="rId7"/>
    <p:sldId id="284" r:id="rId8"/>
    <p:sldId id="298" r:id="rId9"/>
    <p:sldId id="295" r:id="rId10"/>
    <p:sldId id="293" r:id="rId11"/>
    <p:sldId id="287" r:id="rId12"/>
    <p:sldId id="290" r:id="rId13"/>
    <p:sldId id="294" r:id="rId14"/>
    <p:sldId id="271" r:id="rId15"/>
    <p:sldId id="283"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White" initials="RW" lastIdx="8" clrIdx="0">
    <p:extLst>
      <p:ext uri="{19B8F6BF-5375-455C-9EA6-DF929625EA0E}">
        <p15:presenceInfo xmlns:p15="http://schemas.microsoft.com/office/powerpoint/2012/main" userId="5038e2c82b392c09" providerId="Windows Live"/>
      </p:ext>
    </p:extLst>
  </p:cmAuthor>
  <p:cmAuthor id="2" name="Finn McQuaid" initials="FM" lastIdx="2" clrIdx="1">
    <p:extLst>
      <p:ext uri="{19B8F6BF-5375-455C-9EA6-DF929625EA0E}">
        <p15:presenceInfo xmlns:p15="http://schemas.microsoft.com/office/powerpoint/2012/main" userId="Finn McQuaid" providerId="None"/>
      </p:ext>
    </p:extLst>
  </p:cmAuthor>
  <p:cmAuthor id="3" name="michael e. kimerling"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8FC4"/>
    <a:srgbClr val="FB7782"/>
    <a:srgbClr val="2F528F"/>
    <a:srgbClr val="ED7D31"/>
    <a:srgbClr val="FFB8B8"/>
    <a:srgbClr val="FF816F"/>
    <a:srgbClr val="C59BD5"/>
    <a:srgbClr val="C20044"/>
    <a:srgbClr val="FF0000"/>
    <a:srgbClr val="FD51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51"/>
    <p:restoredTop sz="70149" autoAdjust="0"/>
  </p:normalViewPr>
  <p:slideViewPr>
    <p:cSldViewPr snapToGrid="0">
      <p:cViewPr varScale="1">
        <p:scale>
          <a:sx n="110" d="100"/>
          <a:sy n="110" d="100"/>
        </p:scale>
        <p:origin x="2488" y="2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19T13:19:37.904"/>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19T13:19:38.546"/>
    </inkml:context>
    <inkml:brush xml:id="br0">
      <inkml:brushProperty name="width" value="0.05" units="cm"/>
      <inkml:brushProperty name="height" value="0.05" units="cm"/>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2-19T13:19:38.848"/>
    </inkml:context>
    <inkml:brush xml:id="br0">
      <inkml:brushProperty name="width" value="0.05" units="cm"/>
      <inkml:brushProperty name="height" value="0.05" units="cm"/>
    </inkml:brush>
  </inkml:definitions>
  <inkml:trace contextRef="#ctx0" brushRef="#br0">0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1" name="Google Shape;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tabLst/>
              <a:defRPr/>
            </a:pPr>
            <a:r>
              <a:rPr lang="en-US" dirty="0"/>
              <a:t>We see something similar with cost-effectiveness</a:t>
            </a:r>
          </a:p>
          <a:p>
            <a:pPr marL="228600" marR="0" indent="-228600" algn="l" defTabSz="457200" rtl="0" eaLnBrk="1" fontAlgn="auto" latinLnBrk="0" hangingPunct="1">
              <a:lnSpc>
                <a:spcPct val="100000"/>
              </a:lnSpc>
              <a:spcBef>
                <a:spcPts val="0"/>
              </a:spcBef>
              <a:spcAft>
                <a:spcPts val="0"/>
              </a:spcAft>
              <a:buClrTx/>
              <a:buSzTx/>
              <a:tabLst/>
              <a:defRPr/>
            </a:pPr>
            <a:r>
              <a:rPr lang="en-US" dirty="0"/>
              <a:t>This example is from China, where the</a:t>
            </a:r>
            <a:r>
              <a:rPr lang="en-US" baseline="0" dirty="0"/>
              <a:t> kite-shaped regions are the smallest convex shape that encloses results from all models</a:t>
            </a:r>
          </a:p>
          <a:p>
            <a:pPr marL="228600" marR="0" indent="-228600" algn="l" defTabSz="457200" rtl="0" eaLnBrk="1" fontAlgn="auto" latinLnBrk="0" hangingPunct="1">
              <a:lnSpc>
                <a:spcPct val="100000"/>
              </a:lnSpc>
              <a:spcBef>
                <a:spcPts val="0"/>
              </a:spcBef>
              <a:spcAft>
                <a:spcPts val="0"/>
              </a:spcAft>
              <a:buClrTx/>
              <a:buSzTx/>
              <a:tabLst/>
              <a:defRPr/>
            </a:pPr>
            <a:r>
              <a:rPr lang="en-US" baseline="0" dirty="0"/>
              <a:t>[</a:t>
            </a:r>
            <a:r>
              <a:rPr lang="en-US" u="sng" baseline="0" dirty="0"/>
              <a:t>click</a:t>
            </a:r>
            <a:r>
              <a:rPr lang="en-US" baseline="0" dirty="0"/>
              <a:t>] Orange is the combination scenario of all different policies listed</a:t>
            </a:r>
          </a:p>
          <a:p>
            <a:pPr marL="228600" marR="0" indent="-228600" algn="l" defTabSz="457200" rtl="0" eaLnBrk="1" fontAlgn="auto" latinLnBrk="0" hangingPunct="1">
              <a:lnSpc>
                <a:spcPct val="100000"/>
              </a:lnSpc>
              <a:spcBef>
                <a:spcPts val="0"/>
              </a:spcBef>
              <a:spcAft>
                <a:spcPts val="0"/>
              </a:spcAft>
              <a:buClrTx/>
              <a:buSzTx/>
              <a:tabLst/>
              <a:defRPr/>
            </a:pPr>
            <a:r>
              <a:rPr lang="en-US" sz="1200" baseline="0" dirty="0"/>
              <a:t>So if we divide the mean incremental costs by mean DALYs averted, we obtain the summary cost-effectiveness ratio</a:t>
            </a:r>
          </a:p>
          <a:p>
            <a:pPr marL="228600" marR="0" indent="-228600" algn="l" defTabSz="457200" rtl="0" eaLnBrk="1" fontAlgn="auto" latinLnBrk="0" hangingPunct="1">
              <a:lnSpc>
                <a:spcPct val="100000"/>
              </a:lnSpc>
              <a:spcBef>
                <a:spcPts val="0"/>
              </a:spcBef>
              <a:spcAft>
                <a:spcPts val="0"/>
              </a:spcAft>
              <a:buClrTx/>
              <a:buSzTx/>
              <a:tabLst/>
              <a:defRPr/>
            </a:pPr>
            <a:r>
              <a:rPr lang="en-US" sz="1200" b="0" i="0" kern="1200" baseline="0" dirty="0">
                <a:solidFill>
                  <a:schemeClr val="tx1"/>
                </a:solidFill>
                <a:effectLst/>
                <a:latin typeface="+mn-lt"/>
                <a:ea typeface="+mn-ea"/>
                <a:cs typeface="+mn-cs"/>
              </a:rPr>
              <a:t>This is approximately </a:t>
            </a:r>
            <a:r>
              <a:rPr lang="en-US" sz="1200" baseline="0" dirty="0"/>
              <a:t>$4000 per DALY averted</a:t>
            </a:r>
          </a:p>
          <a:p>
            <a:pPr marL="228600" marR="0" indent="-228600" algn="l" defTabSz="457200" rtl="0" eaLnBrk="1" fontAlgn="auto" latinLnBrk="0" hangingPunct="1">
              <a:lnSpc>
                <a:spcPct val="100000"/>
              </a:lnSpc>
              <a:spcBef>
                <a:spcPts val="0"/>
              </a:spcBef>
              <a:spcAft>
                <a:spcPts val="0"/>
              </a:spcAft>
              <a:buClrTx/>
              <a:buSzTx/>
              <a:tabLst/>
              <a:defRPr/>
            </a:pPr>
            <a:r>
              <a:rPr lang="en-US" sz="1200" baseline="0" dirty="0"/>
              <a:t>However, for individual models the range is $2000-$23000 per DALY averted, a multiple of more than 10</a:t>
            </a:r>
          </a:p>
          <a:p>
            <a:pPr marL="228600" marR="0" indent="-228600" algn="l" defTabSz="457200" rtl="0" eaLnBrk="1" fontAlgn="auto" latinLnBrk="0" hangingPunct="1">
              <a:lnSpc>
                <a:spcPct val="100000"/>
              </a:lnSpc>
              <a:spcBef>
                <a:spcPts val="0"/>
              </a:spcBef>
              <a:spcAft>
                <a:spcPts val="0"/>
              </a:spcAft>
              <a:buClrTx/>
              <a:buSzTx/>
              <a:tabLst/>
              <a:defRPr/>
            </a:pPr>
            <a:r>
              <a:rPr lang="en-US" sz="1200" baseline="0" dirty="0"/>
              <a:t>So we clearly have a problem here, in terms of the epi impact models are predicting, and the costs associated with that impact, where model results vary markedly.</a:t>
            </a:r>
          </a:p>
          <a:p>
            <a:pPr marL="685800" marR="0" lvl="1" indent="-228600" algn="l" defTabSz="457200" rtl="0" eaLnBrk="1" fontAlgn="auto" latinLnBrk="0" hangingPunct="1">
              <a:lnSpc>
                <a:spcPct val="100000"/>
              </a:lnSpc>
              <a:spcBef>
                <a:spcPts val="0"/>
              </a:spcBef>
              <a:spcAft>
                <a:spcPts val="0"/>
              </a:spcAft>
              <a:buClrTx/>
              <a:buSzTx/>
              <a:tabLst/>
              <a:defRPr/>
            </a:pPr>
            <a:r>
              <a:rPr lang="en-US" sz="1200" baseline="0" dirty="0"/>
              <a:t>How do we know which model or result is correct, and under which circumstances?</a:t>
            </a:r>
          </a:p>
          <a:p>
            <a:pPr marL="685800" marR="0" lvl="1" indent="-228600" algn="l" defTabSz="457200" rtl="0" eaLnBrk="1" fontAlgn="auto" latinLnBrk="0" hangingPunct="1">
              <a:lnSpc>
                <a:spcPct val="100000"/>
              </a:lnSpc>
              <a:spcBef>
                <a:spcPts val="0"/>
              </a:spcBef>
              <a:spcAft>
                <a:spcPts val="0"/>
              </a:spcAft>
              <a:buClrTx/>
              <a:buSzTx/>
              <a:tabLst/>
              <a:defRPr/>
            </a:pPr>
            <a:r>
              <a:rPr lang="en-US" sz="1200" baseline="0" dirty="0"/>
              <a:t>A first step towards resolving this is to ensure that modelling is of the highest standard.</a:t>
            </a:r>
          </a:p>
          <a:p>
            <a:pPr marL="685800" marR="0" lvl="1" indent="-228600" algn="l" defTabSz="457200" rtl="0" eaLnBrk="1" fontAlgn="auto" latinLnBrk="0" hangingPunct="1">
              <a:lnSpc>
                <a:spcPct val="100000"/>
              </a:lnSpc>
              <a:spcBef>
                <a:spcPts val="0"/>
              </a:spcBef>
              <a:spcAft>
                <a:spcPts val="0"/>
              </a:spcAft>
              <a:buClrTx/>
              <a:buSzTx/>
              <a:tabLst/>
              <a:defRPr/>
            </a:pPr>
            <a:endParaRPr lang="en-US" sz="1200" baseline="0" dirty="0"/>
          </a:p>
          <a:p>
            <a:pPr marL="685800" marR="0" lvl="1" indent="-228600" algn="l" defTabSz="457200" rtl="0" eaLnBrk="1" fontAlgn="auto" latinLnBrk="0" hangingPunct="1">
              <a:lnSpc>
                <a:spcPct val="100000"/>
              </a:lnSpc>
              <a:spcBef>
                <a:spcPts val="0"/>
              </a:spcBef>
              <a:spcAft>
                <a:spcPts val="0"/>
              </a:spcAft>
              <a:buClrTx/>
              <a:buSzTx/>
              <a:tabLst/>
              <a:defRPr/>
            </a:pPr>
            <a:endParaRPr lang="en-US" sz="1200" dirty="0"/>
          </a:p>
        </p:txBody>
      </p:sp>
      <p:sp>
        <p:nvSpPr>
          <p:cNvPr id="4" name="Slide Number Placeholder 3"/>
          <p:cNvSpPr>
            <a:spLocks noGrp="1"/>
          </p:cNvSpPr>
          <p:nvPr>
            <p:ph type="sldNum" sz="quarter" idx="10"/>
          </p:nvPr>
        </p:nvSpPr>
        <p:spPr/>
        <p:txBody>
          <a:bodyPr/>
          <a:lstStyle/>
          <a:p>
            <a:fld id="{EC89AD08-2898-BB4F-A87D-04B7C33D4D9F}" type="slidenum">
              <a:rPr lang="en-US" smtClean="0"/>
              <a:t>10</a:t>
            </a:fld>
            <a:endParaRPr lang="en-US"/>
          </a:p>
        </p:txBody>
      </p:sp>
    </p:spTree>
    <p:extLst>
      <p:ext uri="{BB962C8B-B14F-4D97-AF65-F5344CB8AC3E}">
        <p14:creationId xmlns:p14="http://schemas.microsoft.com/office/powerpoint/2010/main" val="4245033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f7d08a83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dirty="0"/>
              <a:t>To meet this need for high-quality modelling, TB MAC undertook to develop a set of guidance,</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GB" dirty="0"/>
              <a:t>[</a:t>
            </a:r>
            <a:r>
              <a:rPr lang="en-GB" u="sng" dirty="0"/>
              <a:t>click</a:t>
            </a:r>
            <a:r>
              <a:rPr lang="en-GB" dirty="0"/>
              <a:t>] For modellers on how to conduct country-level modelling</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GB" dirty="0"/>
              <a:t>[</a:t>
            </a:r>
            <a:r>
              <a:rPr lang="en-GB" u="sng" dirty="0"/>
              <a:t>click</a:t>
            </a:r>
            <a:r>
              <a:rPr lang="en-GB" dirty="0"/>
              <a:t>] For funders on how to identify models and modelling technical assistance organisations to support</a:t>
            </a:r>
          </a:p>
          <a:p>
            <a:pPr marL="628650" marR="0" lvl="1" indent="-171450" algn="l" defTabSz="914400" rtl="0" eaLnBrk="1" fontAlgn="auto" latinLnBrk="0" hangingPunct="1">
              <a:lnSpc>
                <a:spcPct val="100000"/>
              </a:lnSpc>
              <a:spcBef>
                <a:spcPts val="0"/>
              </a:spcBef>
              <a:spcAft>
                <a:spcPts val="0"/>
              </a:spcAft>
              <a:buClr>
                <a:srgbClr val="000000"/>
              </a:buClr>
              <a:buSzPts val="1100"/>
              <a:tabLst/>
              <a:defRPr/>
            </a:pPr>
            <a:r>
              <a:rPr lang="en-GB" dirty="0"/>
              <a:t>[</a:t>
            </a:r>
            <a:r>
              <a:rPr lang="en-GB" u="sng" dirty="0"/>
              <a:t>click</a:t>
            </a:r>
            <a:r>
              <a:rPr lang="en-GB" dirty="0"/>
              <a:t>] And for country national TB programmes and other stakeholders on how to evaluate modelling evidence</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dirty="0"/>
              <a:t>TB MAC worked with representatives from each of these groups</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dirty="0"/>
              <a:t>[</a:t>
            </a:r>
            <a:r>
              <a:rPr lang="en-GB" u="sng" dirty="0"/>
              <a:t>click</a:t>
            </a:r>
            <a:r>
              <a:rPr lang="en-GB" dirty="0"/>
              <a:t>] To develop a guidance document for TB country-level modelling to inform decision-making</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GB" sz="1050" dirty="0"/>
              <a:t>[</a:t>
            </a:r>
            <a:r>
              <a:rPr lang="en-GB" sz="1050" u="sng" dirty="0"/>
              <a:t>click</a:t>
            </a:r>
            <a:r>
              <a:rPr lang="en-GB" sz="1050" dirty="0"/>
              <a:t>] This document provides concrete, pragmatic guidance for how TB modelling and related technical assistance should be given to best support country decision-making</a:t>
            </a:r>
            <a:endParaRPr lang="en-GB" sz="10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050" dirty="0"/>
          </a:p>
          <a:p>
            <a:pPr marL="0" lvl="0" indent="0" algn="l" rtl="0">
              <a:spcBef>
                <a:spcPts val="0"/>
              </a:spcBef>
              <a:spcAft>
                <a:spcPts val="0"/>
              </a:spcAft>
              <a:buNone/>
            </a:pPr>
            <a:endParaRPr dirty="0"/>
          </a:p>
        </p:txBody>
      </p:sp>
      <p:sp>
        <p:nvSpPr>
          <p:cNvPr id="177" name="Google Shape;177;g3f7d08a83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894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r>
              <a:rPr lang="en-US" u="sng" dirty="0"/>
              <a:t>click</a:t>
            </a:r>
            <a:r>
              <a:rPr lang="en-US" dirty="0"/>
              <a:t>] The targets exercise identified the need for the development of formal guidance on how to do country level TB modelling</a:t>
            </a:r>
          </a:p>
          <a:p>
            <a:r>
              <a:rPr lang="en-US" dirty="0"/>
              <a:t>[</a:t>
            </a:r>
            <a:r>
              <a:rPr lang="en-US" u="sng" dirty="0"/>
              <a:t>click</a:t>
            </a:r>
            <a:r>
              <a:rPr lang="en-US" dirty="0"/>
              <a:t>] But now the community needs the tools with which to operationalize this guidance</a:t>
            </a:r>
          </a:p>
          <a:p>
            <a:r>
              <a:rPr lang="en-US" dirty="0"/>
              <a:t>This brings us to the benchmarks</a:t>
            </a:r>
          </a:p>
        </p:txBody>
      </p:sp>
    </p:spTree>
    <p:extLst>
      <p:ext uri="{BB962C8B-B14F-4D97-AF65-F5344CB8AC3E}">
        <p14:creationId xmlns:p14="http://schemas.microsoft.com/office/powerpoint/2010/main" val="3010964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f7d08a83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indent="-215265">
              <a:lnSpc>
                <a:spcPct val="70000"/>
              </a:lnSpc>
              <a:spcBef>
                <a:spcPts val="0"/>
              </a:spcBef>
              <a:buSzPts val="2590"/>
            </a:pPr>
            <a:r>
              <a:rPr lang="en-GB" sz="1100" dirty="0"/>
              <a:t>The last activity that we’ll look at here is the development of benchmarking and reporting tools for model application review</a:t>
            </a:r>
          </a:p>
          <a:p>
            <a:pPr marL="228600" marR="0" lvl="0" indent="-215265" algn="l" defTabSz="914400" rtl="0" eaLnBrk="1" fontAlgn="auto" latinLnBrk="0" hangingPunct="1">
              <a:lnSpc>
                <a:spcPct val="70000"/>
              </a:lnSpc>
              <a:spcBef>
                <a:spcPts val="0"/>
              </a:spcBef>
              <a:spcAft>
                <a:spcPts val="0"/>
              </a:spcAft>
              <a:buClr>
                <a:srgbClr val="000000"/>
              </a:buClr>
              <a:buSzPts val="2590"/>
              <a:buFont typeface="Arial"/>
              <a:buChar char="●"/>
              <a:tabLst/>
              <a:defRPr/>
            </a:pPr>
            <a:r>
              <a:rPr lang="en-GB" sz="1100" dirty="0"/>
              <a:t>In 2017, representatives of several key global TB funders and stakeholders met and discussed how modelling could best support country level TB decision making</a:t>
            </a:r>
          </a:p>
          <a:p>
            <a:pPr marL="228600" marR="0" lvl="0" indent="-215265" algn="l" defTabSz="914400" rtl="0" eaLnBrk="1" fontAlgn="auto" latinLnBrk="0" hangingPunct="1">
              <a:lnSpc>
                <a:spcPct val="70000"/>
              </a:lnSpc>
              <a:spcBef>
                <a:spcPts val="0"/>
              </a:spcBef>
              <a:spcAft>
                <a:spcPts val="0"/>
              </a:spcAft>
              <a:buClr>
                <a:srgbClr val="000000"/>
              </a:buClr>
              <a:buSzPts val="2590"/>
              <a:buFont typeface="Arial"/>
              <a:buChar char="●"/>
              <a:tabLst/>
              <a:defRPr/>
            </a:pPr>
            <a:r>
              <a:rPr lang="en-GB" sz="1100" dirty="0"/>
              <a:t>Out of this the TB Modelling Roadmap was developed, where key </a:t>
            </a:r>
            <a:r>
              <a:rPr lang="en-GB" sz="1100" i="0" dirty="0"/>
              <a:t>stakeholders formed the Roadmap Steering Committee.</a:t>
            </a:r>
          </a:p>
          <a:p>
            <a:pPr marL="228600" marR="0" lvl="0" indent="-215265" algn="l" defTabSz="914400" rtl="0" eaLnBrk="1" fontAlgn="auto" latinLnBrk="0" hangingPunct="1">
              <a:lnSpc>
                <a:spcPct val="70000"/>
              </a:lnSpc>
              <a:spcBef>
                <a:spcPts val="0"/>
              </a:spcBef>
              <a:spcAft>
                <a:spcPts val="0"/>
              </a:spcAft>
              <a:buClr>
                <a:srgbClr val="000000"/>
              </a:buClr>
              <a:buSzPts val="2590"/>
              <a:buFont typeface="Arial"/>
              <a:buChar char="●"/>
              <a:tabLst/>
              <a:defRPr/>
            </a:pPr>
            <a:r>
              <a:rPr lang="en-GB" sz="1100" i="0" dirty="0"/>
              <a:t>This includes</a:t>
            </a:r>
            <a:endParaRPr lang="en-GB" sz="1100" dirty="0"/>
          </a:p>
          <a:p>
            <a:pPr marL="685800" lvl="1" indent="-215265">
              <a:lnSpc>
                <a:spcPct val="70000"/>
              </a:lnSpc>
              <a:spcBef>
                <a:spcPts val="0"/>
              </a:spcBef>
              <a:buSzPts val="2590"/>
            </a:pPr>
            <a:r>
              <a:rPr lang="en-GB" sz="1100" dirty="0"/>
              <a:t>[</a:t>
            </a:r>
            <a:r>
              <a:rPr lang="en-GB" sz="1100" u="sng" dirty="0"/>
              <a:t>click</a:t>
            </a:r>
            <a:r>
              <a:rPr lang="en-GB" sz="1100" dirty="0"/>
              <a:t>] The Bill and Melinda Gates Foundation,</a:t>
            </a:r>
          </a:p>
          <a:p>
            <a:pPr marL="685800" lvl="1" indent="-215265">
              <a:lnSpc>
                <a:spcPct val="70000"/>
              </a:lnSpc>
              <a:spcBef>
                <a:spcPts val="0"/>
              </a:spcBef>
              <a:buSzPts val="2590"/>
            </a:pPr>
            <a:r>
              <a:rPr lang="en-GB" sz="1100" dirty="0"/>
              <a:t>[</a:t>
            </a:r>
            <a:r>
              <a:rPr lang="en-GB" sz="1100" u="sng" dirty="0"/>
              <a:t>click</a:t>
            </a:r>
            <a:r>
              <a:rPr lang="en-GB" sz="1100" dirty="0"/>
              <a:t>] The Global Fund to Fight AIDS, Tuberculosis and Malaria,</a:t>
            </a:r>
          </a:p>
          <a:p>
            <a:pPr marL="685800" lvl="1" indent="-215265">
              <a:lnSpc>
                <a:spcPct val="70000"/>
              </a:lnSpc>
              <a:spcBef>
                <a:spcPts val="0"/>
              </a:spcBef>
              <a:buSzPts val="2590"/>
            </a:pPr>
            <a:r>
              <a:rPr lang="en-GB" sz="1100" dirty="0"/>
              <a:t>[</a:t>
            </a:r>
            <a:r>
              <a:rPr lang="en-GB" sz="1100" u="sng" dirty="0"/>
              <a:t>click</a:t>
            </a:r>
            <a:r>
              <a:rPr lang="en-GB" sz="1100" dirty="0"/>
              <a:t>] The </a:t>
            </a:r>
            <a:r>
              <a:rPr lang="en-US" sz="1100" b="0" i="0" u="none" strike="noStrike" cap="none" dirty="0">
                <a:solidFill>
                  <a:srgbClr val="000000"/>
                </a:solidFill>
                <a:effectLst/>
                <a:latin typeface="Arial"/>
                <a:ea typeface="Arial"/>
                <a:cs typeface="Arial"/>
                <a:sym typeface="Arial"/>
              </a:rPr>
              <a:t>United States Agency for International Development,</a:t>
            </a:r>
          </a:p>
          <a:p>
            <a:pPr marL="685800" lvl="1" indent="-215265">
              <a:lnSpc>
                <a:spcPct val="70000"/>
              </a:lnSpc>
              <a:spcBef>
                <a:spcPts val="0"/>
              </a:spcBef>
              <a:buSzPts val="2590"/>
            </a:pPr>
            <a:r>
              <a:rPr lang="en-GB" sz="1100" dirty="0"/>
              <a:t>[</a:t>
            </a:r>
            <a:r>
              <a:rPr lang="en-GB" sz="1100" u="sng" dirty="0"/>
              <a:t>click</a:t>
            </a:r>
            <a:r>
              <a:rPr lang="en-GB" sz="1100" dirty="0"/>
              <a:t>] The World Bank,</a:t>
            </a:r>
          </a:p>
          <a:p>
            <a:pPr marL="685800" lvl="1" indent="-215265">
              <a:lnSpc>
                <a:spcPct val="70000"/>
              </a:lnSpc>
              <a:spcBef>
                <a:spcPts val="0"/>
              </a:spcBef>
              <a:buSzPts val="2590"/>
            </a:pPr>
            <a:r>
              <a:rPr lang="en-GB" sz="1100" dirty="0"/>
              <a:t>[</a:t>
            </a:r>
            <a:r>
              <a:rPr lang="en-GB" sz="1100" u="sng" dirty="0"/>
              <a:t>click</a:t>
            </a:r>
            <a:r>
              <a:rPr lang="en-GB" sz="1100" dirty="0"/>
              <a:t>] and The World Health Organization</a:t>
            </a:r>
          </a:p>
          <a:p>
            <a:pPr marL="228600" indent="-215265">
              <a:lnSpc>
                <a:spcPct val="70000"/>
              </a:lnSpc>
              <a:buSzPts val="2590"/>
            </a:pPr>
            <a:r>
              <a:rPr lang="en-GB" sz="1100" i="0" dirty="0"/>
              <a:t>In support of the Modelling Roadmap, and at the request of the Roadmap Steering Committee, </a:t>
            </a:r>
            <a:r>
              <a:rPr lang="en-GB" dirty="0">
                <a:latin typeface="Century Gothic" panose="020B0502020202020204" pitchFamily="34" charset="0"/>
              </a:rPr>
              <a:t>TB MAC undertook to operationalise the Guidance document</a:t>
            </a:r>
          </a:p>
          <a:p>
            <a:pPr marL="228600" indent="-215265">
              <a:lnSpc>
                <a:spcPct val="70000"/>
              </a:lnSpc>
              <a:buSzPts val="2590"/>
            </a:pPr>
            <a:r>
              <a:rPr lang="en-GB" dirty="0">
                <a:latin typeface="Century Gothic" panose="020B0502020202020204" pitchFamily="34" charset="0"/>
              </a:rPr>
              <a:t>[</a:t>
            </a:r>
            <a:r>
              <a:rPr lang="en-GB" u="sng" dirty="0">
                <a:latin typeface="Century Gothic" panose="020B0502020202020204" pitchFamily="34" charset="0"/>
              </a:rPr>
              <a:t>click</a:t>
            </a:r>
            <a:r>
              <a:rPr lang="en-GB" dirty="0">
                <a:latin typeface="Century Gothic" panose="020B0502020202020204" pitchFamily="34" charset="0"/>
              </a:rPr>
              <a:t>] This included the development of </a:t>
            </a:r>
          </a:p>
          <a:p>
            <a:pPr marL="685800" marR="0" lvl="1" indent="-215265" algn="l" defTabSz="914400" rtl="0" eaLnBrk="1" fontAlgn="auto" latinLnBrk="0" hangingPunct="1">
              <a:lnSpc>
                <a:spcPct val="70000"/>
              </a:lnSpc>
              <a:spcBef>
                <a:spcPts val="0"/>
              </a:spcBef>
              <a:spcAft>
                <a:spcPts val="0"/>
              </a:spcAft>
              <a:buClr>
                <a:srgbClr val="000000"/>
              </a:buClr>
              <a:buSzPts val="2590"/>
              <a:buFont typeface="Arial"/>
              <a:buChar char="○"/>
              <a:tabLst/>
              <a:defRPr/>
            </a:pPr>
            <a:r>
              <a:rPr lang="en-GB" sz="1100" dirty="0"/>
              <a:t>[</a:t>
            </a:r>
            <a:r>
              <a:rPr lang="en-GB" sz="1100" u="sng" dirty="0"/>
              <a:t>click</a:t>
            </a:r>
            <a:r>
              <a:rPr lang="en-GB" sz="1100" dirty="0"/>
              <a:t>] </a:t>
            </a:r>
            <a:r>
              <a:rPr lang="en-GB" dirty="0">
                <a:latin typeface="Century Gothic" panose="020B0502020202020204" pitchFamily="34" charset="0"/>
              </a:rPr>
              <a:t>a set of </a:t>
            </a:r>
            <a:r>
              <a:rPr lang="en-GB" b="1" dirty="0">
                <a:latin typeface="Century Gothic" panose="020B0502020202020204" pitchFamily="34" charset="0"/>
              </a:rPr>
              <a:t>benchmarks</a:t>
            </a:r>
            <a:r>
              <a:rPr lang="en-GB" dirty="0">
                <a:latin typeface="Century Gothic" panose="020B0502020202020204" pitchFamily="34" charset="0"/>
              </a:rPr>
              <a:t> against which modelling assumptions and results could be compared</a:t>
            </a:r>
          </a:p>
          <a:p>
            <a:pPr marL="685800" marR="0" lvl="1" indent="-215265" algn="l" defTabSz="914400" rtl="0" eaLnBrk="1" fontAlgn="auto" latinLnBrk="0" hangingPunct="1">
              <a:lnSpc>
                <a:spcPct val="70000"/>
              </a:lnSpc>
              <a:spcBef>
                <a:spcPts val="0"/>
              </a:spcBef>
              <a:spcAft>
                <a:spcPts val="0"/>
              </a:spcAft>
              <a:buClr>
                <a:srgbClr val="000000"/>
              </a:buClr>
              <a:buSzPts val="2590"/>
              <a:buFont typeface="Arial"/>
              <a:buChar char="○"/>
              <a:tabLst/>
              <a:defRPr/>
            </a:pPr>
            <a:r>
              <a:rPr lang="en-GB" sz="1100" dirty="0"/>
              <a:t>[</a:t>
            </a:r>
            <a:r>
              <a:rPr lang="en-GB" sz="1100" u="sng" dirty="0"/>
              <a:t>click</a:t>
            </a:r>
            <a:r>
              <a:rPr lang="en-GB" sz="1100" dirty="0"/>
              <a:t>] </a:t>
            </a:r>
            <a:r>
              <a:rPr lang="en-GB" dirty="0">
                <a:latin typeface="Century Gothic" panose="020B0502020202020204" pitchFamily="34" charset="0"/>
              </a:rPr>
              <a:t>a </a:t>
            </a:r>
            <a:r>
              <a:rPr lang="en-GB" b="1" dirty="0">
                <a:latin typeface="Century Gothic" panose="020B0502020202020204" pitchFamily="34" charset="0"/>
              </a:rPr>
              <a:t>standard reporting </a:t>
            </a:r>
            <a:r>
              <a:rPr lang="en-GB" dirty="0">
                <a:latin typeface="Century Gothic" panose="020B0502020202020204" pitchFamily="34" charset="0"/>
              </a:rPr>
              <a:t>template to ensure that all relevant information is included in a standardised way</a:t>
            </a:r>
          </a:p>
          <a:p>
            <a:pPr marL="685800" lvl="1" indent="-215265">
              <a:lnSpc>
                <a:spcPct val="70000"/>
              </a:lnSpc>
              <a:buSzPts val="2590"/>
            </a:pPr>
            <a:r>
              <a:rPr lang="en-GB" sz="1100" dirty="0"/>
              <a:t>[</a:t>
            </a:r>
            <a:r>
              <a:rPr lang="en-GB" sz="1100" u="sng" dirty="0"/>
              <a:t>click</a:t>
            </a:r>
            <a:r>
              <a:rPr lang="en-GB" sz="1100" dirty="0"/>
              <a:t>] </a:t>
            </a:r>
            <a:r>
              <a:rPr lang="en-GB" dirty="0">
                <a:latin typeface="Century Gothic" panose="020B0502020202020204" pitchFamily="34" charset="0"/>
              </a:rPr>
              <a:t>and an </a:t>
            </a:r>
            <a:r>
              <a:rPr lang="en-GB" b="1" dirty="0">
                <a:latin typeface="Century Gothic" panose="020B0502020202020204" pitchFamily="34" charset="0"/>
              </a:rPr>
              <a:t>external review </a:t>
            </a:r>
            <a:r>
              <a:rPr lang="en-GB" dirty="0">
                <a:latin typeface="Century Gothic" panose="020B0502020202020204" pitchFamily="34" charset="0"/>
              </a:rPr>
              <a:t>system</a:t>
            </a:r>
          </a:p>
          <a:p>
            <a:pPr marL="228600" lvl="0" indent="-215265">
              <a:lnSpc>
                <a:spcPct val="70000"/>
              </a:lnSpc>
              <a:buSzPts val="2590"/>
            </a:pPr>
            <a:r>
              <a:rPr lang="en-GB" dirty="0">
                <a:latin typeface="Century Gothic" panose="020B0502020202020204" pitchFamily="34" charset="0"/>
              </a:rPr>
              <a:t>These will subsequently be piloted in 5 countries with a number of the modelling groups (some of whom were involved in the Targets exercise)</a:t>
            </a:r>
          </a:p>
          <a:p>
            <a:pPr marL="228600" lvl="0" indent="-215265">
              <a:lnSpc>
                <a:spcPct val="70000"/>
              </a:lnSpc>
              <a:buSzPts val="2590"/>
            </a:pPr>
            <a:r>
              <a:rPr lang="en-GB" dirty="0">
                <a:latin typeface="Century Gothic" panose="020B0502020202020204" pitchFamily="34" charset="0"/>
              </a:rPr>
              <a:t>Taken together, these various activities serve to standardise and improve the quality of modelling applications, increasing funder and country confidence in their results</a:t>
            </a:r>
          </a:p>
          <a:p>
            <a:pPr marL="228600" lvl="0" indent="-215265">
              <a:lnSpc>
                <a:spcPct val="70000"/>
              </a:lnSpc>
              <a:buSzPts val="2590"/>
            </a:pPr>
            <a:endParaRPr lang="en-GB" sz="1100" i="0" dirty="0"/>
          </a:p>
          <a:p>
            <a:pPr marL="228600" lvl="0" indent="-215265">
              <a:lnSpc>
                <a:spcPct val="70000"/>
              </a:lnSpc>
              <a:buSzPts val="2590"/>
            </a:pPr>
            <a:endParaRPr lang="en-GB" sz="1100" i="1" dirty="0"/>
          </a:p>
          <a:p>
            <a:pPr marL="0" lvl="0" indent="0" algn="l" rtl="0">
              <a:spcBef>
                <a:spcPts val="0"/>
              </a:spcBef>
              <a:spcAft>
                <a:spcPts val="0"/>
              </a:spcAft>
              <a:buNone/>
            </a:pPr>
            <a:endParaRPr dirty="0"/>
          </a:p>
        </p:txBody>
      </p:sp>
      <p:sp>
        <p:nvSpPr>
          <p:cNvPr id="183" name="Google Shape;183;g3f7d08a83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0446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a:solidFill>
                  <a:srgbClr val="000000"/>
                </a:solidFill>
                <a:effectLst/>
                <a:latin typeface="Arial"/>
                <a:ea typeface="Arial"/>
                <a:cs typeface="Arial"/>
                <a:sym typeface="Arial"/>
              </a:rPr>
              <a:t>Lastly, I’d just like to mention some of the other impacts that TB MAC has had</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a:solidFill>
                  <a:srgbClr val="000000"/>
                </a:solidFill>
                <a:effectLst/>
                <a:latin typeface="Arial"/>
                <a:ea typeface="Arial"/>
                <a:cs typeface="Arial"/>
                <a:sym typeface="Arial"/>
              </a:rPr>
              <a:t>[</a:t>
            </a:r>
            <a:r>
              <a:rPr lang="en-GB" sz="1100" b="0" i="0" u="sng" strike="noStrike" cap="none" dirty="0">
                <a:solidFill>
                  <a:srgbClr val="000000"/>
                </a:solidFill>
                <a:effectLst/>
                <a:latin typeface="Arial"/>
                <a:ea typeface="Arial"/>
                <a:cs typeface="Arial"/>
                <a:sym typeface="Arial"/>
              </a:rPr>
              <a:t>click</a:t>
            </a:r>
            <a:r>
              <a:rPr lang="en-GB" sz="1100" b="0" i="0" u="none" strike="noStrike" cap="none" dirty="0">
                <a:solidFill>
                  <a:srgbClr val="000000"/>
                </a:solidFill>
                <a:effectLst/>
                <a:latin typeface="Arial"/>
                <a:ea typeface="Arial"/>
                <a:cs typeface="Arial"/>
                <a:sym typeface="Arial"/>
              </a:rPr>
              <a:t>] TB MAC has helped foster modeller-economist-global/country decision maker links</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a:solidFill>
                  <a:srgbClr val="000000"/>
                </a:solidFill>
                <a:effectLst/>
                <a:latin typeface="Arial"/>
                <a:ea typeface="Arial"/>
                <a:cs typeface="Arial"/>
                <a:sym typeface="Arial"/>
              </a:rPr>
              <a:t>[</a:t>
            </a:r>
            <a:r>
              <a:rPr lang="en-GB" sz="1100" b="0" i="0" u="sng" strike="noStrike" cap="none" dirty="0">
                <a:solidFill>
                  <a:srgbClr val="000000"/>
                </a:solidFill>
                <a:effectLst/>
                <a:latin typeface="Arial"/>
                <a:ea typeface="Arial"/>
                <a:cs typeface="Arial"/>
                <a:sym typeface="Arial"/>
              </a:rPr>
              <a:t>click</a:t>
            </a:r>
            <a:r>
              <a:rPr lang="en-GB" sz="1100" b="0" i="0" u="none" strike="noStrike" cap="none" dirty="0">
                <a:solidFill>
                  <a:srgbClr val="000000"/>
                </a:solidFill>
                <a:effectLst/>
                <a:latin typeface="Arial"/>
                <a:ea typeface="Arial"/>
                <a:cs typeface="Arial"/>
                <a:sym typeface="Arial"/>
              </a:rPr>
              <a:t>] </a:t>
            </a:r>
            <a:r>
              <a:rPr lang="en-US" dirty="0"/>
              <a:t>TB MAC supported the WHO-GTB to include modelling &amp; projections in the new mandate of the Task Force for TB Impact and Measurement</a:t>
            </a:r>
            <a:endParaRPr lang="en-GB"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a:solidFill>
                  <a:srgbClr val="000000"/>
                </a:solidFill>
                <a:effectLst/>
                <a:latin typeface="Arial"/>
                <a:ea typeface="Arial"/>
                <a:cs typeface="Arial"/>
                <a:sym typeface="Arial"/>
              </a:rPr>
              <a:t>[</a:t>
            </a:r>
            <a:r>
              <a:rPr lang="en-GB" sz="1100" b="0" i="0" u="sng" strike="noStrike" cap="none" dirty="0">
                <a:solidFill>
                  <a:srgbClr val="000000"/>
                </a:solidFill>
                <a:effectLst/>
                <a:latin typeface="Arial"/>
                <a:ea typeface="Arial"/>
                <a:cs typeface="Arial"/>
                <a:sym typeface="Arial"/>
              </a:rPr>
              <a:t>click</a:t>
            </a:r>
            <a:r>
              <a:rPr lang="en-GB" sz="1100" b="0" i="0" u="none" strike="noStrike" cap="none" dirty="0">
                <a:solidFill>
                  <a:srgbClr val="000000"/>
                </a:solidFill>
                <a:effectLst/>
                <a:latin typeface="Arial"/>
                <a:ea typeface="Arial"/>
                <a:cs typeface="Arial"/>
                <a:sym typeface="Arial"/>
              </a:rPr>
              <a:t>] TB MAC has </a:t>
            </a:r>
            <a:r>
              <a:rPr lang="en-US" sz="1100" b="0" i="0" u="none" strike="noStrike" cap="none" dirty="0">
                <a:solidFill>
                  <a:srgbClr val="000000"/>
                </a:solidFill>
                <a:effectLst/>
                <a:latin typeface="Arial"/>
                <a:ea typeface="Arial"/>
                <a:cs typeface="Arial"/>
                <a:sym typeface="Arial"/>
              </a:rPr>
              <a:t>provided expert advice and evidence at numerous high level meetings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For example in the External Review of the Global Fund Distribution of Funding by Disease, which resulted in the Global Fund decision not to reduce the proportion of the Global Fund funds allocated to TB</a:t>
            </a:r>
            <a:endParaRPr lang="en-GB"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a:solidFill>
                  <a:srgbClr val="000000"/>
                </a:solidFill>
                <a:effectLst/>
                <a:latin typeface="Arial"/>
                <a:ea typeface="Arial"/>
                <a:cs typeface="Arial"/>
                <a:sym typeface="Arial"/>
              </a:rPr>
              <a:t>[</a:t>
            </a:r>
            <a:r>
              <a:rPr lang="en-GB" sz="1100" b="0" i="0" u="sng" strike="noStrike" cap="none" dirty="0">
                <a:solidFill>
                  <a:srgbClr val="000000"/>
                </a:solidFill>
                <a:effectLst/>
                <a:latin typeface="Arial"/>
                <a:ea typeface="Arial"/>
                <a:cs typeface="Arial"/>
                <a:sym typeface="Arial"/>
              </a:rPr>
              <a:t>click</a:t>
            </a:r>
            <a:r>
              <a:rPr lang="en-GB" sz="1100" b="0" i="0" u="none" strike="noStrike" cap="none" dirty="0">
                <a:solidFill>
                  <a:srgbClr val="000000"/>
                </a:solidFill>
                <a:effectLst/>
                <a:latin typeface="Arial"/>
                <a:ea typeface="Arial"/>
                <a:cs typeface="Arial"/>
                <a:sym typeface="Arial"/>
              </a:rPr>
              <a:t>] </a:t>
            </a:r>
            <a:r>
              <a:rPr lang="en-US" dirty="0"/>
              <a:t>TB MAC has funded the development of global-level models and methods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For example those previously used by the WHO Global TB Department to make estimates for HIV-positive TB incidence and mortality and indirect estimates of HIV-negative TB mortality for countries without vital records or mortality survey data</a:t>
            </a:r>
            <a:endParaRPr lang="en-GB"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a:solidFill>
                  <a:srgbClr val="000000"/>
                </a:solidFill>
                <a:effectLst/>
                <a:latin typeface="Arial"/>
                <a:ea typeface="Arial"/>
                <a:cs typeface="Arial"/>
                <a:sym typeface="Arial"/>
              </a:rPr>
              <a:t>[</a:t>
            </a:r>
            <a:r>
              <a:rPr lang="en-GB" sz="1100" b="0" i="0" u="sng" strike="noStrike" cap="none" dirty="0">
                <a:solidFill>
                  <a:srgbClr val="000000"/>
                </a:solidFill>
                <a:effectLst/>
                <a:latin typeface="Arial"/>
                <a:ea typeface="Arial"/>
                <a:cs typeface="Arial"/>
                <a:sym typeface="Arial"/>
              </a:rPr>
              <a:t>click</a:t>
            </a:r>
            <a:r>
              <a:rPr lang="en-GB" sz="1100" b="0" i="0" u="none" strike="noStrike" cap="none" dirty="0">
                <a:solidFill>
                  <a:srgbClr val="000000"/>
                </a:solidFill>
                <a:effectLst/>
                <a:latin typeface="Arial"/>
                <a:ea typeface="Arial"/>
                <a:cs typeface="Arial"/>
                <a:sym typeface="Arial"/>
              </a:rPr>
              <a:t>] </a:t>
            </a:r>
            <a:r>
              <a:rPr lang="en-US" dirty="0"/>
              <a:t>TB MAC has also influenced activities at country level:</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 TB MAC Targets modelling (and subsequent in-country modelling) was used to focus a call by the South Africa Medical Research Council, to support South Africa’s first ever combined TB &amp; HIV investment case, to support the decision to create South Africa’s first ever ring-fenced grant for TB, and to support the NTP Strategic Plan 2017- 2021 </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Modelling groups supported by TB MAC activities have also been used to improve the 2014 Global Fund Concept Note submission in Viet Nam (resulting in an additional $20m in incentive funding)</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and reprogram the Ghana Global Fund grant after the recent survey showed much higher TB prevalence.</a:t>
            </a:r>
            <a:endParaRPr lang="en-GB" sz="1100" b="0" i="0" u="none" strike="noStrike" cap="none" dirty="0">
              <a:solidFill>
                <a:srgbClr val="000000"/>
              </a:solidFill>
              <a:effectLst/>
              <a:latin typeface="Arial"/>
              <a:ea typeface="Arial"/>
              <a:cs typeface="Arial"/>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a:solidFill>
                  <a:srgbClr val="000000"/>
                </a:solidFill>
                <a:effectLst/>
                <a:latin typeface="Arial"/>
                <a:ea typeface="Arial"/>
                <a:cs typeface="Arial"/>
                <a:sym typeface="Arial"/>
              </a:rPr>
              <a:t>[</a:t>
            </a:r>
            <a:r>
              <a:rPr lang="en-GB" sz="1100" b="0" i="0" u="sng" strike="noStrike" cap="none" dirty="0">
                <a:solidFill>
                  <a:srgbClr val="000000"/>
                </a:solidFill>
                <a:effectLst/>
                <a:latin typeface="Arial"/>
                <a:ea typeface="Arial"/>
                <a:cs typeface="Arial"/>
                <a:sym typeface="Arial"/>
              </a:rPr>
              <a:t>click</a:t>
            </a:r>
            <a:r>
              <a:rPr lang="en-GB" sz="1100" b="0" i="0" u="none" strike="noStrike" cap="none" dirty="0">
                <a:solidFill>
                  <a:srgbClr val="000000"/>
                </a:solidFill>
                <a:effectLst/>
                <a:latin typeface="Arial"/>
                <a:ea typeface="Arial"/>
                <a:cs typeface="Arial"/>
                <a:sym typeface="Arial"/>
              </a:rPr>
              <a:t>] </a:t>
            </a:r>
            <a:r>
              <a:rPr lang="en-US" dirty="0"/>
              <a:t>TB MAC contributed to the European Centre for Disease Control recommendations for LTBI screening in European countries</a:t>
            </a:r>
            <a:endParaRPr lang="en-GB"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768125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8377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gn="l" rtl="0">
              <a:lnSpc>
                <a:spcPct val="80000"/>
              </a:lnSpc>
              <a:spcBef>
                <a:spcPts val="0"/>
              </a:spcBef>
              <a:spcAft>
                <a:spcPts val="0"/>
              </a:spcAft>
              <a:buClr>
                <a:schemeClr val="dk1"/>
              </a:buClr>
              <a:buSzPts val="2380"/>
              <a:buFont typeface="Arial"/>
              <a:buChar char="•"/>
            </a:pPr>
            <a:r>
              <a:rPr lang="en-GB" sz="2380" b="0" i="0" u="none" strike="noStrike" cap="none" dirty="0">
                <a:solidFill>
                  <a:schemeClr val="dk1"/>
                </a:solidFill>
                <a:latin typeface="Arial"/>
                <a:ea typeface="Arial"/>
                <a:cs typeface="Arial"/>
                <a:sym typeface="Arial"/>
              </a:rPr>
              <a:t>So why does TB MAC exist? Well,</a:t>
            </a:r>
          </a:p>
          <a:p>
            <a:pPr marL="228600" marR="0" lvl="0" indent="-228600" algn="l" rtl="0">
              <a:lnSpc>
                <a:spcPct val="80000"/>
              </a:lnSpc>
              <a:spcBef>
                <a:spcPts val="0"/>
              </a:spcBef>
              <a:spcAft>
                <a:spcPts val="0"/>
              </a:spcAft>
              <a:buClr>
                <a:schemeClr val="dk1"/>
              </a:buClr>
              <a:buSzPts val="2380"/>
              <a:buFont typeface="Arial"/>
              <a:buChar char="•"/>
            </a:pPr>
            <a:r>
              <a:rPr lang="en-GB" sz="2380" b="0" i="0" u="none" strike="noStrike" cap="none" dirty="0">
                <a:solidFill>
                  <a:schemeClr val="dk1"/>
                </a:solidFill>
                <a:latin typeface="Arial"/>
                <a:ea typeface="Arial"/>
                <a:cs typeface="Arial"/>
                <a:sym typeface="Arial"/>
              </a:rPr>
              <a:t>[</a:t>
            </a:r>
            <a:r>
              <a:rPr lang="en-GB" sz="2380" b="0" i="0" u="sng" strike="noStrike" cap="none" dirty="0">
                <a:solidFill>
                  <a:schemeClr val="dk1"/>
                </a:solidFill>
                <a:latin typeface="Arial"/>
                <a:ea typeface="Arial"/>
                <a:cs typeface="Arial"/>
                <a:sym typeface="Arial"/>
              </a:rPr>
              <a:t>click</a:t>
            </a:r>
            <a:r>
              <a:rPr lang="en-GB" sz="2380" b="0" i="0" u="none" strike="noStrike" cap="none" dirty="0">
                <a:solidFill>
                  <a:schemeClr val="dk1"/>
                </a:solidFill>
                <a:latin typeface="Arial"/>
                <a:ea typeface="Arial"/>
                <a:cs typeface="Arial"/>
                <a:sym typeface="Arial"/>
              </a:rPr>
              <a:t>] </a:t>
            </a:r>
            <a:r>
              <a:rPr lang="en-GB" sz="2380" dirty="0"/>
              <a:t>TB has a c</a:t>
            </a:r>
            <a:r>
              <a:rPr lang="en-GB" sz="2380" b="0" i="0" u="none" strike="noStrike" cap="none" dirty="0">
                <a:solidFill>
                  <a:schemeClr val="dk1"/>
                </a:solidFill>
                <a:latin typeface="Arial"/>
                <a:ea typeface="Arial"/>
                <a:cs typeface="Arial"/>
                <a:sym typeface="Arial"/>
              </a:rPr>
              <a:t>omplex natural history</a:t>
            </a:r>
          </a:p>
          <a:p>
            <a:pPr marL="228600" marR="0" lvl="0" indent="-228600" algn="l" defTabSz="914400" rtl="0" eaLnBrk="1" fontAlgn="auto" latinLnBrk="0" hangingPunct="1">
              <a:lnSpc>
                <a:spcPct val="80000"/>
              </a:lnSpc>
              <a:spcBef>
                <a:spcPts val="0"/>
              </a:spcBef>
              <a:spcAft>
                <a:spcPts val="0"/>
              </a:spcAft>
              <a:buClr>
                <a:schemeClr val="dk1"/>
              </a:buClr>
              <a:buSzPts val="2380"/>
              <a:buFont typeface="Arial"/>
              <a:buChar char="•"/>
              <a:tabLst/>
              <a:defRPr/>
            </a:pPr>
            <a:r>
              <a:rPr lang="en-GB" sz="2380" b="0" i="0" u="none" strike="noStrike" cap="none" dirty="0">
                <a:solidFill>
                  <a:schemeClr val="dk1"/>
                </a:solidFill>
                <a:latin typeface="Arial"/>
                <a:ea typeface="Arial"/>
                <a:cs typeface="Arial"/>
                <a:sym typeface="Arial"/>
              </a:rPr>
              <a:t>[</a:t>
            </a:r>
            <a:r>
              <a:rPr lang="en-GB" sz="2380" b="0" i="0" u="sng" strike="noStrike" cap="none" dirty="0">
                <a:solidFill>
                  <a:schemeClr val="dk1"/>
                </a:solidFill>
                <a:latin typeface="Arial"/>
                <a:ea typeface="Arial"/>
                <a:cs typeface="Arial"/>
                <a:sym typeface="Arial"/>
              </a:rPr>
              <a:t>click</a:t>
            </a:r>
            <a:r>
              <a:rPr lang="en-GB" sz="2380" b="0" i="0" u="none" strike="noStrike" cap="none" dirty="0">
                <a:solidFill>
                  <a:schemeClr val="dk1"/>
                </a:solidFill>
                <a:latin typeface="Arial"/>
                <a:ea typeface="Arial"/>
                <a:cs typeface="Arial"/>
                <a:sym typeface="Arial"/>
              </a:rPr>
              <a:t>] </a:t>
            </a:r>
            <a:r>
              <a:rPr lang="en-GB" sz="2380" dirty="0"/>
              <a:t>There are a</a:t>
            </a:r>
            <a:r>
              <a:rPr lang="en-GB" sz="2380" b="0" i="0" u="none" strike="noStrike" cap="none" dirty="0">
                <a:solidFill>
                  <a:schemeClr val="dk1"/>
                </a:solidFill>
                <a:latin typeface="Arial"/>
                <a:ea typeface="Arial"/>
                <a:cs typeface="Arial"/>
                <a:sym typeface="Arial"/>
              </a:rPr>
              <a:t> range of interventions</a:t>
            </a:r>
          </a:p>
          <a:p>
            <a:pPr marL="228600" marR="0" lvl="0" indent="-228600" algn="l" rtl="0">
              <a:lnSpc>
                <a:spcPct val="80000"/>
              </a:lnSpc>
              <a:spcBef>
                <a:spcPts val="0"/>
              </a:spcBef>
              <a:spcAft>
                <a:spcPts val="0"/>
              </a:spcAft>
              <a:buClr>
                <a:schemeClr val="dk1"/>
              </a:buClr>
              <a:buSzPts val="2380"/>
              <a:buFont typeface="Arial"/>
              <a:buChar char="•"/>
            </a:pPr>
            <a:r>
              <a:rPr lang="en-GB" sz="2380" b="0" i="0" u="none" strike="noStrike" cap="none" dirty="0">
                <a:solidFill>
                  <a:schemeClr val="dk1"/>
                </a:solidFill>
                <a:latin typeface="Arial"/>
                <a:ea typeface="Arial"/>
                <a:cs typeface="Arial"/>
                <a:sym typeface="Arial"/>
              </a:rPr>
              <a:t>[</a:t>
            </a:r>
            <a:r>
              <a:rPr lang="en-GB" sz="2380" b="0" i="0" u="sng" strike="noStrike" cap="none" dirty="0">
                <a:solidFill>
                  <a:schemeClr val="dk1"/>
                </a:solidFill>
                <a:latin typeface="Arial"/>
                <a:ea typeface="Arial"/>
                <a:cs typeface="Arial"/>
                <a:sym typeface="Arial"/>
              </a:rPr>
              <a:t>click</a:t>
            </a:r>
            <a:r>
              <a:rPr lang="en-GB" sz="2380" b="0" i="0" u="none" strike="noStrike" cap="none" dirty="0">
                <a:solidFill>
                  <a:schemeClr val="dk1"/>
                </a:solidFill>
                <a:latin typeface="Arial"/>
                <a:ea typeface="Arial"/>
                <a:cs typeface="Arial"/>
                <a:sym typeface="Arial"/>
              </a:rPr>
              <a:t>]</a:t>
            </a:r>
            <a:r>
              <a:rPr lang="en-GB" sz="2380" dirty="0"/>
              <a:t> and</a:t>
            </a:r>
            <a:r>
              <a:rPr lang="en-GB" sz="2380" b="0" i="0" u="none" strike="noStrike" cap="none" dirty="0">
                <a:solidFill>
                  <a:schemeClr val="dk1"/>
                </a:solidFill>
                <a:latin typeface="Arial"/>
                <a:ea typeface="Arial"/>
                <a:cs typeface="Arial"/>
                <a:sym typeface="Arial"/>
              </a:rPr>
              <a:t> settings</a:t>
            </a:r>
          </a:p>
          <a:p>
            <a:pPr marL="228600" marR="0" lvl="0" indent="-228600" algn="l" rtl="0">
              <a:lnSpc>
                <a:spcPct val="80000"/>
              </a:lnSpc>
              <a:spcBef>
                <a:spcPts val="0"/>
              </a:spcBef>
              <a:spcAft>
                <a:spcPts val="0"/>
              </a:spcAft>
              <a:buClr>
                <a:schemeClr val="dk1"/>
              </a:buClr>
              <a:buSzPts val="2380"/>
              <a:buFont typeface="Arial"/>
              <a:buChar char="•"/>
            </a:pPr>
            <a:r>
              <a:rPr lang="en-GB" sz="2380" b="0" i="0" u="none" strike="noStrike" cap="none" dirty="0">
                <a:solidFill>
                  <a:schemeClr val="dk1"/>
                </a:solidFill>
                <a:latin typeface="Arial"/>
                <a:ea typeface="Arial"/>
                <a:cs typeface="Arial"/>
                <a:sym typeface="Arial"/>
              </a:rPr>
              <a:t>[</a:t>
            </a:r>
            <a:r>
              <a:rPr lang="en-GB" sz="2380" b="0" i="0" u="sng" strike="noStrike" cap="none" dirty="0">
                <a:solidFill>
                  <a:schemeClr val="dk1"/>
                </a:solidFill>
                <a:latin typeface="Arial"/>
                <a:ea typeface="Arial"/>
                <a:cs typeface="Arial"/>
                <a:sym typeface="Arial"/>
              </a:rPr>
              <a:t>click</a:t>
            </a:r>
            <a:r>
              <a:rPr lang="en-GB" sz="2380" b="0" i="0" u="none" strike="noStrike" cap="none" dirty="0">
                <a:solidFill>
                  <a:schemeClr val="dk1"/>
                </a:solidFill>
                <a:latin typeface="Arial"/>
                <a:ea typeface="Arial"/>
                <a:cs typeface="Arial"/>
                <a:sym typeface="Arial"/>
              </a:rPr>
              <a:t>]</a:t>
            </a:r>
            <a:r>
              <a:rPr lang="en-GB" sz="2380" dirty="0"/>
              <a:t> and</a:t>
            </a:r>
            <a:r>
              <a:rPr lang="en-GB" sz="2380" b="0" i="0" u="none" strike="noStrike" cap="none" dirty="0">
                <a:solidFill>
                  <a:schemeClr val="dk1"/>
                </a:solidFill>
                <a:latin typeface="Arial"/>
                <a:ea typeface="Arial"/>
                <a:cs typeface="Arial"/>
                <a:sym typeface="Arial"/>
              </a:rPr>
              <a:t> global and country decision makers face great uncertainty</a:t>
            </a:r>
          </a:p>
          <a:p>
            <a:pPr marL="228600" marR="0" lvl="0" indent="-228600" algn="l" rtl="0">
              <a:lnSpc>
                <a:spcPct val="80000"/>
              </a:lnSpc>
              <a:spcBef>
                <a:spcPts val="0"/>
              </a:spcBef>
              <a:spcAft>
                <a:spcPts val="0"/>
              </a:spcAft>
              <a:buClr>
                <a:schemeClr val="dk1"/>
              </a:buClr>
              <a:buSzPts val="2380"/>
              <a:buFont typeface="Arial"/>
              <a:buChar char="•"/>
            </a:pPr>
            <a:r>
              <a:rPr lang="en-GB" sz="2380" b="0" i="0" u="none" strike="noStrike" cap="none" dirty="0">
                <a:solidFill>
                  <a:schemeClr val="dk1"/>
                </a:solidFill>
                <a:latin typeface="Arial"/>
                <a:ea typeface="Arial"/>
                <a:cs typeface="Arial"/>
                <a:sym typeface="Arial"/>
              </a:rPr>
              <a:t>Modelling can be used to compare strategies and quantify this uncertainty</a:t>
            </a:r>
            <a:endParaRPr lang="en-GB" dirty="0"/>
          </a:p>
          <a:p>
            <a:endParaRPr lang="en-US" dirty="0"/>
          </a:p>
        </p:txBody>
      </p:sp>
    </p:spTree>
    <p:extLst>
      <p:ext uri="{BB962C8B-B14F-4D97-AF65-F5344CB8AC3E}">
        <p14:creationId xmlns:p14="http://schemas.microsoft.com/office/powerpoint/2010/main" val="1325815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But historically there has been a</a:t>
            </a:r>
          </a:p>
          <a:p>
            <a:pPr lvl="1"/>
            <a:r>
              <a:rPr lang="en-GB" sz="2040" b="0" i="0" u="none" strike="noStrike" cap="none" dirty="0">
                <a:solidFill>
                  <a:schemeClr val="dk1"/>
                </a:solidFill>
                <a:latin typeface="Arial"/>
                <a:ea typeface="Arial"/>
                <a:cs typeface="Arial"/>
                <a:sym typeface="Arial"/>
              </a:rPr>
              <a:t>Lack of co-ordination</a:t>
            </a:r>
            <a:endParaRPr lang="en-GB" sz="1100" b="0" i="0" u="none" strike="noStrike" cap="none" dirty="0">
              <a:solidFill>
                <a:srgbClr val="000000"/>
              </a:solidFill>
              <a:latin typeface="Arial"/>
              <a:ea typeface="Arial"/>
              <a:cs typeface="Arial"/>
              <a:sym typeface="Arial"/>
            </a:endParaRPr>
          </a:p>
          <a:p>
            <a:pPr lvl="1"/>
            <a:r>
              <a:rPr lang="en-GB" sz="2040" b="0" i="0" u="none" strike="noStrike" cap="none" dirty="0">
                <a:solidFill>
                  <a:schemeClr val="dk1"/>
                </a:solidFill>
                <a:latin typeface="Arial"/>
                <a:ea typeface="Arial"/>
                <a:cs typeface="Arial"/>
                <a:sym typeface="Arial"/>
              </a:rPr>
              <a:t>Limited data, models and modellers</a:t>
            </a:r>
            <a:endParaRPr lang="en-GB" sz="1100" b="0" i="0" u="none" strike="noStrike" cap="none" dirty="0">
              <a:solidFill>
                <a:srgbClr val="000000"/>
              </a:solidFill>
              <a:latin typeface="Arial"/>
              <a:ea typeface="Arial"/>
              <a:cs typeface="Arial"/>
              <a:sym typeface="Arial"/>
            </a:endParaRPr>
          </a:p>
          <a:p>
            <a:pPr lvl="1"/>
            <a:r>
              <a:rPr lang="en-GB" sz="2040" b="0" i="0" u="none" strike="noStrike" cap="none" dirty="0">
                <a:solidFill>
                  <a:schemeClr val="dk1"/>
                </a:solidFill>
                <a:latin typeface="Arial"/>
                <a:ea typeface="Arial"/>
                <a:cs typeface="Arial"/>
                <a:sym typeface="Arial"/>
              </a:rPr>
              <a:t>And decision makers &amp; modellers have often lacked data-informed guidance regarding modelling</a:t>
            </a:r>
            <a:endParaRPr lang="en-US" dirty="0"/>
          </a:p>
          <a:p>
            <a:r>
              <a:rPr lang="en-US" dirty="0"/>
              <a:t>TB MAC aims to </a:t>
            </a:r>
          </a:p>
          <a:p>
            <a:pPr lvl="1"/>
            <a:r>
              <a:rPr lang="en-US" dirty="0"/>
              <a:t>[</a:t>
            </a:r>
            <a:r>
              <a:rPr lang="en-US" u="sng" dirty="0"/>
              <a:t>click</a:t>
            </a:r>
            <a:r>
              <a:rPr lang="en-US" dirty="0"/>
              <a:t>] Improve co-ordination, knowledge sharing &amp; management</a:t>
            </a:r>
          </a:p>
          <a:p>
            <a:pPr lvl="1"/>
            <a:r>
              <a:rPr lang="en-US" dirty="0"/>
              <a:t>Produce new materials &amp; resources</a:t>
            </a:r>
          </a:p>
          <a:p>
            <a:pPr lvl="1"/>
            <a:r>
              <a:rPr lang="en-US" dirty="0"/>
              <a:t>Inform technical assistance, decision-making &amp; modelling communities</a:t>
            </a:r>
          </a:p>
        </p:txBody>
      </p:sp>
    </p:spTree>
    <p:extLst>
      <p:ext uri="{BB962C8B-B14F-4D97-AF65-F5344CB8AC3E}">
        <p14:creationId xmlns:p14="http://schemas.microsoft.com/office/powerpoint/2010/main" val="340667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TB MAC is led by the steering committee, </a:t>
            </a:r>
          </a:p>
          <a:p>
            <a:r>
              <a:rPr lang="en-GB" dirty="0"/>
              <a:t>[</a:t>
            </a:r>
            <a:r>
              <a:rPr lang="en-GB" u="sng" dirty="0"/>
              <a:t>click</a:t>
            </a:r>
            <a:r>
              <a:rPr lang="en-GB" dirty="0"/>
              <a:t>] its main decision making body </a:t>
            </a:r>
          </a:p>
          <a:p>
            <a:r>
              <a:rPr lang="en-GB" dirty="0"/>
              <a:t>TB MAC is advised by the advisory panel,</a:t>
            </a:r>
          </a:p>
          <a:p>
            <a:r>
              <a:rPr lang="en-GB" dirty="0"/>
              <a:t>[</a:t>
            </a:r>
            <a:r>
              <a:rPr lang="en-GB" u="sng" dirty="0"/>
              <a:t>click</a:t>
            </a:r>
            <a:r>
              <a:rPr lang="en-GB" dirty="0"/>
              <a:t>] which includes a number of funders and international agencies &amp; provides strategic long-term direction &amp; priorities</a:t>
            </a:r>
          </a:p>
          <a:p>
            <a:r>
              <a:rPr lang="en-GB" dirty="0"/>
              <a:t>Lastly, TB MAC activities are co-ordinated &amp; administered by the secretariat</a:t>
            </a:r>
          </a:p>
          <a:p>
            <a:r>
              <a:rPr lang="en-GB" dirty="0"/>
              <a:t>[</a:t>
            </a:r>
            <a:r>
              <a:rPr lang="en-GB" u="sng" dirty="0"/>
              <a:t>click</a:t>
            </a:r>
            <a:r>
              <a:rPr lang="en-GB" dirty="0"/>
              <a:t>]</a:t>
            </a:r>
          </a:p>
        </p:txBody>
      </p:sp>
    </p:spTree>
    <p:extLst>
      <p:ext uri="{BB962C8B-B14F-4D97-AF65-F5344CB8AC3E}">
        <p14:creationId xmlns:p14="http://schemas.microsoft.com/office/powerpoint/2010/main" val="2977246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100" dirty="0">
                <a:solidFill>
                  <a:schemeClr val="dk1"/>
                </a:solidFill>
                <a:latin typeface="Century Gothic" panose="020B0502020202020204" pitchFamily="34" charset="0"/>
                <a:ea typeface="Calibri"/>
                <a:cs typeface="Calibri"/>
                <a:sym typeface="Calibri"/>
              </a:rPr>
              <a:t>Strengthening networks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solidFill>
                  <a:schemeClr val="dk1"/>
                </a:solidFill>
              </a:rPr>
              <a:t>Strong and effective links between decision makers and modelers &amp; economist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solidFill>
                  <a:schemeClr val="dk1"/>
                </a:solidFill>
                <a:latin typeface="Century Gothic" panose="020B0502020202020204" pitchFamily="34" charset="0"/>
                <a:ea typeface="Calibri"/>
                <a:cs typeface="Calibri"/>
                <a:sym typeface="Calibri"/>
              </a:rPr>
              <a:t>Creating solutions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solidFill>
                  <a:schemeClr val="dk1"/>
                </a:solidFill>
              </a:rPr>
              <a:t>New high quality resources available/accessible to decision makers</a:t>
            </a:r>
            <a:endParaRPr lang="en-GB" sz="1100" dirty="0">
              <a:latin typeface="Century Gothic" panose="020B0502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solidFill>
                  <a:schemeClr val="dk1"/>
                </a:solidFill>
                <a:latin typeface="Century Gothic" panose="020B0502020202020204" pitchFamily="34" charset="0"/>
                <a:ea typeface="Calibri"/>
                <a:cs typeface="Calibri"/>
                <a:sym typeface="Calibri"/>
              </a:rPr>
              <a:t>Empowering decision makers</a:t>
            </a:r>
          </a:p>
          <a:p>
            <a:pPr marL="914400" marR="0" lvl="1"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solidFill>
                  <a:schemeClr val="dk1"/>
                </a:solidFill>
              </a:rPr>
              <a:t>TB decision makers are better equipped to integrate these resources in their decision making and makers</a:t>
            </a:r>
            <a:endParaRPr lang="en-GB" sz="1100" dirty="0">
              <a:solidFill>
                <a:schemeClr val="dk1"/>
              </a:solidFill>
              <a:latin typeface="Century Gothic" panose="020B0502020202020204" pitchFamily="34" charset="0"/>
              <a:ea typeface="Calibri"/>
              <a:cs typeface="Calibri"/>
              <a:sym typeface="Calibri"/>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dirty="0">
                <a:solidFill>
                  <a:schemeClr val="dk1"/>
                </a:solidFill>
                <a:latin typeface="Calibri"/>
                <a:ea typeface="Calibri"/>
                <a:cs typeface="Calibri"/>
                <a:sym typeface="Calibri"/>
              </a:rPr>
              <a:t>Improved TB control policy</a:t>
            </a:r>
            <a:r>
              <a:rPr lang="en-GB" sz="1100" dirty="0">
                <a:solidFill>
                  <a:schemeClr val="dk1"/>
                </a:solidFill>
                <a:ea typeface="Arial"/>
                <a:cs typeface="Arial"/>
              </a:rPr>
              <a:t> decision making</a:t>
            </a:r>
            <a:r>
              <a:rPr lang="en-GB" sz="1100" dirty="0">
                <a:solidFill>
                  <a:schemeClr val="dk1"/>
                </a:solidFill>
                <a:latin typeface="Calibri"/>
                <a:ea typeface="Calibri"/>
                <a:cs typeface="Calibri"/>
                <a:sym typeface="Calibri"/>
              </a:rPr>
              <a:t> and practice at global and country level</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solidFill>
                  <a:schemeClr val="dk1"/>
                </a:solidFill>
                <a:latin typeface="Calibri"/>
                <a:ea typeface="Calibri"/>
                <a:cs typeface="Calibri"/>
                <a:sym typeface="Calibri"/>
              </a:rPr>
              <a:t>Increased effectiveness and efficiency of TB control policy and practice at global and country level</a:t>
            </a:r>
            <a:endParaRPr lang="en-US" dirty="0"/>
          </a:p>
          <a:p>
            <a:endParaRPr lang="en-GB" dirty="0"/>
          </a:p>
        </p:txBody>
      </p:sp>
    </p:spTree>
    <p:extLst>
      <p:ext uri="{BB962C8B-B14F-4D97-AF65-F5344CB8AC3E}">
        <p14:creationId xmlns:p14="http://schemas.microsoft.com/office/powerpoint/2010/main" val="3083167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tabLst/>
              <a:defRPr/>
            </a:pPr>
            <a:r>
              <a:rPr lang="en-US" sz="1200" b="0" i="0" u="none" strike="noStrike" kern="1200" dirty="0">
                <a:solidFill>
                  <a:schemeClr val="tx1"/>
                </a:solidFill>
                <a:effectLst/>
                <a:latin typeface="+mn-lt"/>
                <a:ea typeface="+mn-ea"/>
                <a:cs typeface="+mn-cs"/>
              </a:rPr>
              <a:t>So, let’s take a closer look at some of these TB MAC activities </a:t>
            </a:r>
          </a:p>
          <a:p>
            <a:pPr marL="228600" marR="0" lvl="0" indent="-228600" algn="l" defTabSz="914400" rtl="0" eaLnBrk="1" fontAlgn="auto" latinLnBrk="0" hangingPunct="1">
              <a:lnSpc>
                <a:spcPct val="100000"/>
              </a:lnSpc>
              <a:spcBef>
                <a:spcPts val="0"/>
              </a:spcBef>
              <a:spcAft>
                <a:spcPts val="0"/>
              </a:spcAft>
              <a:buClrTx/>
              <a:buSzTx/>
              <a:buFont typeface="Arial"/>
              <a:buChar char="●"/>
              <a:tabLst/>
              <a:defRPr/>
            </a:pPr>
            <a:r>
              <a:rPr lang="en-US" sz="1200" b="0" i="0" u="none" strike="noStrike" kern="1200" cap="none" dirty="0">
                <a:solidFill>
                  <a:schemeClr val="tx1"/>
                </a:solidFill>
                <a:effectLst/>
                <a:latin typeface="Arial"/>
                <a:ea typeface="Arial"/>
                <a:cs typeface="Arial"/>
                <a:sym typeface="Arial"/>
              </a:rPr>
              <a:t>[</a:t>
            </a:r>
            <a:r>
              <a:rPr lang="en-US" sz="1200" b="0" i="0" u="sng" strike="noStrike" kern="1200" cap="none" dirty="0">
                <a:solidFill>
                  <a:schemeClr val="tx1"/>
                </a:solidFill>
                <a:effectLst/>
                <a:latin typeface="Arial"/>
                <a:ea typeface="Arial"/>
                <a:cs typeface="Arial"/>
                <a:sym typeface="Arial"/>
              </a:rPr>
              <a:t>click</a:t>
            </a:r>
            <a:r>
              <a:rPr lang="en-US" sz="1200" b="0" i="0" u="none" strike="noStrike" kern="1200" cap="none" dirty="0">
                <a:solidFill>
                  <a:schemeClr val="tx1"/>
                </a:solidFill>
                <a:effectLst/>
                <a:latin typeface="Arial"/>
                <a:ea typeface="Arial"/>
                <a:cs typeface="Arial"/>
                <a:sym typeface="Arial"/>
              </a:rPr>
              <a:t>] </a:t>
            </a:r>
            <a:r>
              <a:rPr lang="en-US" sz="1200" b="0" i="0" u="none" strike="noStrike" kern="1200" dirty="0">
                <a:solidFill>
                  <a:schemeClr val="tx1"/>
                </a:solidFill>
                <a:effectLst/>
                <a:latin typeface="+mn-lt"/>
                <a:ea typeface="+mn-ea"/>
                <a:cs typeface="+mn-cs"/>
              </a:rPr>
              <a:t>We’ve chosen to focus on country-level modelling here </a:t>
            </a:r>
          </a:p>
          <a:p>
            <a:pPr marL="228600" marR="0" lvl="0" indent="-228600" algn="l" defTabSz="914400" rtl="0" eaLnBrk="1" fontAlgn="auto" latinLnBrk="0" hangingPunct="1">
              <a:lnSpc>
                <a:spcPct val="100000"/>
              </a:lnSpc>
              <a:spcBef>
                <a:spcPts val="0"/>
              </a:spcBef>
              <a:spcAft>
                <a:spcPts val="0"/>
              </a:spcAft>
              <a:buClrTx/>
              <a:buSzTx/>
              <a:buFont typeface="Arial"/>
              <a:buChar char="●"/>
              <a:tabLst/>
              <a:defRPr/>
            </a:pPr>
            <a:r>
              <a:rPr lang="en-US" sz="1200" b="0" i="0" u="none" strike="noStrike" kern="1200" cap="none" dirty="0">
                <a:solidFill>
                  <a:schemeClr val="tx1"/>
                </a:solidFill>
                <a:effectLst/>
                <a:latin typeface="Arial"/>
                <a:ea typeface="Arial"/>
                <a:cs typeface="Arial"/>
                <a:sym typeface="Arial"/>
              </a:rPr>
              <a:t>[</a:t>
            </a:r>
            <a:r>
              <a:rPr lang="en-US" sz="1200" b="0" i="0" u="sng" strike="noStrike" kern="1200" cap="none" dirty="0">
                <a:solidFill>
                  <a:schemeClr val="tx1"/>
                </a:solidFill>
                <a:effectLst/>
                <a:latin typeface="Arial"/>
                <a:ea typeface="Arial"/>
                <a:cs typeface="Arial"/>
                <a:sym typeface="Arial"/>
              </a:rPr>
              <a:t>click</a:t>
            </a:r>
            <a:r>
              <a:rPr lang="en-US" sz="1200" b="0" i="0" u="none" strike="noStrike" kern="1200" cap="none" dirty="0">
                <a:solidFill>
                  <a:schemeClr val="tx1"/>
                </a:solidFill>
                <a:effectLst/>
                <a:latin typeface="Arial"/>
                <a:ea typeface="Arial"/>
                <a:cs typeface="Arial"/>
                <a:sym typeface="Arial"/>
              </a:rPr>
              <a:t>] </a:t>
            </a:r>
            <a:r>
              <a:rPr lang="en-US" sz="1200" dirty="0"/>
              <a:t>Over the years demand has increased for modelling to inform</a:t>
            </a:r>
          </a:p>
          <a:p>
            <a:pPr marL="685800" marR="0" lvl="1" indent="-228600" algn="l" defTabSz="914400" rtl="0" eaLnBrk="1" fontAlgn="auto" latinLnBrk="0" hangingPunct="1">
              <a:lnSpc>
                <a:spcPct val="100000"/>
              </a:lnSpc>
              <a:spcBef>
                <a:spcPts val="0"/>
              </a:spcBef>
              <a:spcAft>
                <a:spcPts val="0"/>
              </a:spcAft>
              <a:buClrTx/>
              <a:buSzTx/>
              <a:buFont typeface="Arial"/>
              <a:buChar char="●"/>
              <a:tabLst/>
              <a:defRPr/>
            </a:pPr>
            <a:r>
              <a:rPr lang="en-US" sz="1200" dirty="0"/>
              <a:t>Global Fund applications</a:t>
            </a:r>
          </a:p>
          <a:p>
            <a:pPr marL="685800" marR="0" lvl="1" indent="-228600" algn="l" defTabSz="914400" rtl="0" eaLnBrk="1" fontAlgn="auto" latinLnBrk="0" hangingPunct="1">
              <a:lnSpc>
                <a:spcPct val="100000"/>
              </a:lnSpc>
              <a:spcBef>
                <a:spcPts val="0"/>
              </a:spcBef>
              <a:spcAft>
                <a:spcPts val="0"/>
              </a:spcAft>
              <a:buClrTx/>
              <a:buSzTx/>
              <a:buFont typeface="Arial"/>
              <a:buChar char="●"/>
              <a:tabLst/>
              <a:defRPr/>
            </a:pPr>
            <a:r>
              <a:rPr lang="en-US" sz="1200" dirty="0"/>
              <a:t>The development of National Strategic Plans</a:t>
            </a:r>
          </a:p>
          <a:p>
            <a:pPr marL="685800" marR="0" lvl="1" indent="-228600" algn="l" defTabSz="914400" rtl="0" eaLnBrk="1" fontAlgn="auto" latinLnBrk="0" hangingPunct="1">
              <a:lnSpc>
                <a:spcPct val="100000"/>
              </a:lnSpc>
              <a:spcBef>
                <a:spcPts val="0"/>
              </a:spcBef>
              <a:spcAft>
                <a:spcPts val="0"/>
              </a:spcAft>
              <a:buClrTx/>
              <a:buSzTx/>
              <a:buFont typeface="Arial"/>
              <a:buChar char="●"/>
              <a:tabLst/>
              <a:defRPr/>
            </a:pPr>
            <a:r>
              <a:rPr lang="en-US" sz="1200" dirty="0"/>
              <a:t>&amp; other domestic funding applications</a:t>
            </a:r>
          </a:p>
          <a:p>
            <a:pPr marL="228600" marR="0" lvl="0" indent="-228600" algn="l" defTabSz="914400" rtl="0" eaLnBrk="1" fontAlgn="auto" latinLnBrk="0" hangingPunct="1">
              <a:lnSpc>
                <a:spcPct val="100000"/>
              </a:lnSpc>
              <a:spcBef>
                <a:spcPts val="0"/>
              </a:spcBef>
              <a:spcAft>
                <a:spcPts val="0"/>
              </a:spcAft>
              <a:buClrTx/>
              <a:buSzTx/>
              <a:buFont typeface="Arial"/>
              <a:buChar char="●"/>
              <a:tabLst/>
              <a:defRPr/>
            </a:pPr>
            <a:r>
              <a:rPr lang="en-US" sz="1200" dirty="0"/>
              <a:t>Here we pick out three activities TB MAC has undertaken to support this increase in demand</a:t>
            </a:r>
          </a:p>
          <a:p>
            <a:pPr marL="685800" marR="0" lvl="1" indent="-228600" algn="l" defTabSz="914400" rtl="0" eaLnBrk="1" fontAlgn="auto" latinLnBrk="0" hangingPunct="1">
              <a:lnSpc>
                <a:spcPct val="100000"/>
              </a:lnSpc>
              <a:spcBef>
                <a:spcPts val="0"/>
              </a:spcBef>
              <a:spcAft>
                <a:spcPts val="0"/>
              </a:spcAft>
              <a:buClrTx/>
              <a:buSzTx/>
              <a:buFont typeface="Arial"/>
              <a:buChar char="●"/>
              <a:tabLst/>
              <a:defRPr/>
            </a:pPr>
            <a:r>
              <a:rPr lang="en-US" sz="1200" dirty="0"/>
              <a:t>[</a:t>
            </a:r>
            <a:r>
              <a:rPr lang="en-US" sz="1200" u="sng" dirty="0"/>
              <a:t>click</a:t>
            </a:r>
            <a:r>
              <a:rPr lang="en-US" sz="1200" dirty="0"/>
              <a:t>] A multi-model comparison exercise</a:t>
            </a:r>
          </a:p>
          <a:p>
            <a:pPr marL="685800" marR="0" lvl="1" indent="-228600" algn="l" defTabSz="914400" rtl="0" eaLnBrk="1" fontAlgn="auto" latinLnBrk="0" hangingPunct="1">
              <a:lnSpc>
                <a:spcPct val="100000"/>
              </a:lnSpc>
              <a:spcBef>
                <a:spcPts val="0"/>
              </a:spcBef>
              <a:spcAft>
                <a:spcPts val="0"/>
              </a:spcAft>
              <a:buClrTx/>
              <a:buSzTx/>
              <a:buFont typeface="Arial"/>
              <a:buChar char="●"/>
              <a:tabLst/>
              <a:defRPr/>
            </a:pPr>
            <a:r>
              <a:rPr lang="en-US" sz="1200" dirty="0"/>
              <a:t>[</a:t>
            </a:r>
            <a:r>
              <a:rPr lang="en-US" sz="1200" u="sng" dirty="0"/>
              <a:t>click</a:t>
            </a:r>
            <a:r>
              <a:rPr lang="en-US" sz="1200" dirty="0"/>
              <a:t>] Guidance to improve country-level modelling applications</a:t>
            </a:r>
          </a:p>
          <a:p>
            <a:pPr marL="685800" marR="0" lvl="1" indent="-228600" algn="l" defTabSz="914400" rtl="0" eaLnBrk="1" fontAlgn="auto" latinLnBrk="0" hangingPunct="1">
              <a:lnSpc>
                <a:spcPct val="100000"/>
              </a:lnSpc>
              <a:spcBef>
                <a:spcPts val="0"/>
              </a:spcBef>
              <a:spcAft>
                <a:spcPts val="0"/>
              </a:spcAft>
              <a:buClrTx/>
              <a:buSzTx/>
              <a:buFont typeface="Arial"/>
              <a:buChar char="●"/>
              <a:tabLst/>
              <a:defRPr/>
            </a:pPr>
            <a:r>
              <a:rPr lang="en-US" sz="1200" dirty="0"/>
              <a:t>[</a:t>
            </a:r>
            <a:r>
              <a:rPr lang="en-US" sz="1200" u="sng" dirty="0"/>
              <a:t>click</a:t>
            </a:r>
            <a:r>
              <a:rPr lang="en-US" sz="1200" dirty="0"/>
              <a:t>] And benchmarking and reporting templates to help review applications</a:t>
            </a:r>
          </a:p>
          <a:p>
            <a:pPr marL="685800" marR="0" lvl="1" indent="-228600" algn="l" defTabSz="914400" rtl="0" eaLnBrk="1" fontAlgn="auto" latinLnBrk="0" hangingPunct="1">
              <a:lnSpc>
                <a:spcPct val="100000"/>
              </a:lnSpc>
              <a:spcBef>
                <a:spcPts val="0"/>
              </a:spcBef>
              <a:spcAft>
                <a:spcPts val="0"/>
              </a:spcAft>
              <a:buClrTx/>
              <a:buSzTx/>
              <a:buFont typeface="Arial"/>
              <a:buChar char="●"/>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1BA6F08C-6378-45B8-8870-16E2210657BE}" type="slidenum">
              <a:rPr lang="en-US" smtClean="0"/>
              <a:t>6</a:t>
            </a:fld>
            <a:endParaRPr lang="en-US"/>
          </a:p>
        </p:txBody>
      </p:sp>
    </p:spTree>
    <p:extLst>
      <p:ext uri="{BB962C8B-B14F-4D97-AF65-F5344CB8AC3E}">
        <p14:creationId xmlns:p14="http://schemas.microsoft.com/office/powerpoint/2010/main" val="417035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f7d08a8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marR="0" lvl="0" indent="-228600" algn="l" defTabSz="914400" rtl="0" eaLnBrk="1" fontAlgn="auto" latinLnBrk="0" hangingPunct="1">
              <a:lnSpc>
                <a:spcPct val="115000"/>
              </a:lnSpc>
              <a:spcBef>
                <a:spcPts val="0"/>
              </a:spcBef>
              <a:spcAft>
                <a:spcPts val="0"/>
              </a:spcAft>
              <a:buClr>
                <a:schemeClr val="dk1"/>
              </a:buClr>
              <a:buSzPts val="1100"/>
              <a:tabLst/>
              <a:defRPr/>
            </a:pPr>
            <a:r>
              <a:rPr lang="en-US" sz="1100" b="0" dirty="0">
                <a:solidFill>
                  <a:schemeClr val="tx2">
                    <a:lumMod val="25000"/>
                  </a:schemeClr>
                </a:solidFill>
              </a:rPr>
              <a:t>[</a:t>
            </a:r>
            <a:r>
              <a:rPr lang="en-US" sz="1100" b="0" u="sng" dirty="0">
                <a:solidFill>
                  <a:schemeClr val="tx2">
                    <a:lumMod val="25000"/>
                  </a:schemeClr>
                </a:solidFill>
              </a:rPr>
              <a:t>click</a:t>
            </a:r>
            <a:r>
              <a:rPr lang="en-US" sz="1100" b="0" dirty="0">
                <a:solidFill>
                  <a:schemeClr val="tx2">
                    <a:lumMod val="25000"/>
                  </a:schemeClr>
                </a:solidFill>
              </a:rPr>
              <a:t>] TB MAC coordinated a </a:t>
            </a:r>
            <a:r>
              <a:rPr lang="en-US" sz="1100" b="0" dirty="0">
                <a:solidFill>
                  <a:schemeClr val="accent1"/>
                </a:solidFill>
              </a:rPr>
              <a:t>multi-modelling group exercise including 11 groups working on the same question</a:t>
            </a:r>
          </a:p>
          <a:p>
            <a:pPr marL="457200" marR="0" lvl="0" indent="-228600" algn="l" defTabSz="914400" rtl="0" eaLnBrk="1" fontAlgn="auto" latinLnBrk="0" hangingPunct="1">
              <a:lnSpc>
                <a:spcPct val="115000"/>
              </a:lnSpc>
              <a:spcBef>
                <a:spcPts val="0"/>
              </a:spcBef>
              <a:spcAft>
                <a:spcPts val="0"/>
              </a:spcAft>
              <a:buClr>
                <a:schemeClr val="dk1"/>
              </a:buClr>
              <a:buSzPts val="1100"/>
              <a:tabLst/>
              <a:defRPr/>
            </a:pPr>
            <a:r>
              <a:rPr lang="en-US" sz="1100" b="0" dirty="0">
                <a:solidFill>
                  <a:schemeClr val="tx2">
                    <a:lumMod val="25000"/>
                  </a:schemeClr>
                </a:solidFill>
              </a:rPr>
              <a:t>[</a:t>
            </a:r>
            <a:r>
              <a:rPr lang="en-US" sz="1100" b="0" u="sng" dirty="0">
                <a:solidFill>
                  <a:schemeClr val="tx2">
                    <a:lumMod val="25000"/>
                  </a:schemeClr>
                </a:solidFill>
              </a:rPr>
              <a:t>click</a:t>
            </a:r>
            <a:r>
              <a:rPr lang="en-US" sz="1100" b="0" dirty="0">
                <a:solidFill>
                  <a:schemeClr val="tx2">
                    <a:lumMod val="25000"/>
                  </a:schemeClr>
                </a:solidFill>
              </a:rPr>
              <a:t>] </a:t>
            </a:r>
            <a:r>
              <a:rPr lang="en-US" sz="1100" b="0" dirty="0">
                <a:solidFill>
                  <a:schemeClr val="accent1"/>
                </a:solidFill>
              </a:rPr>
              <a:t>T</a:t>
            </a:r>
            <a:r>
              <a:rPr lang="en-US" sz="1100" b="0" dirty="0">
                <a:solidFill>
                  <a:schemeClr val="tx2">
                    <a:lumMod val="25000"/>
                  </a:schemeClr>
                </a:solidFill>
              </a:rPr>
              <a:t>o explore IF and HOW the </a:t>
            </a:r>
            <a:r>
              <a:rPr lang="en-US" sz="1100" b="0" dirty="0">
                <a:solidFill>
                  <a:schemeClr val="accent1"/>
                </a:solidFill>
              </a:rPr>
              <a:t>post-2015 WHO global TB Targets  </a:t>
            </a:r>
            <a:r>
              <a:rPr lang="en-US" sz="1100" b="0" dirty="0">
                <a:solidFill>
                  <a:schemeClr val="tx2">
                    <a:lumMod val="25000"/>
                  </a:schemeClr>
                </a:solidFill>
              </a:rPr>
              <a:t>could be reached</a:t>
            </a:r>
          </a:p>
          <a:p>
            <a:pPr marL="457200" marR="0" lvl="0" indent="-228600" algn="l" defTabSz="914400" rtl="0" eaLnBrk="1" fontAlgn="auto" latinLnBrk="0" hangingPunct="1">
              <a:lnSpc>
                <a:spcPct val="115000"/>
              </a:lnSpc>
              <a:spcBef>
                <a:spcPts val="0"/>
              </a:spcBef>
              <a:spcAft>
                <a:spcPts val="0"/>
              </a:spcAft>
              <a:buClr>
                <a:schemeClr val="dk1"/>
              </a:buClr>
              <a:buSzPts val="1100"/>
              <a:tabLst/>
              <a:defRPr/>
            </a:pPr>
            <a:r>
              <a:rPr lang="en-US" sz="1100" b="0" dirty="0">
                <a:solidFill>
                  <a:schemeClr val="tx2">
                    <a:lumMod val="25000"/>
                  </a:schemeClr>
                </a:solidFill>
              </a:rPr>
              <a:t>[</a:t>
            </a:r>
            <a:r>
              <a:rPr lang="en-US" sz="1100" b="0" u="sng" dirty="0">
                <a:solidFill>
                  <a:schemeClr val="tx2">
                    <a:lumMod val="25000"/>
                  </a:schemeClr>
                </a:solidFill>
              </a:rPr>
              <a:t>click</a:t>
            </a:r>
            <a:r>
              <a:rPr lang="en-US" sz="1100" b="0" dirty="0">
                <a:solidFill>
                  <a:schemeClr val="tx2">
                    <a:lumMod val="25000"/>
                  </a:schemeClr>
                </a:solidFill>
              </a:rPr>
              <a:t>] In </a:t>
            </a:r>
            <a:r>
              <a:rPr lang="en-US" sz="1100" b="0" dirty="0">
                <a:solidFill>
                  <a:schemeClr val="accent1"/>
                </a:solidFill>
              </a:rPr>
              <a:t>China, India and South Africa</a:t>
            </a:r>
          </a:p>
        </p:txBody>
      </p:sp>
      <p:sp>
        <p:nvSpPr>
          <p:cNvPr id="171" name="Google Shape;171;g3f7d08a8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46011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tabLst/>
              <a:defRPr/>
            </a:pPr>
            <a:r>
              <a:rPr lang="en-US" dirty="0"/>
              <a:t>What this work discovered is that</a:t>
            </a:r>
          </a:p>
          <a:p>
            <a:pPr marL="685800" marR="0" lvl="1" indent="-228600" algn="l" defTabSz="457200" rtl="0" eaLnBrk="1" fontAlgn="auto" latinLnBrk="0" hangingPunct="1">
              <a:lnSpc>
                <a:spcPct val="100000"/>
              </a:lnSpc>
              <a:spcBef>
                <a:spcPts val="0"/>
              </a:spcBef>
              <a:spcAft>
                <a:spcPts val="0"/>
              </a:spcAft>
              <a:buClrTx/>
              <a:buSzTx/>
              <a:tabLst/>
              <a:defRPr/>
            </a:pPr>
            <a:r>
              <a:rPr lang="en-US" dirty="0"/>
              <a:t>[</a:t>
            </a:r>
            <a:r>
              <a:rPr lang="en-US" u="sng" dirty="0"/>
              <a:t>click</a:t>
            </a:r>
            <a:r>
              <a:rPr lang="en-US" dirty="0"/>
              <a:t>] models suggested aggressive scale-up of any single intervention scenario could not achieve the targets in any country</a:t>
            </a:r>
          </a:p>
          <a:p>
            <a:pPr marL="685800" marR="0" lvl="1" indent="-228600" algn="l" defTabSz="457200" rtl="0" eaLnBrk="1" fontAlgn="auto" latinLnBrk="0" hangingPunct="1">
              <a:lnSpc>
                <a:spcPct val="100000"/>
              </a:lnSpc>
              <a:spcBef>
                <a:spcPts val="0"/>
              </a:spcBef>
              <a:spcAft>
                <a:spcPts val="0"/>
              </a:spcAft>
              <a:buClrTx/>
              <a:buSzTx/>
              <a:tabLst/>
              <a:defRPr/>
            </a:pPr>
            <a:r>
              <a:rPr lang="en-US" dirty="0"/>
              <a:t>[</a:t>
            </a:r>
            <a:r>
              <a:rPr lang="en-US" u="sng" dirty="0"/>
              <a:t>click</a:t>
            </a:r>
            <a:r>
              <a:rPr lang="en-US" dirty="0"/>
              <a:t>] a combination of interventions in South Africa could achieve the global target, but not in India or China</a:t>
            </a:r>
          </a:p>
          <a:p>
            <a:pPr marL="685800" marR="0" lvl="1" indent="-228600" algn="l" defTabSz="457200" rtl="0" eaLnBrk="1" fontAlgn="auto" latinLnBrk="0" hangingPunct="1">
              <a:lnSpc>
                <a:spcPct val="100000"/>
              </a:lnSpc>
              <a:spcBef>
                <a:spcPts val="0"/>
              </a:spcBef>
              <a:spcAft>
                <a:spcPts val="0"/>
              </a:spcAft>
              <a:buClrTx/>
              <a:buSzTx/>
              <a:tabLst/>
              <a:defRPr/>
            </a:pPr>
            <a:r>
              <a:rPr lang="en-US" dirty="0"/>
              <a:t>where while models suggested major reductions were possible in all three countries, additional new country-specific interventions would be required to meet the targets</a:t>
            </a:r>
          </a:p>
          <a:p>
            <a:pPr marL="685800" marR="0" lvl="1" indent="-228600" algn="l" defTabSz="457200" rtl="0" eaLnBrk="1" fontAlgn="auto" latinLnBrk="0" hangingPunct="1">
              <a:lnSpc>
                <a:spcPct val="100000"/>
              </a:lnSpc>
              <a:spcBef>
                <a:spcPts val="0"/>
              </a:spcBef>
              <a:spcAft>
                <a:spcPts val="0"/>
              </a:spcAft>
              <a:buClrTx/>
              <a:buSzTx/>
              <a:tabLst/>
              <a:defRPr/>
            </a:pPr>
            <a:r>
              <a:rPr lang="en-US" dirty="0"/>
              <a:t>At the same time, most interventions substantially reduced patient costs, and in India and China produced net cost savings from a societal perspective</a:t>
            </a:r>
          </a:p>
          <a:p>
            <a:pPr marL="685800" marR="0" lvl="1" indent="-228600" algn="l" defTabSz="457200" rtl="0" eaLnBrk="1" fontAlgn="auto" latinLnBrk="0" hangingPunct="1">
              <a:lnSpc>
                <a:spcPct val="100000"/>
              </a:lnSpc>
              <a:spcBef>
                <a:spcPts val="0"/>
              </a:spcBef>
              <a:spcAft>
                <a:spcPts val="0"/>
              </a:spcAft>
              <a:buClrTx/>
              <a:buSzTx/>
              <a:tabLst/>
              <a:defRPr/>
            </a:pPr>
            <a:r>
              <a:rPr lang="en-US" dirty="0"/>
              <a:t>indeed, most interventions were highly cost-effective compared to current practice</a:t>
            </a:r>
          </a:p>
          <a:p>
            <a:pPr marL="228600" marR="0" indent="-228600" algn="l" defTabSz="457200" rtl="0" eaLnBrk="1" fontAlgn="auto" latinLnBrk="0" hangingPunct="1">
              <a:lnSpc>
                <a:spcPct val="100000"/>
              </a:lnSpc>
              <a:spcBef>
                <a:spcPts val="0"/>
              </a:spcBef>
              <a:spcAft>
                <a:spcPts val="0"/>
              </a:spcAft>
              <a:buClrTx/>
              <a:buSzTx/>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EC89AD08-2898-BB4F-A87D-04B7C33D4D9F}" type="slidenum">
              <a:rPr lang="en-US" smtClean="0"/>
              <a:t>8</a:t>
            </a:fld>
            <a:endParaRPr lang="en-US"/>
          </a:p>
        </p:txBody>
      </p:sp>
    </p:spTree>
    <p:extLst>
      <p:ext uri="{BB962C8B-B14F-4D97-AF65-F5344CB8AC3E}">
        <p14:creationId xmlns:p14="http://schemas.microsoft.com/office/powerpoint/2010/main" val="3490279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28600" marR="0" indent="-228600" algn="l" defTabSz="457200" rtl="0" eaLnBrk="1" fontAlgn="auto" latinLnBrk="0" hangingPunct="1">
              <a:lnSpc>
                <a:spcPct val="100000"/>
              </a:lnSpc>
              <a:spcBef>
                <a:spcPts val="0"/>
              </a:spcBef>
              <a:spcAft>
                <a:spcPts val="0"/>
              </a:spcAft>
              <a:buClrTx/>
              <a:buSzTx/>
              <a:tabLst/>
              <a:defRPr/>
            </a:pPr>
            <a:r>
              <a:rPr lang="en-US" dirty="0"/>
              <a:t>At the same time, this work raised important issues</a:t>
            </a:r>
          </a:p>
          <a:p>
            <a:pPr marL="228600" marR="0" indent="-228600" algn="l" defTabSz="457200" rtl="0" eaLnBrk="1" fontAlgn="auto" latinLnBrk="0" hangingPunct="1">
              <a:lnSpc>
                <a:spcPct val="100000"/>
              </a:lnSpc>
              <a:spcBef>
                <a:spcPts val="0"/>
              </a:spcBef>
              <a:spcAft>
                <a:spcPts val="0"/>
              </a:spcAft>
              <a:buClrTx/>
              <a:buSzTx/>
              <a:tabLst/>
              <a:defRPr/>
            </a:pPr>
            <a:r>
              <a:rPr lang="en-US" dirty="0"/>
              <a:t>We have different models</a:t>
            </a:r>
          </a:p>
          <a:p>
            <a:pPr marL="228600" marR="0" indent="-228600" algn="l" defTabSz="457200" rtl="0" eaLnBrk="1" fontAlgn="auto" latinLnBrk="0" hangingPunct="1">
              <a:lnSpc>
                <a:spcPct val="100000"/>
              </a:lnSpc>
              <a:spcBef>
                <a:spcPts val="0"/>
              </a:spcBef>
              <a:spcAft>
                <a:spcPts val="0"/>
              </a:spcAft>
              <a:buClrTx/>
              <a:buSzTx/>
              <a:tabLst/>
              <a:defRPr/>
            </a:pPr>
            <a:r>
              <a:rPr lang="en-US" dirty="0"/>
              <a:t>[</a:t>
            </a:r>
            <a:r>
              <a:rPr lang="en-US" u="sng" dirty="0"/>
              <a:t>click</a:t>
            </a:r>
            <a:r>
              <a:rPr lang="en-US" dirty="0"/>
              <a:t>] </a:t>
            </a:r>
            <a:r>
              <a:rPr lang="en-US" baseline="0" dirty="0"/>
              <a:t>Working on the same countries, with the same policies and same outcome measures</a:t>
            </a:r>
          </a:p>
          <a:p>
            <a:pPr marL="228600" marR="0" indent="-228600" algn="l" defTabSz="457200" rtl="0" eaLnBrk="1" fontAlgn="auto" latinLnBrk="0" hangingPunct="1">
              <a:lnSpc>
                <a:spcPct val="100000"/>
              </a:lnSpc>
              <a:spcBef>
                <a:spcPts val="0"/>
              </a:spcBef>
              <a:spcAft>
                <a:spcPts val="0"/>
              </a:spcAft>
              <a:buClrTx/>
              <a:buSzTx/>
              <a:tabLst/>
              <a:defRPr/>
            </a:pPr>
            <a:r>
              <a:rPr lang="en-US" dirty="0"/>
              <a:t>[</a:t>
            </a:r>
            <a:r>
              <a:rPr lang="en-US" u="sng" dirty="0"/>
              <a:t>click</a:t>
            </a:r>
            <a:r>
              <a:rPr lang="en-US" dirty="0"/>
              <a:t>] </a:t>
            </a:r>
            <a:r>
              <a:rPr lang="en-US" baseline="0" dirty="0"/>
              <a:t>But finding very different results</a:t>
            </a:r>
          </a:p>
          <a:p>
            <a:pPr marL="228600" marR="0" lvl="0" indent="-228600" algn="l" defTabSz="457200" rtl="0" eaLnBrk="1" fontAlgn="auto" latinLnBrk="0" hangingPunct="1">
              <a:lnSpc>
                <a:spcPct val="100000"/>
              </a:lnSpc>
              <a:spcBef>
                <a:spcPts val="0"/>
              </a:spcBef>
              <a:spcAft>
                <a:spcPts val="0"/>
              </a:spcAft>
              <a:buClrTx/>
              <a:buSzTx/>
              <a:buFont typeface="Arial"/>
              <a:buChar char="●"/>
              <a:tabLst/>
              <a:defRPr/>
            </a:pPr>
            <a:r>
              <a:rPr lang="en-US" baseline="0" dirty="0"/>
              <a:t>The figure shows results for</a:t>
            </a:r>
            <a:r>
              <a:rPr lang="en-US" sz="1200" baseline="0" dirty="0"/>
              <a:t> incidence reductions achieved, where each point is the result of one individual model</a:t>
            </a:r>
          </a:p>
          <a:p>
            <a:pPr marL="228600" marR="0" lvl="0" indent="-228600" algn="l" defTabSz="457200" rtl="0" eaLnBrk="1" fontAlgn="auto" latinLnBrk="0" hangingPunct="1">
              <a:lnSpc>
                <a:spcPct val="100000"/>
              </a:lnSpc>
              <a:spcBef>
                <a:spcPts val="0"/>
              </a:spcBef>
              <a:spcAft>
                <a:spcPts val="0"/>
              </a:spcAft>
              <a:buClrTx/>
              <a:buSzTx/>
              <a:buFont typeface="Arial"/>
              <a:buChar char="●"/>
              <a:tabLst/>
              <a:defRPr/>
            </a:pPr>
            <a:r>
              <a:rPr lang="en-US" sz="1200" baseline="0" dirty="0"/>
              <a:t>[</a:t>
            </a:r>
            <a:r>
              <a:rPr lang="en-US" sz="1200" u="sng" baseline="0" dirty="0"/>
              <a:t>click</a:t>
            </a:r>
            <a:r>
              <a:rPr lang="en-US" sz="1200" baseline="0" dirty="0"/>
              <a:t>] For example, in India the lowest estimate is 15-20%, while the highest estimate is ~50%, 2 to 3 times the low-end estimate</a:t>
            </a:r>
            <a:endParaRPr lang="en-US" sz="1200" dirty="0"/>
          </a:p>
          <a:p>
            <a:endParaRPr lang="en-US" dirty="0"/>
          </a:p>
        </p:txBody>
      </p:sp>
      <p:sp>
        <p:nvSpPr>
          <p:cNvPr id="4" name="Slide Number Placeholder 3"/>
          <p:cNvSpPr>
            <a:spLocks noGrp="1"/>
          </p:cNvSpPr>
          <p:nvPr>
            <p:ph type="sldNum" sz="quarter" idx="10"/>
          </p:nvPr>
        </p:nvSpPr>
        <p:spPr/>
        <p:txBody>
          <a:bodyPr/>
          <a:lstStyle/>
          <a:p>
            <a:fld id="{EC89AD08-2898-BB4F-A87D-04B7C33D4D9F}" type="slidenum">
              <a:rPr lang="en-US" smtClean="0"/>
              <a:t>9</a:t>
            </a:fld>
            <a:endParaRPr lang="en-US"/>
          </a:p>
        </p:txBody>
      </p:sp>
    </p:spTree>
    <p:extLst>
      <p:ext uri="{BB962C8B-B14F-4D97-AF65-F5344CB8AC3E}">
        <p14:creationId xmlns:p14="http://schemas.microsoft.com/office/powerpoint/2010/main" val="4007122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068114" y="3621443"/>
            <a:ext cx="10055772" cy="1087438"/>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4894810"/>
            <a:ext cx="9144000" cy="552176"/>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4" name="Google Shape;14;p2"/>
          <p:cNvSpPr txBox="1">
            <a:spLocks noGrp="1"/>
          </p:cNvSpPr>
          <p:nvPr>
            <p:ph type="dt" idx="10"/>
          </p:nvPr>
        </p:nvSpPr>
        <p:spPr>
          <a:xfrm>
            <a:off x="838200" y="6176634"/>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5" name="Google Shape;15;p2"/>
          <p:cNvSpPr txBox="1">
            <a:spLocks noGrp="1"/>
          </p:cNvSpPr>
          <p:nvPr>
            <p:ph type="ftr" idx="11"/>
          </p:nvPr>
        </p:nvSpPr>
        <p:spPr>
          <a:xfrm>
            <a:off x="4038600" y="6176634"/>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7"/>
        <p:cNvGrpSpPr/>
        <p:nvPr/>
      </p:nvGrpSpPr>
      <p:grpSpPr>
        <a:xfrm>
          <a:off x="0" y="0"/>
          <a:ext cx="0" cy="0"/>
          <a:chOff x="0" y="0"/>
          <a:chExt cx="0" cy="0"/>
        </a:xfrm>
      </p:grpSpPr>
      <p:sp>
        <p:nvSpPr>
          <p:cNvPr id="68" name="Google Shape;68;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Google Shape;69;p11"/>
          <p:cNvSpPr txBox="1">
            <a:spLocks noGrp="1"/>
          </p:cNvSpPr>
          <p:nvPr>
            <p:ph type="body" idx="1"/>
          </p:nvPr>
        </p:nvSpPr>
        <p:spPr>
          <a:xfrm rot="5400000">
            <a:off x="4124296" y="-1460471"/>
            <a:ext cx="394340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0" name="Google Shape;70;p11"/>
          <p:cNvSpPr txBox="1">
            <a:spLocks noGrp="1"/>
          </p:cNvSpPr>
          <p:nvPr>
            <p:ph type="dt" idx="10"/>
          </p:nvPr>
        </p:nvSpPr>
        <p:spPr>
          <a:xfrm>
            <a:off x="838200" y="61309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1" name="Google Shape;71;p11"/>
          <p:cNvSpPr txBox="1">
            <a:spLocks noGrp="1"/>
          </p:cNvSpPr>
          <p:nvPr>
            <p:ph type="ftr" idx="11"/>
          </p:nvPr>
        </p:nvSpPr>
        <p:spPr>
          <a:xfrm>
            <a:off x="4038600" y="6130954"/>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2" name="Google Shape;72;p11"/>
          <p:cNvSpPr txBox="1">
            <a:spLocks noGrp="1"/>
          </p:cNvSpPr>
          <p:nvPr>
            <p:ph type="sldNum" idx="12"/>
          </p:nvPr>
        </p:nvSpPr>
        <p:spPr>
          <a:xfrm>
            <a:off x="8610600" y="6173787"/>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3"/>
        <p:cNvGrpSpPr/>
        <p:nvPr/>
      </p:nvGrpSpPr>
      <p:grpSpPr>
        <a:xfrm>
          <a:off x="0" y="0"/>
          <a:ext cx="0" cy="0"/>
          <a:chOff x="0" y="0"/>
          <a:chExt cx="0" cy="0"/>
        </a:xfrm>
      </p:grpSpPr>
      <p:sp>
        <p:nvSpPr>
          <p:cNvPr id="74" name="Google Shape;74;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5" name="Google Shape;75;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6" name="Google Shape;76;p12"/>
          <p:cNvSpPr txBox="1">
            <a:spLocks noGrp="1"/>
          </p:cNvSpPr>
          <p:nvPr>
            <p:ph type="dt" idx="10"/>
          </p:nvPr>
        </p:nvSpPr>
        <p:spPr>
          <a:xfrm>
            <a:off x="838200" y="61309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7" name="Google Shape;77;p12"/>
          <p:cNvSpPr txBox="1">
            <a:spLocks noGrp="1"/>
          </p:cNvSpPr>
          <p:nvPr>
            <p:ph type="ftr" idx="11"/>
          </p:nvPr>
        </p:nvSpPr>
        <p:spPr>
          <a:xfrm>
            <a:off x="4038600" y="6130954"/>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8" name="Google Shape;78;p12"/>
          <p:cNvSpPr txBox="1">
            <a:spLocks noGrp="1"/>
          </p:cNvSpPr>
          <p:nvPr>
            <p:ph type="sldNum" idx="12"/>
          </p:nvPr>
        </p:nvSpPr>
        <p:spPr>
          <a:xfrm>
            <a:off x="8610600" y="6173787"/>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 name="Google Shape;18;p3"/>
          <p:cNvSpPr txBox="1">
            <a:spLocks noGrp="1"/>
          </p:cNvSpPr>
          <p:nvPr>
            <p:ph type="body" idx="1"/>
          </p:nvPr>
        </p:nvSpPr>
        <p:spPr>
          <a:xfrm>
            <a:off x="838200" y="1825625"/>
            <a:ext cx="10515600" cy="394340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3"/>
          <p:cNvSpPr txBox="1">
            <a:spLocks noGrp="1"/>
          </p:cNvSpPr>
          <p:nvPr>
            <p:ph type="dt" idx="10"/>
          </p:nvPr>
        </p:nvSpPr>
        <p:spPr>
          <a:xfrm>
            <a:off x="838200" y="61309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0" name="Google Shape;20;p3"/>
          <p:cNvSpPr txBox="1">
            <a:spLocks noGrp="1"/>
          </p:cNvSpPr>
          <p:nvPr>
            <p:ph type="ftr" idx="11"/>
          </p:nvPr>
        </p:nvSpPr>
        <p:spPr>
          <a:xfrm>
            <a:off x="4038600" y="6130954"/>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1" name="Google Shape;21;p3"/>
          <p:cNvSpPr txBox="1">
            <a:spLocks noGrp="1"/>
          </p:cNvSpPr>
          <p:nvPr>
            <p:ph type="sldNum" idx="12"/>
          </p:nvPr>
        </p:nvSpPr>
        <p:spPr>
          <a:xfrm>
            <a:off x="8610600" y="6173787"/>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Arial"/>
              <a:buNone/>
              <a:defRPr sz="60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Arial"/>
                <a:ea typeface="Arial"/>
                <a:cs typeface="Arial"/>
                <a:sym typeface="Arial"/>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Arial"/>
                <a:ea typeface="Arial"/>
                <a:cs typeface="Arial"/>
                <a:sym typeface="Arial"/>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Arial"/>
                <a:ea typeface="Arial"/>
                <a:cs typeface="Arial"/>
                <a:sym typeface="Arial"/>
              </a:defRPr>
            </a:lvl9pPr>
          </a:lstStyle>
          <a:p>
            <a:endParaRPr/>
          </a:p>
        </p:txBody>
      </p:sp>
      <p:sp>
        <p:nvSpPr>
          <p:cNvPr id="25" name="Google Shape;25;p4"/>
          <p:cNvSpPr txBox="1">
            <a:spLocks noGrp="1"/>
          </p:cNvSpPr>
          <p:nvPr>
            <p:ph type="dt" idx="10"/>
          </p:nvPr>
        </p:nvSpPr>
        <p:spPr>
          <a:xfrm>
            <a:off x="838200" y="61309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6" name="Google Shape;26;p4"/>
          <p:cNvSpPr txBox="1">
            <a:spLocks noGrp="1"/>
          </p:cNvSpPr>
          <p:nvPr>
            <p:ph type="ftr" idx="11"/>
          </p:nvPr>
        </p:nvSpPr>
        <p:spPr>
          <a:xfrm>
            <a:off x="4038600" y="6130954"/>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 name="Google Shape;27;p4"/>
          <p:cNvSpPr txBox="1">
            <a:spLocks noGrp="1"/>
          </p:cNvSpPr>
          <p:nvPr>
            <p:ph type="sldNum" idx="12"/>
          </p:nvPr>
        </p:nvSpPr>
        <p:spPr>
          <a:xfrm>
            <a:off x="8610600" y="6173787"/>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
        <p:cNvGrpSpPr/>
        <p:nvPr/>
      </p:nvGrpSpPr>
      <p:grpSpPr>
        <a:xfrm>
          <a:off x="0" y="0"/>
          <a:ext cx="0" cy="0"/>
          <a:chOff x="0" y="0"/>
          <a:chExt cx="0" cy="0"/>
        </a:xfrm>
      </p:grpSpPr>
      <p:sp>
        <p:nvSpPr>
          <p:cNvPr id="29" name="Google Shape;29;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0" name="Google Shape;30;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 name="Google Shape;31;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2" name="Google Shape;32;p5"/>
          <p:cNvSpPr txBox="1">
            <a:spLocks noGrp="1"/>
          </p:cNvSpPr>
          <p:nvPr>
            <p:ph type="dt" idx="10"/>
          </p:nvPr>
        </p:nvSpPr>
        <p:spPr>
          <a:xfrm>
            <a:off x="838200" y="61309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3" name="Google Shape;33;p5"/>
          <p:cNvSpPr txBox="1">
            <a:spLocks noGrp="1"/>
          </p:cNvSpPr>
          <p:nvPr>
            <p:ph type="ftr" idx="11"/>
          </p:nvPr>
        </p:nvSpPr>
        <p:spPr>
          <a:xfrm>
            <a:off x="4038600" y="6130954"/>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4" name="Google Shape;34;p5"/>
          <p:cNvSpPr txBox="1">
            <a:spLocks noGrp="1"/>
          </p:cNvSpPr>
          <p:nvPr>
            <p:ph type="sldNum" idx="12"/>
          </p:nvPr>
        </p:nvSpPr>
        <p:spPr>
          <a:xfrm>
            <a:off x="8610600" y="6173787"/>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 name="Google Shape;37;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8" name="Google Shape;38;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 name="Google Shape;39;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40" name="Google Shape;40;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 name="Google Shape;41;p6"/>
          <p:cNvSpPr txBox="1">
            <a:spLocks noGrp="1"/>
          </p:cNvSpPr>
          <p:nvPr>
            <p:ph type="dt" idx="10"/>
          </p:nvPr>
        </p:nvSpPr>
        <p:spPr>
          <a:xfrm>
            <a:off x="838200" y="61309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2" name="Google Shape;42;p6"/>
          <p:cNvSpPr txBox="1">
            <a:spLocks noGrp="1"/>
          </p:cNvSpPr>
          <p:nvPr>
            <p:ph type="ftr" idx="11"/>
          </p:nvPr>
        </p:nvSpPr>
        <p:spPr>
          <a:xfrm>
            <a:off x="4038600" y="6130954"/>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3" name="Google Shape;43;p6"/>
          <p:cNvSpPr txBox="1">
            <a:spLocks noGrp="1"/>
          </p:cNvSpPr>
          <p:nvPr>
            <p:ph type="sldNum" idx="12"/>
          </p:nvPr>
        </p:nvSpPr>
        <p:spPr>
          <a:xfrm>
            <a:off x="8610600" y="6173787"/>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 name="Google Shape;46;p7"/>
          <p:cNvSpPr txBox="1">
            <a:spLocks noGrp="1"/>
          </p:cNvSpPr>
          <p:nvPr>
            <p:ph type="dt" idx="10"/>
          </p:nvPr>
        </p:nvSpPr>
        <p:spPr>
          <a:xfrm>
            <a:off x="838200" y="61309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 name="Google Shape;47;p7"/>
          <p:cNvSpPr txBox="1">
            <a:spLocks noGrp="1"/>
          </p:cNvSpPr>
          <p:nvPr>
            <p:ph type="ftr" idx="11"/>
          </p:nvPr>
        </p:nvSpPr>
        <p:spPr>
          <a:xfrm>
            <a:off x="4038600" y="6130954"/>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8" name="Google Shape;48;p7"/>
          <p:cNvSpPr txBox="1">
            <a:spLocks noGrp="1"/>
          </p:cNvSpPr>
          <p:nvPr>
            <p:ph type="sldNum" idx="12"/>
          </p:nvPr>
        </p:nvSpPr>
        <p:spPr>
          <a:xfrm>
            <a:off x="8610600" y="6173787"/>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8"/>
          <p:cNvSpPr txBox="1">
            <a:spLocks noGrp="1"/>
          </p:cNvSpPr>
          <p:nvPr>
            <p:ph type="dt" idx="10"/>
          </p:nvPr>
        </p:nvSpPr>
        <p:spPr>
          <a:xfrm>
            <a:off x="838200" y="61309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1" name="Google Shape;51;p8"/>
          <p:cNvSpPr txBox="1">
            <a:spLocks noGrp="1"/>
          </p:cNvSpPr>
          <p:nvPr>
            <p:ph type="ftr" idx="11"/>
          </p:nvPr>
        </p:nvSpPr>
        <p:spPr>
          <a:xfrm>
            <a:off x="4038600" y="6130954"/>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2" name="Google Shape;52;p8"/>
          <p:cNvSpPr txBox="1">
            <a:spLocks noGrp="1"/>
          </p:cNvSpPr>
          <p:nvPr>
            <p:ph type="sldNum" idx="12"/>
          </p:nvPr>
        </p:nvSpPr>
        <p:spPr>
          <a:xfrm>
            <a:off x="8610600" y="6173787"/>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6" name="Google Shape;56;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7" name="Google Shape;57;p9"/>
          <p:cNvSpPr txBox="1">
            <a:spLocks noGrp="1"/>
          </p:cNvSpPr>
          <p:nvPr>
            <p:ph type="dt" idx="10"/>
          </p:nvPr>
        </p:nvSpPr>
        <p:spPr>
          <a:xfrm>
            <a:off x="838200" y="61309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8" name="Google Shape;58;p9"/>
          <p:cNvSpPr txBox="1">
            <a:spLocks noGrp="1"/>
          </p:cNvSpPr>
          <p:nvPr>
            <p:ph type="ftr" idx="11"/>
          </p:nvPr>
        </p:nvSpPr>
        <p:spPr>
          <a:xfrm>
            <a:off x="4038600" y="6130954"/>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9" name="Google Shape;59;p9"/>
          <p:cNvSpPr txBox="1">
            <a:spLocks noGrp="1"/>
          </p:cNvSpPr>
          <p:nvPr>
            <p:ph type="sldNum" idx="12"/>
          </p:nvPr>
        </p:nvSpPr>
        <p:spPr>
          <a:xfrm>
            <a:off x="8610600" y="6173787"/>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0"/>
        <p:cNvGrpSpPr/>
        <p:nvPr/>
      </p:nvGrpSpPr>
      <p:grpSpPr>
        <a:xfrm>
          <a:off x="0" y="0"/>
          <a:ext cx="0" cy="0"/>
          <a:chOff x="0" y="0"/>
          <a:chExt cx="0" cy="0"/>
        </a:xfrm>
      </p:grpSpPr>
      <p:sp>
        <p:nvSpPr>
          <p:cNvPr id="61" name="Google Shape;6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 name="Google Shape;62;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3" name="Google Shape;63;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64" name="Google Shape;64;p10"/>
          <p:cNvSpPr txBox="1">
            <a:spLocks noGrp="1"/>
          </p:cNvSpPr>
          <p:nvPr>
            <p:ph type="dt" idx="10"/>
          </p:nvPr>
        </p:nvSpPr>
        <p:spPr>
          <a:xfrm>
            <a:off x="838200" y="61309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5" name="Google Shape;65;p10"/>
          <p:cNvSpPr txBox="1">
            <a:spLocks noGrp="1"/>
          </p:cNvSpPr>
          <p:nvPr>
            <p:ph type="ftr" idx="11"/>
          </p:nvPr>
        </p:nvSpPr>
        <p:spPr>
          <a:xfrm>
            <a:off x="4038600" y="6130954"/>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Google Shape;66;p10"/>
          <p:cNvSpPr txBox="1">
            <a:spLocks noGrp="1"/>
          </p:cNvSpPr>
          <p:nvPr>
            <p:ph type="sldNum" idx="12"/>
          </p:nvPr>
        </p:nvSpPr>
        <p:spPr>
          <a:xfrm>
            <a:off x="8610600" y="6173787"/>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rotWithShape="1">
          <a:blip r:embed="rId13">
            <a:alphaModFix/>
          </a:blip>
          <a:srcRect/>
          <a:stretch/>
        </p:blipFill>
        <p:spPr>
          <a:xfrm>
            <a:off x="0" y="0"/>
            <a:ext cx="12200149" cy="6858000"/>
          </a:xfrm>
          <a:prstGeom prst="rect">
            <a:avLst/>
          </a:prstGeom>
          <a:noFill/>
          <a:ln>
            <a:noFill/>
          </a:ln>
        </p:spPr>
      </p:pic>
      <p:sp>
        <p:nvSpPr>
          <p:cNvPr id="7" name="Google Shape;7;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838200" y="1825625"/>
            <a:ext cx="10515600" cy="394340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dt" idx="10"/>
          </p:nvPr>
        </p:nvSpPr>
        <p:spPr>
          <a:xfrm>
            <a:off x="838200" y="6130953"/>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ftr" idx="11"/>
          </p:nvPr>
        </p:nvSpPr>
        <p:spPr>
          <a:xfrm>
            <a:off x="4038600" y="6130954"/>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jp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 Type="http://schemas.openxmlformats.org/officeDocument/2006/relationships/notesSlide" Target="../notesSlides/notesSlide1.xml"/><Relationship Id="rId16"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19" Type="http://schemas.openxmlformats.org/officeDocument/2006/relationships/image" Target="../media/image18.pn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6.svg"/><Relationship Id="rId4" Type="http://schemas.openxmlformats.org/officeDocument/2006/relationships/image" Target="../media/image95.png"/></Relationships>
</file>

<file path=ppt/slides/_rels/slide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78.png"/><Relationship Id="rId4" Type="http://schemas.openxmlformats.org/officeDocument/2006/relationships/image" Target="../media/image94.svg"/></Relationships>
</file>

<file path=ppt/slides/_rels/slide12.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5.png"/><Relationship Id="rId7"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4.svg"/><Relationship Id="rId5" Type="http://schemas.openxmlformats.org/officeDocument/2006/relationships/image" Target="../media/image93.png"/><Relationship Id="rId4" Type="http://schemas.openxmlformats.org/officeDocument/2006/relationships/image" Target="../media/image96.svg"/><Relationship Id="rId9" Type="http://schemas.openxmlformats.org/officeDocument/2006/relationships/image" Target="../media/image131.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39.svg"/><Relationship Id="rId3" Type="http://schemas.openxmlformats.org/officeDocument/2006/relationships/image" Target="../media/image132.png"/><Relationship Id="rId7" Type="http://schemas.openxmlformats.org/officeDocument/2006/relationships/image" Target="../media/image136.jpg"/><Relationship Id="rId12" Type="http://schemas.openxmlformats.org/officeDocument/2006/relationships/image" Target="../media/image1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5.jpg"/><Relationship Id="rId11" Type="http://schemas.openxmlformats.org/officeDocument/2006/relationships/image" Target="../media/image98.svg"/><Relationship Id="rId5" Type="http://schemas.openxmlformats.org/officeDocument/2006/relationships/image" Target="../media/image134.jpg"/><Relationship Id="rId15" Type="http://schemas.openxmlformats.org/officeDocument/2006/relationships/image" Target="../media/image141.svg"/><Relationship Id="rId10" Type="http://schemas.openxmlformats.org/officeDocument/2006/relationships/image" Target="../media/image97.png"/><Relationship Id="rId4" Type="http://schemas.openxmlformats.org/officeDocument/2006/relationships/image" Target="../media/image133.svg"/><Relationship Id="rId9" Type="http://schemas.openxmlformats.org/officeDocument/2006/relationships/image" Target="../media/image137.png"/><Relationship Id="rId14" Type="http://schemas.openxmlformats.org/officeDocument/2006/relationships/image" Target="../media/image140.png"/></Relationships>
</file>

<file path=ppt/slides/_rels/slide14.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142.jpg"/><Relationship Id="rId7" Type="http://schemas.openxmlformats.org/officeDocument/2006/relationships/image" Target="../media/image14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5.tiff"/><Relationship Id="rId5" Type="http://schemas.openxmlformats.org/officeDocument/2006/relationships/image" Target="../media/image144.png"/><Relationship Id="rId4" Type="http://schemas.openxmlformats.org/officeDocument/2006/relationships/image" Target="../media/image143.jpg"/><Relationship Id="rId9" Type="http://schemas.openxmlformats.org/officeDocument/2006/relationships/image" Target="../media/image14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26" Type="http://schemas.openxmlformats.org/officeDocument/2006/relationships/image" Target="../media/image42.png"/><Relationship Id="rId3" Type="http://schemas.openxmlformats.org/officeDocument/2006/relationships/image" Target="../media/image19.png"/><Relationship Id="rId21" Type="http://schemas.openxmlformats.org/officeDocument/2006/relationships/image" Target="../media/image37.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5" Type="http://schemas.openxmlformats.org/officeDocument/2006/relationships/image" Target="../media/image41.svg"/><Relationship Id="rId2" Type="http://schemas.openxmlformats.org/officeDocument/2006/relationships/notesSlide" Target="../notesSlides/notesSlide2.xml"/><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sv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svg"/><Relationship Id="rId24" Type="http://schemas.openxmlformats.org/officeDocument/2006/relationships/image" Target="../media/image40.png"/><Relationship Id="rId5" Type="http://schemas.openxmlformats.org/officeDocument/2006/relationships/image" Target="../media/image21.png"/><Relationship Id="rId15" Type="http://schemas.openxmlformats.org/officeDocument/2006/relationships/image" Target="../media/image31.svg"/><Relationship Id="rId23" Type="http://schemas.openxmlformats.org/officeDocument/2006/relationships/image" Target="../media/image39.svg"/><Relationship Id="rId28" Type="http://schemas.openxmlformats.org/officeDocument/2006/relationships/image" Target="../media/image44.png"/><Relationship Id="rId10" Type="http://schemas.openxmlformats.org/officeDocument/2006/relationships/image" Target="../media/image26.png"/><Relationship Id="rId19" Type="http://schemas.openxmlformats.org/officeDocument/2006/relationships/image" Target="../media/image35.svg"/><Relationship Id="rId31" Type="http://schemas.openxmlformats.org/officeDocument/2006/relationships/image" Target="../media/image47.svg"/><Relationship Id="rId4" Type="http://schemas.openxmlformats.org/officeDocument/2006/relationships/image" Target="../media/image20.svg"/><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svg"/><Relationship Id="rId30"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 Id="rId9"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jpg"/><Relationship Id="rId18" Type="http://schemas.openxmlformats.org/officeDocument/2006/relationships/image" Target="../media/image70.jpg"/><Relationship Id="rId3" Type="http://schemas.openxmlformats.org/officeDocument/2006/relationships/image" Target="../media/image55.gif"/><Relationship Id="rId21" Type="http://schemas.openxmlformats.org/officeDocument/2006/relationships/image" Target="../media/image73.jpg"/><Relationship Id="rId7" Type="http://schemas.openxmlformats.org/officeDocument/2006/relationships/image" Target="../media/image59.jpg"/><Relationship Id="rId12" Type="http://schemas.openxmlformats.org/officeDocument/2006/relationships/image" Target="../media/image64.jpg"/><Relationship Id="rId17" Type="http://schemas.openxmlformats.org/officeDocument/2006/relationships/image" Target="../media/image69.png"/><Relationship Id="rId25" Type="http://schemas.openxmlformats.org/officeDocument/2006/relationships/image" Target="../media/image77.jpg"/><Relationship Id="rId2" Type="http://schemas.openxmlformats.org/officeDocument/2006/relationships/notesSlide" Target="../notesSlides/notesSlide4.xml"/><Relationship Id="rId16" Type="http://schemas.openxmlformats.org/officeDocument/2006/relationships/image" Target="../media/image68.jpg"/><Relationship Id="rId20"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58.jpg"/><Relationship Id="rId11" Type="http://schemas.openxmlformats.org/officeDocument/2006/relationships/image" Target="../media/image63.jpg"/><Relationship Id="rId24" Type="http://schemas.openxmlformats.org/officeDocument/2006/relationships/image" Target="../media/image76.jpg"/><Relationship Id="rId5" Type="http://schemas.openxmlformats.org/officeDocument/2006/relationships/image" Target="../media/image57.jpg"/><Relationship Id="rId15" Type="http://schemas.openxmlformats.org/officeDocument/2006/relationships/image" Target="../media/image67.jpg"/><Relationship Id="rId23" Type="http://schemas.openxmlformats.org/officeDocument/2006/relationships/image" Target="../media/image75.jpg"/><Relationship Id="rId10" Type="http://schemas.openxmlformats.org/officeDocument/2006/relationships/image" Target="../media/image62.jpg"/><Relationship Id="rId19" Type="http://schemas.openxmlformats.org/officeDocument/2006/relationships/image" Target="../media/image71.png"/><Relationship Id="rId4" Type="http://schemas.openxmlformats.org/officeDocument/2006/relationships/image" Target="../media/image56.jpg"/><Relationship Id="rId9" Type="http://schemas.openxmlformats.org/officeDocument/2006/relationships/image" Target="../media/image61.jpg"/><Relationship Id="rId14" Type="http://schemas.openxmlformats.org/officeDocument/2006/relationships/image" Target="../media/image66.jpg"/><Relationship Id="rId22" Type="http://schemas.openxmlformats.org/officeDocument/2006/relationships/image" Target="../media/image74.jpg"/></Relationships>
</file>

<file path=ppt/slides/_rels/slide5.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91.png"/><Relationship Id="rId3" Type="http://schemas.openxmlformats.org/officeDocument/2006/relationships/image" Target="../media/image78.png"/><Relationship Id="rId7" Type="http://schemas.openxmlformats.org/officeDocument/2006/relationships/image" Target="../media/image80.svg"/><Relationship Id="rId12"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49.svg"/><Relationship Id="rId15" Type="http://schemas.openxmlformats.org/officeDocument/2006/relationships/customXml" Target="../ink/ink3.xml"/><Relationship Id="rId10" Type="http://schemas.openxmlformats.org/officeDocument/2006/relationships/image" Target="../media/image83.png"/><Relationship Id="rId4" Type="http://schemas.openxmlformats.org/officeDocument/2006/relationships/image" Target="../media/image48.png"/><Relationship Id="rId9" Type="http://schemas.openxmlformats.org/officeDocument/2006/relationships/image" Target="../media/image82.svg"/><Relationship Id="rId14" Type="http://schemas.openxmlformats.org/officeDocument/2006/relationships/customXml" Target="../ink/ink2.xml"/></Relationships>
</file>

<file path=ppt/slides/_rels/slide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6.sv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4.svg"/><Relationship Id="rId5" Type="http://schemas.openxmlformats.org/officeDocument/2006/relationships/image" Target="../media/image87.png"/><Relationship Id="rId15" Type="http://schemas.openxmlformats.org/officeDocument/2006/relationships/image" Target="../media/image98.svg"/><Relationship Id="rId10" Type="http://schemas.openxmlformats.org/officeDocument/2006/relationships/image" Target="../media/image93.png"/><Relationship Id="rId4" Type="http://schemas.openxmlformats.org/officeDocument/2006/relationships/image" Target="../media/image86.png"/><Relationship Id="rId9" Type="http://schemas.openxmlformats.org/officeDocument/2006/relationships/image" Target="../media/image92.png"/><Relationship Id="rId14" Type="http://schemas.openxmlformats.org/officeDocument/2006/relationships/image" Target="../media/image97.png"/></Relationships>
</file>

<file path=ppt/slides/_rels/slide7.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109.svg"/><Relationship Id="rId18" Type="http://schemas.openxmlformats.org/officeDocument/2006/relationships/image" Target="../media/image114.png"/><Relationship Id="rId26" Type="http://schemas.openxmlformats.org/officeDocument/2006/relationships/image" Target="../media/image122.png"/><Relationship Id="rId3" Type="http://schemas.openxmlformats.org/officeDocument/2006/relationships/image" Target="../media/image99.png"/><Relationship Id="rId21" Type="http://schemas.openxmlformats.org/officeDocument/2006/relationships/image" Target="../media/image117.svg"/><Relationship Id="rId7" Type="http://schemas.openxmlformats.org/officeDocument/2006/relationships/image" Target="../media/image103.svg"/><Relationship Id="rId12" Type="http://schemas.openxmlformats.org/officeDocument/2006/relationships/image" Target="../media/image108.png"/><Relationship Id="rId17" Type="http://schemas.openxmlformats.org/officeDocument/2006/relationships/image" Target="../media/image113.svg"/><Relationship Id="rId25" Type="http://schemas.openxmlformats.org/officeDocument/2006/relationships/image" Target="../media/image121.svg"/><Relationship Id="rId2" Type="http://schemas.openxmlformats.org/officeDocument/2006/relationships/notesSlide" Target="../notesSlides/notesSlide7.xml"/><Relationship Id="rId16" Type="http://schemas.openxmlformats.org/officeDocument/2006/relationships/image" Target="../media/image112.png"/><Relationship Id="rId20" Type="http://schemas.openxmlformats.org/officeDocument/2006/relationships/image" Target="../media/image116.png"/><Relationship Id="rId29"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svg"/><Relationship Id="rId24" Type="http://schemas.openxmlformats.org/officeDocument/2006/relationships/image" Target="../media/image120.png"/><Relationship Id="rId5" Type="http://schemas.openxmlformats.org/officeDocument/2006/relationships/image" Target="../media/image101.png"/><Relationship Id="rId15" Type="http://schemas.openxmlformats.org/officeDocument/2006/relationships/image" Target="../media/image111.svg"/><Relationship Id="rId23" Type="http://schemas.openxmlformats.org/officeDocument/2006/relationships/image" Target="../media/image119.svg"/><Relationship Id="rId28" Type="http://schemas.openxmlformats.org/officeDocument/2006/relationships/image" Target="../media/image54.png"/><Relationship Id="rId10" Type="http://schemas.openxmlformats.org/officeDocument/2006/relationships/image" Target="../media/image106.png"/><Relationship Id="rId19" Type="http://schemas.openxmlformats.org/officeDocument/2006/relationships/image" Target="../media/image115.svg"/><Relationship Id="rId4" Type="http://schemas.openxmlformats.org/officeDocument/2006/relationships/image" Target="../media/image100.png"/><Relationship Id="rId9" Type="http://schemas.openxmlformats.org/officeDocument/2006/relationships/image" Target="../media/image105.svg"/><Relationship Id="rId14" Type="http://schemas.openxmlformats.org/officeDocument/2006/relationships/image" Target="../media/image110.png"/><Relationship Id="rId22" Type="http://schemas.openxmlformats.org/officeDocument/2006/relationships/image" Target="../media/image118.png"/><Relationship Id="rId27" Type="http://schemas.openxmlformats.org/officeDocument/2006/relationships/image" Target="../media/image123.svg"/><Relationship Id="rId30" Type="http://schemas.openxmlformats.org/officeDocument/2006/relationships/image" Target="../media/image96.svg"/></Relationships>
</file>

<file path=ppt/slides/_rels/slide8.xml.rels><?xml version="1.0" encoding="UTF-8" standalone="yes"?>
<Relationships xmlns="http://schemas.openxmlformats.org/package/2006/relationships"><Relationship Id="rId8" Type="http://schemas.openxmlformats.org/officeDocument/2006/relationships/hyperlink" Target="http://hitchwiki.org/en/File:Flag_of_South_Africa.svg" TargetMode="External"/><Relationship Id="rId3" Type="http://schemas.openxmlformats.org/officeDocument/2006/relationships/image" Target="../media/image124.png"/><Relationship Id="rId7" Type="http://schemas.openxmlformats.org/officeDocument/2006/relationships/image" Target="../media/image12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commons.wikimedia.org/wiki/File:Flag_of_India.png" TargetMode="External"/><Relationship Id="rId5" Type="http://schemas.openxmlformats.org/officeDocument/2006/relationships/image" Target="../media/image125.png"/><Relationship Id="rId10" Type="http://schemas.openxmlformats.org/officeDocument/2006/relationships/image" Target="../media/image96.svg"/><Relationship Id="rId4" Type="http://schemas.openxmlformats.org/officeDocument/2006/relationships/hyperlink" Target="http://vi.wikipedia.org/wiki/T%E1%BA%ADp_tin:Flag_of_China.png" TargetMode="External"/><Relationship Id="rId9" Type="http://schemas.openxmlformats.org/officeDocument/2006/relationships/image" Target="../media/image95.png"/></Relationships>
</file>

<file path=ppt/slides/_rels/slide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1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3"/>
          <p:cNvPicPr preferRelativeResize="0"/>
          <p:nvPr/>
        </p:nvPicPr>
        <p:blipFill rotWithShape="1">
          <a:blip r:embed="rId3">
            <a:alphaModFix/>
          </a:blip>
          <a:srcRect/>
          <a:stretch/>
        </p:blipFill>
        <p:spPr>
          <a:xfrm>
            <a:off x="-603" y="7620"/>
            <a:ext cx="12182691" cy="6850380"/>
          </a:xfrm>
          <a:prstGeom prst="rect">
            <a:avLst/>
          </a:prstGeom>
          <a:noFill/>
          <a:ln>
            <a:noFill/>
          </a:ln>
        </p:spPr>
      </p:pic>
      <p:sp>
        <p:nvSpPr>
          <p:cNvPr id="22" name="Google Shape;84;p13">
            <a:extLst>
              <a:ext uri="{FF2B5EF4-FFF2-40B4-BE49-F238E27FC236}">
                <a16:creationId xmlns:a16="http://schemas.microsoft.com/office/drawing/2014/main" id="{44877D1A-F71A-43D1-9D5A-3EADC277F1C5}"/>
              </a:ext>
            </a:extLst>
          </p:cNvPr>
          <p:cNvSpPr/>
          <p:nvPr/>
        </p:nvSpPr>
        <p:spPr>
          <a:xfrm>
            <a:off x="-67305" y="-11048"/>
            <a:ext cx="12276900" cy="1582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046" name="Picture 22" descr="Image result for usaid logo">
            <a:extLst>
              <a:ext uri="{FF2B5EF4-FFF2-40B4-BE49-F238E27FC236}">
                <a16:creationId xmlns:a16="http://schemas.microsoft.com/office/drawing/2014/main" id="{32B4D815-6AEC-4EE2-95AC-931B01D1211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66442" y="520182"/>
            <a:ext cx="2192719" cy="1152173"/>
          </a:xfrm>
          <a:prstGeom prst="rect">
            <a:avLst/>
          </a:prstGeom>
          <a:noFill/>
          <a:extLst>
            <a:ext uri="{909E8E84-426E-40DD-AFC4-6F175D3DCCD1}">
              <a14:hiddenFill xmlns:a14="http://schemas.microsoft.com/office/drawing/2010/main">
                <a:solidFill>
                  <a:srgbClr val="FFFFFF"/>
                </a:solidFill>
              </a14:hiddenFill>
            </a:ext>
          </a:extLst>
        </p:spPr>
      </p:pic>
      <p:sp>
        <p:nvSpPr>
          <p:cNvPr id="84" name="Google Shape;84;p13"/>
          <p:cNvSpPr/>
          <p:nvPr/>
        </p:nvSpPr>
        <p:spPr>
          <a:xfrm>
            <a:off x="-42450" y="5275675"/>
            <a:ext cx="12276900" cy="1582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5" name="Google Shape;85;p13"/>
          <p:cNvSpPr txBox="1"/>
          <p:nvPr/>
        </p:nvSpPr>
        <p:spPr>
          <a:xfrm>
            <a:off x="9034943" y="1912690"/>
            <a:ext cx="18473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86" name="Google Shape;86;p13"/>
          <p:cNvPicPr preferRelativeResize="0"/>
          <p:nvPr/>
        </p:nvPicPr>
        <p:blipFill rotWithShape="1">
          <a:blip r:embed="rId5">
            <a:alphaModFix/>
          </a:blip>
          <a:srcRect/>
          <a:stretch/>
        </p:blipFill>
        <p:spPr>
          <a:xfrm>
            <a:off x="6401625" y="5556437"/>
            <a:ext cx="3341950" cy="1020675"/>
          </a:xfrm>
          <a:prstGeom prst="rect">
            <a:avLst/>
          </a:prstGeom>
          <a:noFill/>
          <a:ln>
            <a:noFill/>
          </a:ln>
        </p:spPr>
      </p:pic>
      <p:pic>
        <p:nvPicPr>
          <p:cNvPr id="87" name="Google Shape;87;p13"/>
          <p:cNvPicPr preferRelativeResize="0"/>
          <p:nvPr/>
        </p:nvPicPr>
        <p:blipFill>
          <a:blip r:embed="rId6">
            <a:alphaModFix/>
          </a:blip>
          <a:stretch>
            <a:fillRect/>
          </a:stretch>
        </p:blipFill>
        <p:spPr>
          <a:xfrm>
            <a:off x="2518725" y="5275800"/>
            <a:ext cx="2823368" cy="1582200"/>
          </a:xfrm>
          <a:prstGeom prst="rect">
            <a:avLst/>
          </a:prstGeom>
          <a:noFill/>
          <a:ln>
            <a:noFill/>
          </a:ln>
        </p:spPr>
      </p:pic>
      <p:pic>
        <p:nvPicPr>
          <p:cNvPr id="1026" name="Picture 2" descr="Image result for lshtm">
            <a:extLst>
              <a:ext uri="{FF2B5EF4-FFF2-40B4-BE49-F238E27FC236}">
                <a16:creationId xmlns:a16="http://schemas.microsoft.com/office/drawing/2014/main" id="{03A5E16B-B40A-42F9-B209-2549E464E59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47075" y="417656"/>
            <a:ext cx="1570506" cy="7538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johns hopkins bloomberg school of public health">
            <a:extLst>
              <a:ext uri="{FF2B5EF4-FFF2-40B4-BE49-F238E27FC236}">
                <a16:creationId xmlns:a16="http://schemas.microsoft.com/office/drawing/2014/main" id="{08847663-54FF-4312-8D70-5A2438150E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6689" y="-246681"/>
            <a:ext cx="2892456" cy="13074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yale school of public health">
            <a:extLst>
              <a:ext uri="{FF2B5EF4-FFF2-40B4-BE49-F238E27FC236}">
                <a16:creationId xmlns:a16="http://schemas.microsoft.com/office/drawing/2014/main" id="{5652D6CB-5CBC-4593-9689-5412A8DC8ED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1197" b="8918"/>
          <a:stretch/>
        </p:blipFill>
        <p:spPr bwMode="auto">
          <a:xfrm>
            <a:off x="-10515" y="36854"/>
            <a:ext cx="1588697" cy="84608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harvard th chan">
            <a:extLst>
              <a:ext uri="{FF2B5EF4-FFF2-40B4-BE49-F238E27FC236}">
                <a16:creationId xmlns:a16="http://schemas.microsoft.com/office/drawing/2014/main" id="{5E7597D6-8EC8-4F1B-96B3-D0D96160A9E1}"/>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3" y="470078"/>
            <a:ext cx="1582200" cy="1582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idmod.org/sites/default/files/idm_logo.png">
            <a:extLst>
              <a:ext uri="{FF2B5EF4-FFF2-40B4-BE49-F238E27FC236}">
                <a16:creationId xmlns:a16="http://schemas.microsoft.com/office/drawing/2014/main" id="{B3E17F55-09CE-4E75-9EEE-C6DE890A42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39848" y="873033"/>
            <a:ext cx="1814670" cy="5969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warwick medical school">
            <a:extLst>
              <a:ext uri="{FF2B5EF4-FFF2-40B4-BE49-F238E27FC236}">
                <a16:creationId xmlns:a16="http://schemas.microsoft.com/office/drawing/2014/main" id="{CD0C9B35-D9D1-461A-AB33-A96E73A31B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5925" y="-18961"/>
            <a:ext cx="1456306" cy="6866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the union tb">
            <a:extLst>
              <a:ext uri="{FF2B5EF4-FFF2-40B4-BE49-F238E27FC236}">
                <a16:creationId xmlns:a16="http://schemas.microsoft.com/office/drawing/2014/main" id="{00292FEF-4AF5-4FF8-BEF5-890938DC16EA}"/>
              </a:ext>
            </a:extLst>
          </p:cNvPr>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60930" y="-85963"/>
            <a:ext cx="2165261" cy="113315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stop tb partnership">
            <a:extLst>
              <a:ext uri="{FF2B5EF4-FFF2-40B4-BE49-F238E27FC236}">
                <a16:creationId xmlns:a16="http://schemas.microsoft.com/office/drawing/2014/main" id="{58B5EF76-209C-489F-8B52-FFDADAC2AAF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45931" y="504004"/>
            <a:ext cx="1969996" cy="35954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mage result for university of washington logo">
            <a:extLst>
              <a:ext uri="{FF2B5EF4-FFF2-40B4-BE49-F238E27FC236}">
                <a16:creationId xmlns:a16="http://schemas.microsoft.com/office/drawing/2014/main" id="{3D614A26-43A2-4341-9146-316E624AA3E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390123" y="-12012"/>
            <a:ext cx="1395698" cy="68662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Image result for global fund logo">
            <a:extLst>
              <a:ext uri="{FF2B5EF4-FFF2-40B4-BE49-F238E27FC236}">
                <a16:creationId xmlns:a16="http://schemas.microsoft.com/office/drawing/2014/main" id="{C974AB4B-3B8E-416F-B655-FEBEB2B1D1A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111362" y="12526"/>
            <a:ext cx="2080638" cy="44005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world bank logo">
            <a:extLst>
              <a:ext uri="{FF2B5EF4-FFF2-40B4-BE49-F238E27FC236}">
                <a16:creationId xmlns:a16="http://schemas.microsoft.com/office/drawing/2014/main" id="{5E33F8AB-97D7-4173-B93E-4224BC66F68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38459" y="888875"/>
            <a:ext cx="1341878" cy="686623"/>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cdc logo">
            <a:extLst>
              <a:ext uri="{FF2B5EF4-FFF2-40B4-BE49-F238E27FC236}">
                <a16:creationId xmlns:a16="http://schemas.microsoft.com/office/drawing/2014/main" id="{E4D9575E-C3C1-4B9B-B155-E0F3B7369FF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506641" y="739546"/>
            <a:ext cx="1091275" cy="82231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Image result for Karolinska Institutet logo">
            <a:extLst>
              <a:ext uri="{FF2B5EF4-FFF2-40B4-BE49-F238E27FC236}">
                <a16:creationId xmlns:a16="http://schemas.microsoft.com/office/drawing/2014/main" id="{36CC6962-65AD-44A8-BB47-5577ED6CDAF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11671" y="624507"/>
            <a:ext cx="871332" cy="10470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Arrow: Chevron 23">
            <a:extLst>
              <a:ext uri="{FF2B5EF4-FFF2-40B4-BE49-F238E27FC236}">
                <a16:creationId xmlns:a16="http://schemas.microsoft.com/office/drawing/2014/main" id="{DB9381EF-B7ED-499D-9E5C-52D0B9389464}"/>
              </a:ext>
            </a:extLst>
          </p:cNvPr>
          <p:cNvSpPr/>
          <p:nvPr/>
        </p:nvSpPr>
        <p:spPr>
          <a:xfrm rot="10800000">
            <a:off x="-375666" y="-5164"/>
            <a:ext cx="6471666" cy="696566"/>
          </a:xfrm>
          <a:prstGeom prst="chevron">
            <a:avLst/>
          </a:prstGeom>
          <a:solidFill>
            <a:schemeClr val="accent1"/>
          </a:solidFill>
          <a:ln>
            <a:solidFill>
              <a:srgbClr val="2F528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pic>
        <p:nvPicPr>
          <p:cNvPr id="13" name="Picture 12" descr="CE_plane_5_both_11-22-15hiv_ct_CHN.pdf"/>
          <p:cNvPicPr>
            <a:picLocks noChangeAspect="1"/>
          </p:cNvPicPr>
          <p:nvPr/>
        </p:nvPicPr>
        <p:blipFill rotWithShape="1">
          <a:blip r:embed="rId3">
            <a:extLst>
              <a:ext uri="{28A0092B-C50C-407E-A947-70E740481C1C}">
                <a14:useLocalDpi xmlns:a14="http://schemas.microsoft.com/office/drawing/2010/main" val="0"/>
              </a:ext>
            </a:extLst>
          </a:blip>
          <a:srcRect t="16513" r="50892" b="2956"/>
          <a:stretch/>
        </p:blipFill>
        <p:spPr>
          <a:xfrm>
            <a:off x="4373036" y="914140"/>
            <a:ext cx="5247648" cy="5259044"/>
          </a:xfrm>
          <a:prstGeom prst="rect">
            <a:avLst/>
          </a:prstGeom>
          <a:solidFill>
            <a:schemeClr val="lt1"/>
          </a:solidFill>
          <a:effectLst/>
        </p:spPr>
      </p:pic>
      <p:sp>
        <p:nvSpPr>
          <p:cNvPr id="9" name="Rectangle 8">
            <a:extLst>
              <a:ext uri="{FF2B5EF4-FFF2-40B4-BE49-F238E27FC236}">
                <a16:creationId xmlns:a16="http://schemas.microsoft.com/office/drawing/2014/main" id="{3AC35203-3FFE-48C8-B104-4A545F401016}"/>
              </a:ext>
            </a:extLst>
          </p:cNvPr>
          <p:cNvSpPr/>
          <p:nvPr/>
        </p:nvSpPr>
        <p:spPr>
          <a:xfrm rot="16200000">
            <a:off x="2982148" y="3111342"/>
            <a:ext cx="3198311" cy="369332"/>
          </a:xfrm>
          <a:prstGeom prst="rect">
            <a:avLst/>
          </a:prstGeom>
          <a:solidFill>
            <a:schemeClr val="bg1"/>
          </a:solidFill>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Incremental Costs (US$, mil.)</a:t>
            </a:r>
          </a:p>
        </p:txBody>
      </p:sp>
      <p:sp>
        <p:nvSpPr>
          <p:cNvPr id="10" name="TextBox 11">
            <a:extLst>
              <a:ext uri="{FF2B5EF4-FFF2-40B4-BE49-F238E27FC236}">
                <a16:creationId xmlns:a16="http://schemas.microsoft.com/office/drawing/2014/main" id="{8F5A902B-256C-4468-83F8-9677997B2B3D}"/>
              </a:ext>
            </a:extLst>
          </p:cNvPr>
          <p:cNvSpPr txBox="1"/>
          <p:nvPr/>
        </p:nvSpPr>
        <p:spPr>
          <a:xfrm>
            <a:off x="5525606" y="5815897"/>
            <a:ext cx="3933814" cy="369318"/>
          </a:xfrm>
          <a:prstGeom prst="rect">
            <a:avLst/>
          </a:prstGeom>
          <a:solidFill>
            <a:schemeClr val="bg1"/>
          </a:solidFill>
        </p:spPr>
        <p:txBody>
          <a:bodyPr wrap="square" lIns="91425" tIns="45713" rIns="91425" bIns="45713"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dirty="0">
                <a:solidFill>
                  <a:srgbClr val="4C4C4C"/>
                </a:solidFill>
              </a:rPr>
              <a:t>DALYs Averted (mil.)</a:t>
            </a:r>
          </a:p>
        </p:txBody>
      </p:sp>
      <p:sp>
        <p:nvSpPr>
          <p:cNvPr id="19" name="Rectangle 18">
            <a:extLst>
              <a:ext uri="{FF2B5EF4-FFF2-40B4-BE49-F238E27FC236}">
                <a16:creationId xmlns:a16="http://schemas.microsoft.com/office/drawing/2014/main" id="{5CA3B89D-2199-4CA3-809D-FE89894513A5}"/>
              </a:ext>
            </a:extLst>
          </p:cNvPr>
          <p:cNvSpPr/>
          <p:nvPr/>
        </p:nvSpPr>
        <p:spPr>
          <a:xfrm>
            <a:off x="546996" y="2389857"/>
            <a:ext cx="3352905" cy="2328843"/>
          </a:xfrm>
          <a:prstGeom prst="rect">
            <a:avLst/>
          </a:prstGeom>
        </p:spPr>
        <p:txBody>
          <a:bodyPr wrap="square">
            <a:spAutoFit/>
          </a:bodyPr>
          <a:lstStyle/>
          <a:p>
            <a:pPr marL="285750" indent="-285750">
              <a:lnSpc>
                <a:spcPct val="80000"/>
              </a:lnSpc>
              <a:spcAft>
                <a:spcPts val="1000"/>
              </a:spcAft>
              <a:buFont typeface="Arial"/>
              <a:buChar char="•"/>
            </a:pPr>
            <a:r>
              <a:rPr lang="en-US" sz="2800" i="1" dirty="0">
                <a:solidFill>
                  <a:schemeClr val="bg1"/>
                </a:solidFill>
                <a:highlight>
                  <a:srgbClr val="00496E"/>
                </a:highlight>
              </a:rPr>
              <a:t>Different</a:t>
            </a:r>
            <a:r>
              <a:rPr lang="en-US" sz="2800" dirty="0"/>
              <a:t> models</a:t>
            </a:r>
          </a:p>
          <a:p>
            <a:pPr marL="285750" indent="-285750">
              <a:lnSpc>
                <a:spcPct val="80000"/>
              </a:lnSpc>
              <a:spcAft>
                <a:spcPts val="1000"/>
              </a:spcAft>
              <a:buFont typeface="Arial"/>
              <a:buChar char="•"/>
            </a:pPr>
            <a:r>
              <a:rPr lang="en-US" sz="2800" i="1" dirty="0">
                <a:highlight>
                  <a:srgbClr val="A2958A"/>
                </a:highlight>
              </a:rPr>
              <a:t>Same</a:t>
            </a:r>
            <a:r>
              <a:rPr lang="en-US" sz="2800" i="1" dirty="0">
                <a:solidFill>
                  <a:schemeClr val="accent3">
                    <a:lumMod val="75000"/>
                  </a:schemeClr>
                </a:solidFill>
              </a:rPr>
              <a:t> </a:t>
            </a:r>
            <a:r>
              <a:rPr lang="en-US" sz="2800" dirty="0"/>
              <a:t>countries</a:t>
            </a:r>
          </a:p>
          <a:p>
            <a:pPr marL="285750" indent="-285750">
              <a:lnSpc>
                <a:spcPct val="80000"/>
              </a:lnSpc>
              <a:spcAft>
                <a:spcPts val="1000"/>
              </a:spcAft>
              <a:buFont typeface="Arial"/>
              <a:buChar char="•"/>
            </a:pPr>
            <a:r>
              <a:rPr lang="en-US" sz="2800" i="1" dirty="0">
                <a:highlight>
                  <a:srgbClr val="A2958A"/>
                </a:highlight>
              </a:rPr>
              <a:t>Same</a:t>
            </a:r>
            <a:r>
              <a:rPr lang="en-US" sz="2800" dirty="0"/>
              <a:t> policies</a:t>
            </a:r>
          </a:p>
          <a:p>
            <a:pPr marL="285750" indent="-285750">
              <a:lnSpc>
                <a:spcPct val="80000"/>
              </a:lnSpc>
              <a:spcAft>
                <a:spcPts val="1000"/>
              </a:spcAft>
              <a:buFont typeface="Arial"/>
              <a:buChar char="•"/>
            </a:pPr>
            <a:r>
              <a:rPr lang="en-US" sz="2800" i="1" dirty="0">
                <a:highlight>
                  <a:srgbClr val="A2958A"/>
                </a:highlight>
              </a:rPr>
              <a:t>Same</a:t>
            </a:r>
            <a:r>
              <a:rPr lang="en-US" sz="2800" dirty="0"/>
              <a:t> measures</a:t>
            </a:r>
          </a:p>
          <a:p>
            <a:pPr marL="285750" indent="-285750">
              <a:lnSpc>
                <a:spcPct val="80000"/>
              </a:lnSpc>
              <a:spcAft>
                <a:spcPts val="1000"/>
              </a:spcAft>
              <a:buFont typeface="Arial"/>
              <a:buChar char="•"/>
            </a:pPr>
            <a:r>
              <a:rPr lang="en-US" sz="2800" i="1" dirty="0">
                <a:solidFill>
                  <a:schemeClr val="bg1"/>
                </a:solidFill>
                <a:highlight>
                  <a:srgbClr val="00496E"/>
                </a:highlight>
              </a:rPr>
              <a:t>Different</a:t>
            </a:r>
            <a:r>
              <a:rPr lang="en-US" sz="2800" dirty="0"/>
              <a:t> results</a:t>
            </a:r>
          </a:p>
        </p:txBody>
      </p:sp>
      <p:pic>
        <p:nvPicPr>
          <p:cNvPr id="5" name="Picture 4" descr="CE_plane_5_both_11-22-15hiv_ct_CHN.pdf"/>
          <p:cNvPicPr>
            <a:picLocks noChangeAspect="1"/>
          </p:cNvPicPr>
          <p:nvPr/>
        </p:nvPicPr>
        <p:blipFill rotWithShape="1">
          <a:blip r:embed="rId3">
            <a:extLst>
              <a:ext uri="{28A0092B-C50C-407E-A947-70E740481C1C}">
                <a14:useLocalDpi xmlns:a14="http://schemas.microsoft.com/office/drawing/2010/main" val="0"/>
              </a:ext>
            </a:extLst>
          </a:blip>
          <a:srcRect l="10332" t="10174" r="9619" b="83126"/>
          <a:stretch/>
        </p:blipFill>
        <p:spPr>
          <a:xfrm>
            <a:off x="3803446" y="853979"/>
            <a:ext cx="5984184" cy="306103"/>
          </a:xfrm>
          <a:prstGeom prst="rect">
            <a:avLst/>
          </a:prstGeom>
          <a:effectLst/>
        </p:spPr>
      </p:pic>
      <p:cxnSp>
        <p:nvCxnSpPr>
          <p:cNvPr id="12" name="Straight Connector 11">
            <a:extLst>
              <a:ext uri="{FF2B5EF4-FFF2-40B4-BE49-F238E27FC236}">
                <a16:creationId xmlns:a16="http://schemas.microsoft.com/office/drawing/2014/main" id="{81108DE2-35FB-4B94-A188-D03339DDABA4}"/>
              </a:ext>
            </a:extLst>
          </p:cNvPr>
          <p:cNvCxnSpPr>
            <a:cxnSpLocks/>
          </p:cNvCxnSpPr>
          <p:nvPr/>
        </p:nvCxnSpPr>
        <p:spPr>
          <a:xfrm flipV="1">
            <a:off x="6020807" y="1265195"/>
            <a:ext cx="3210353" cy="1070595"/>
          </a:xfrm>
          <a:prstGeom prst="line">
            <a:avLst/>
          </a:prstGeom>
          <a:ln w="57150">
            <a:solidFill>
              <a:schemeClr val="accent1"/>
            </a:solidFill>
            <a:prstDash val="sysDot"/>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22299EE0-B62C-4FD8-9029-0E2BE510F208}"/>
              </a:ext>
            </a:extLst>
          </p:cNvPr>
          <p:cNvCxnSpPr/>
          <p:nvPr/>
        </p:nvCxnSpPr>
        <p:spPr>
          <a:xfrm flipH="1">
            <a:off x="5956300" y="2339097"/>
            <a:ext cx="63326" cy="536951"/>
          </a:xfrm>
          <a:prstGeom prst="line">
            <a:avLst/>
          </a:prstGeom>
          <a:ln w="57150">
            <a:solidFill>
              <a:schemeClr val="accent1"/>
            </a:solidFill>
            <a:prstDash val="sysDot"/>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81396FDC-4108-4338-B7A3-6EC5C8420D8D}"/>
              </a:ext>
            </a:extLst>
          </p:cNvPr>
          <p:cNvCxnSpPr>
            <a:cxnSpLocks/>
          </p:cNvCxnSpPr>
          <p:nvPr/>
        </p:nvCxnSpPr>
        <p:spPr>
          <a:xfrm flipH="1">
            <a:off x="8661225" y="1245643"/>
            <a:ext cx="597075" cy="1630405"/>
          </a:xfrm>
          <a:prstGeom prst="line">
            <a:avLst/>
          </a:prstGeom>
          <a:ln w="57150">
            <a:solidFill>
              <a:schemeClr val="accent1"/>
            </a:solidFill>
            <a:prstDash val="sysDot"/>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15FDC235-828F-49CF-90FF-2612639EAD36}"/>
              </a:ext>
            </a:extLst>
          </p:cNvPr>
          <p:cNvCxnSpPr>
            <a:cxnSpLocks/>
          </p:cNvCxnSpPr>
          <p:nvPr/>
        </p:nvCxnSpPr>
        <p:spPr>
          <a:xfrm>
            <a:off x="5956300" y="2890639"/>
            <a:ext cx="2704924" cy="4961"/>
          </a:xfrm>
          <a:prstGeom prst="line">
            <a:avLst/>
          </a:prstGeom>
          <a:ln w="57150">
            <a:solidFill>
              <a:schemeClr val="accent1"/>
            </a:solidFill>
            <a:prstDash val="sysDot"/>
          </a:ln>
        </p:spPr>
        <p:style>
          <a:lnRef idx="1">
            <a:schemeClr val="accent2"/>
          </a:lnRef>
          <a:fillRef idx="0">
            <a:schemeClr val="accent2"/>
          </a:fillRef>
          <a:effectRef idx="0">
            <a:schemeClr val="accent2"/>
          </a:effectRef>
          <a:fontRef idx="minor">
            <a:schemeClr val="tx1"/>
          </a:fontRef>
        </p:style>
      </p:cxnSp>
      <p:sp>
        <p:nvSpPr>
          <p:cNvPr id="26" name="TextBox 25">
            <a:extLst>
              <a:ext uri="{FF2B5EF4-FFF2-40B4-BE49-F238E27FC236}">
                <a16:creationId xmlns:a16="http://schemas.microsoft.com/office/drawing/2014/main" id="{09F57EC1-2785-4727-9709-71B32871FF64}"/>
              </a:ext>
            </a:extLst>
          </p:cNvPr>
          <p:cNvSpPr txBox="1"/>
          <p:nvPr/>
        </p:nvSpPr>
        <p:spPr>
          <a:xfrm>
            <a:off x="906679" y="5261"/>
            <a:ext cx="4883126"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rPr>
              <a:t>TB MAC Targets</a:t>
            </a:r>
          </a:p>
        </p:txBody>
      </p:sp>
      <p:pic>
        <p:nvPicPr>
          <p:cNvPr id="27" name="Graphic 26" descr="Bullseye">
            <a:extLst>
              <a:ext uri="{FF2B5EF4-FFF2-40B4-BE49-F238E27FC236}">
                <a16:creationId xmlns:a16="http://schemas.microsoft.com/office/drawing/2014/main" id="{E591C0F3-8627-4960-8541-69EF0A6EAC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8201" y="-48351"/>
            <a:ext cx="767511" cy="767511"/>
          </a:xfrm>
          <a:prstGeom prst="rect">
            <a:avLst/>
          </a:prstGeom>
        </p:spPr>
      </p:pic>
    </p:spTree>
    <p:extLst>
      <p:ext uri="{BB962C8B-B14F-4D97-AF65-F5344CB8AC3E}">
        <p14:creationId xmlns:p14="http://schemas.microsoft.com/office/powerpoint/2010/main" val="187669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1" presetClass="emph" presetSubtype="0" repeatCount="indefinite" fill="hold" nodeType="afterEffect">
                                  <p:stCondLst>
                                    <p:cond delay="0"/>
                                  </p:stCondLst>
                                  <p:childTnLst>
                                    <p:animClr clrSpc="hsl" dir="cw">
                                      <p:cBhvr override="childStyle">
                                        <p:cTn id="19" dur="500" fill="hold"/>
                                        <p:tgtEl>
                                          <p:spTgt spid="12"/>
                                        </p:tgtEl>
                                        <p:attrNameLst>
                                          <p:attrName>style.color</p:attrName>
                                        </p:attrNameLst>
                                      </p:cBhvr>
                                      <p:by>
                                        <p:hsl h="7200000" s="0" l="0"/>
                                      </p:by>
                                    </p:animClr>
                                    <p:animClr clrSpc="hsl" dir="cw">
                                      <p:cBhvr>
                                        <p:cTn id="20" dur="500" fill="hold"/>
                                        <p:tgtEl>
                                          <p:spTgt spid="12"/>
                                        </p:tgtEl>
                                        <p:attrNameLst>
                                          <p:attrName>fillcolor</p:attrName>
                                        </p:attrNameLst>
                                      </p:cBhvr>
                                      <p:by>
                                        <p:hsl h="7200000" s="0" l="0"/>
                                      </p:by>
                                    </p:animClr>
                                    <p:animClr clrSpc="hsl" dir="cw">
                                      <p:cBhvr>
                                        <p:cTn id="21" dur="500" fill="hold"/>
                                        <p:tgtEl>
                                          <p:spTgt spid="12"/>
                                        </p:tgtEl>
                                        <p:attrNameLst>
                                          <p:attrName>stroke.color</p:attrName>
                                        </p:attrNameLst>
                                      </p:cBhvr>
                                      <p:by>
                                        <p:hsl h="7200000" s="0" l="0"/>
                                      </p:by>
                                    </p:animClr>
                                    <p:set>
                                      <p:cBhvr>
                                        <p:cTn id="22" dur="500" fill="hold"/>
                                        <p:tgtEl>
                                          <p:spTgt spid="12"/>
                                        </p:tgtEl>
                                        <p:attrNameLst>
                                          <p:attrName>fill.type</p:attrName>
                                        </p:attrNameLst>
                                      </p:cBhvr>
                                      <p:to>
                                        <p:strVal val="solid"/>
                                      </p:to>
                                    </p:set>
                                  </p:childTnLst>
                                </p:cTn>
                              </p:par>
                              <p:par>
                                <p:cTn id="23" presetID="21" presetClass="emph" presetSubtype="0" repeatCount="indefinite" fill="hold" nodeType="withEffect">
                                  <p:stCondLst>
                                    <p:cond delay="0"/>
                                  </p:stCondLst>
                                  <p:childTnLst>
                                    <p:animClr clrSpc="hsl" dir="cw">
                                      <p:cBhvr override="childStyle">
                                        <p:cTn id="24" dur="500" fill="hold"/>
                                        <p:tgtEl>
                                          <p:spTgt spid="15"/>
                                        </p:tgtEl>
                                        <p:attrNameLst>
                                          <p:attrName>style.color</p:attrName>
                                        </p:attrNameLst>
                                      </p:cBhvr>
                                      <p:by>
                                        <p:hsl h="7200000" s="0" l="0"/>
                                      </p:by>
                                    </p:animClr>
                                    <p:animClr clrSpc="hsl" dir="cw">
                                      <p:cBhvr>
                                        <p:cTn id="25" dur="500" fill="hold"/>
                                        <p:tgtEl>
                                          <p:spTgt spid="15"/>
                                        </p:tgtEl>
                                        <p:attrNameLst>
                                          <p:attrName>fillcolor</p:attrName>
                                        </p:attrNameLst>
                                      </p:cBhvr>
                                      <p:by>
                                        <p:hsl h="7200000" s="0" l="0"/>
                                      </p:by>
                                    </p:animClr>
                                    <p:animClr clrSpc="hsl" dir="cw">
                                      <p:cBhvr>
                                        <p:cTn id="26" dur="500" fill="hold"/>
                                        <p:tgtEl>
                                          <p:spTgt spid="15"/>
                                        </p:tgtEl>
                                        <p:attrNameLst>
                                          <p:attrName>stroke.color</p:attrName>
                                        </p:attrNameLst>
                                      </p:cBhvr>
                                      <p:by>
                                        <p:hsl h="7200000" s="0" l="0"/>
                                      </p:by>
                                    </p:animClr>
                                    <p:set>
                                      <p:cBhvr>
                                        <p:cTn id="27" dur="500" fill="hold"/>
                                        <p:tgtEl>
                                          <p:spTgt spid="15"/>
                                        </p:tgtEl>
                                        <p:attrNameLst>
                                          <p:attrName>fill.type</p:attrName>
                                        </p:attrNameLst>
                                      </p:cBhvr>
                                      <p:to>
                                        <p:strVal val="solid"/>
                                      </p:to>
                                    </p:set>
                                  </p:childTnLst>
                                </p:cTn>
                              </p:par>
                              <p:par>
                                <p:cTn id="28" presetID="21" presetClass="emph" presetSubtype="0" repeatCount="indefinite" fill="hold" nodeType="withEffect">
                                  <p:stCondLst>
                                    <p:cond delay="0"/>
                                  </p:stCondLst>
                                  <p:childTnLst>
                                    <p:animClr clrSpc="hsl" dir="cw">
                                      <p:cBhvr override="childStyle">
                                        <p:cTn id="29" dur="500" fill="hold"/>
                                        <p:tgtEl>
                                          <p:spTgt spid="20"/>
                                        </p:tgtEl>
                                        <p:attrNameLst>
                                          <p:attrName>style.color</p:attrName>
                                        </p:attrNameLst>
                                      </p:cBhvr>
                                      <p:by>
                                        <p:hsl h="7200000" s="0" l="0"/>
                                      </p:by>
                                    </p:animClr>
                                    <p:animClr clrSpc="hsl" dir="cw">
                                      <p:cBhvr>
                                        <p:cTn id="30" dur="500" fill="hold"/>
                                        <p:tgtEl>
                                          <p:spTgt spid="20"/>
                                        </p:tgtEl>
                                        <p:attrNameLst>
                                          <p:attrName>fillcolor</p:attrName>
                                        </p:attrNameLst>
                                      </p:cBhvr>
                                      <p:by>
                                        <p:hsl h="7200000" s="0" l="0"/>
                                      </p:by>
                                    </p:animClr>
                                    <p:animClr clrSpc="hsl" dir="cw">
                                      <p:cBhvr>
                                        <p:cTn id="31" dur="500" fill="hold"/>
                                        <p:tgtEl>
                                          <p:spTgt spid="20"/>
                                        </p:tgtEl>
                                        <p:attrNameLst>
                                          <p:attrName>stroke.color</p:attrName>
                                        </p:attrNameLst>
                                      </p:cBhvr>
                                      <p:by>
                                        <p:hsl h="7200000" s="0" l="0"/>
                                      </p:by>
                                    </p:animClr>
                                    <p:set>
                                      <p:cBhvr>
                                        <p:cTn id="32" dur="500" fill="hold"/>
                                        <p:tgtEl>
                                          <p:spTgt spid="20"/>
                                        </p:tgtEl>
                                        <p:attrNameLst>
                                          <p:attrName>fill.type</p:attrName>
                                        </p:attrNameLst>
                                      </p:cBhvr>
                                      <p:to>
                                        <p:strVal val="solid"/>
                                      </p:to>
                                    </p:set>
                                  </p:childTnLst>
                                </p:cTn>
                              </p:par>
                              <p:par>
                                <p:cTn id="33" presetID="21" presetClass="emph" presetSubtype="0" repeatCount="indefinite" fill="hold" nodeType="withEffect">
                                  <p:stCondLst>
                                    <p:cond delay="0"/>
                                  </p:stCondLst>
                                  <p:childTnLst>
                                    <p:animClr clrSpc="hsl" dir="cw">
                                      <p:cBhvr override="childStyle">
                                        <p:cTn id="34" dur="500" fill="hold"/>
                                        <p:tgtEl>
                                          <p:spTgt spid="14"/>
                                        </p:tgtEl>
                                        <p:attrNameLst>
                                          <p:attrName>style.color</p:attrName>
                                        </p:attrNameLst>
                                      </p:cBhvr>
                                      <p:by>
                                        <p:hsl h="7200000" s="0" l="0"/>
                                      </p:by>
                                    </p:animClr>
                                    <p:animClr clrSpc="hsl" dir="cw">
                                      <p:cBhvr>
                                        <p:cTn id="35" dur="500" fill="hold"/>
                                        <p:tgtEl>
                                          <p:spTgt spid="14"/>
                                        </p:tgtEl>
                                        <p:attrNameLst>
                                          <p:attrName>fillcolor</p:attrName>
                                        </p:attrNameLst>
                                      </p:cBhvr>
                                      <p:by>
                                        <p:hsl h="7200000" s="0" l="0"/>
                                      </p:by>
                                    </p:animClr>
                                    <p:animClr clrSpc="hsl" dir="cw">
                                      <p:cBhvr>
                                        <p:cTn id="36" dur="500" fill="hold"/>
                                        <p:tgtEl>
                                          <p:spTgt spid="14"/>
                                        </p:tgtEl>
                                        <p:attrNameLst>
                                          <p:attrName>stroke.color</p:attrName>
                                        </p:attrNameLst>
                                      </p:cBhvr>
                                      <p:by>
                                        <p:hsl h="7200000" s="0" l="0"/>
                                      </p:by>
                                    </p:animClr>
                                    <p:set>
                                      <p:cBhvr>
                                        <p:cTn id="37" dur="5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9" name="Arrow: Chevron 28">
            <a:extLst>
              <a:ext uri="{FF2B5EF4-FFF2-40B4-BE49-F238E27FC236}">
                <a16:creationId xmlns:a16="http://schemas.microsoft.com/office/drawing/2014/main" id="{74055B03-FC0C-420A-8C57-452F8CB07D77}"/>
              </a:ext>
            </a:extLst>
          </p:cNvPr>
          <p:cNvSpPr/>
          <p:nvPr/>
        </p:nvSpPr>
        <p:spPr>
          <a:xfrm rot="10800000">
            <a:off x="-375666" y="-5164"/>
            <a:ext cx="6471666" cy="696566"/>
          </a:xfrm>
          <a:prstGeom prst="chevron">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sp>
        <p:nvSpPr>
          <p:cNvPr id="30" name="TextBox 29">
            <a:extLst>
              <a:ext uri="{FF2B5EF4-FFF2-40B4-BE49-F238E27FC236}">
                <a16:creationId xmlns:a16="http://schemas.microsoft.com/office/drawing/2014/main" id="{CFE57389-B492-421A-A904-F824594FF3ED}"/>
              </a:ext>
            </a:extLst>
          </p:cNvPr>
          <p:cNvSpPr txBox="1"/>
          <p:nvPr/>
        </p:nvSpPr>
        <p:spPr>
          <a:xfrm>
            <a:off x="906679" y="5261"/>
            <a:ext cx="4883126"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rPr>
              <a:t>TB MAC Guidance</a:t>
            </a:r>
          </a:p>
        </p:txBody>
      </p:sp>
      <p:pic>
        <p:nvPicPr>
          <p:cNvPr id="31" name="Graphic 30" descr="Map compass">
            <a:extLst>
              <a:ext uri="{FF2B5EF4-FFF2-40B4-BE49-F238E27FC236}">
                <a16:creationId xmlns:a16="http://schemas.microsoft.com/office/drawing/2014/main" id="{743D2FF8-E8A6-4310-AA7E-B9D72F6D6D9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68" y="-81050"/>
            <a:ext cx="823578" cy="823578"/>
          </a:xfrm>
          <a:prstGeom prst="rect">
            <a:avLst/>
          </a:prstGeom>
        </p:spPr>
      </p:pic>
      <p:sp>
        <p:nvSpPr>
          <p:cNvPr id="32" name="Oval 31">
            <a:extLst>
              <a:ext uri="{FF2B5EF4-FFF2-40B4-BE49-F238E27FC236}">
                <a16:creationId xmlns:a16="http://schemas.microsoft.com/office/drawing/2014/main" id="{00C7FC92-E5B7-427C-9DFA-4BB4680F8C87}"/>
              </a:ext>
            </a:extLst>
          </p:cNvPr>
          <p:cNvSpPr/>
          <p:nvPr/>
        </p:nvSpPr>
        <p:spPr>
          <a:xfrm>
            <a:off x="3348242" y="905719"/>
            <a:ext cx="2743200" cy="2743200"/>
          </a:xfrm>
          <a:prstGeom prst="ellipse">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600" dirty="0">
                <a:solidFill>
                  <a:schemeClr val="accent1">
                    <a:lumMod val="50000"/>
                  </a:schemeClr>
                </a:solidFill>
                <a:ea typeface="Arial"/>
                <a:cs typeface="Arial"/>
              </a:rPr>
              <a:t>Modelers &amp; economists</a:t>
            </a:r>
            <a:endParaRPr lang="en-US" sz="2600" dirty="0">
              <a:solidFill>
                <a:schemeClr val="accent1">
                  <a:lumMod val="50000"/>
                </a:schemeClr>
              </a:solidFill>
            </a:endParaRPr>
          </a:p>
        </p:txBody>
      </p:sp>
      <p:sp>
        <p:nvSpPr>
          <p:cNvPr id="33" name="Oval 32">
            <a:extLst>
              <a:ext uri="{FF2B5EF4-FFF2-40B4-BE49-F238E27FC236}">
                <a16:creationId xmlns:a16="http://schemas.microsoft.com/office/drawing/2014/main" id="{271C78E3-DC2F-4B49-83CD-ECA00A089F0E}"/>
              </a:ext>
            </a:extLst>
          </p:cNvPr>
          <p:cNvSpPr/>
          <p:nvPr/>
        </p:nvSpPr>
        <p:spPr>
          <a:xfrm>
            <a:off x="6239569" y="905719"/>
            <a:ext cx="2743200" cy="274320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600" dirty="0">
                <a:solidFill>
                  <a:schemeClr val="accent4">
                    <a:lumMod val="50000"/>
                  </a:schemeClr>
                </a:solidFill>
                <a:ea typeface="Arial"/>
                <a:cs typeface="Arial"/>
              </a:rPr>
              <a:t>Funders &amp; technical experts</a:t>
            </a:r>
            <a:endParaRPr lang="en-US" sz="3600" dirty="0">
              <a:solidFill>
                <a:schemeClr val="accent4">
                  <a:lumMod val="50000"/>
                </a:schemeClr>
              </a:solidFill>
            </a:endParaRPr>
          </a:p>
        </p:txBody>
      </p:sp>
      <p:sp>
        <p:nvSpPr>
          <p:cNvPr id="34" name="Oval 33">
            <a:extLst>
              <a:ext uri="{FF2B5EF4-FFF2-40B4-BE49-F238E27FC236}">
                <a16:creationId xmlns:a16="http://schemas.microsoft.com/office/drawing/2014/main" id="{9B76850D-2B2A-4981-B419-77A56D1B49CD}"/>
              </a:ext>
            </a:extLst>
          </p:cNvPr>
          <p:cNvSpPr/>
          <p:nvPr/>
        </p:nvSpPr>
        <p:spPr>
          <a:xfrm>
            <a:off x="4793906" y="3429000"/>
            <a:ext cx="2743200" cy="2743200"/>
          </a:xfrm>
          <a:prstGeom prst="ellipse">
            <a:avLst/>
          </a:prstGeom>
          <a:solidFill>
            <a:srgbClr val="70AD47">
              <a:alpha val="69020"/>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300" dirty="0">
                <a:solidFill>
                  <a:schemeClr val="accent6">
                    <a:lumMod val="50000"/>
                  </a:schemeClr>
                </a:solidFill>
              </a:rPr>
              <a:t>Country Stakeholders</a:t>
            </a:r>
          </a:p>
        </p:txBody>
      </p:sp>
      <p:grpSp>
        <p:nvGrpSpPr>
          <p:cNvPr id="36" name="Group 35">
            <a:extLst>
              <a:ext uri="{FF2B5EF4-FFF2-40B4-BE49-F238E27FC236}">
                <a16:creationId xmlns:a16="http://schemas.microsoft.com/office/drawing/2014/main" id="{0188D4AB-CACE-4E11-9ABA-64A84FD156EC}"/>
              </a:ext>
            </a:extLst>
          </p:cNvPr>
          <p:cNvGrpSpPr/>
          <p:nvPr/>
        </p:nvGrpSpPr>
        <p:grpSpPr>
          <a:xfrm>
            <a:off x="4927600" y="2146300"/>
            <a:ext cx="2903118" cy="2870200"/>
            <a:chOff x="5219577" y="3501278"/>
            <a:chExt cx="849435" cy="902927"/>
          </a:xfrm>
        </p:grpSpPr>
        <p:sp>
          <p:nvSpPr>
            <p:cNvPr id="37" name="Oval 36">
              <a:extLst>
                <a:ext uri="{FF2B5EF4-FFF2-40B4-BE49-F238E27FC236}">
                  <a16:creationId xmlns:a16="http://schemas.microsoft.com/office/drawing/2014/main" id="{D5EAA82E-3F76-4864-B13A-26425108A4C7}"/>
                </a:ext>
              </a:extLst>
            </p:cNvPr>
            <p:cNvSpPr>
              <a:spLocks noChangeAspect="1"/>
            </p:cNvSpPr>
            <p:nvPr/>
          </p:nvSpPr>
          <p:spPr>
            <a:xfrm>
              <a:off x="5256521" y="3550863"/>
              <a:ext cx="780475" cy="7788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Picture 37">
              <a:extLst>
                <a:ext uri="{FF2B5EF4-FFF2-40B4-BE49-F238E27FC236}">
                  <a16:creationId xmlns:a16="http://schemas.microsoft.com/office/drawing/2014/main" id="{BB4D75D1-8ECF-455A-8EFE-AF8BA68F486E}"/>
                </a:ext>
              </a:extLst>
            </p:cNvPr>
            <p:cNvPicPr>
              <a:picLocks noChangeAspect="1"/>
            </p:cNvPicPr>
            <p:nvPr/>
          </p:nvPicPr>
          <p:blipFill>
            <a:blip r:embed="rId5"/>
            <a:stretch>
              <a:fillRect/>
            </a:stretch>
          </p:blipFill>
          <p:spPr>
            <a:xfrm>
              <a:off x="5219577" y="3501278"/>
              <a:ext cx="849435" cy="902927"/>
            </a:xfrm>
            <a:prstGeom prst="ellipse">
              <a:avLst/>
            </a:prstGeom>
            <a:ln>
              <a:noFill/>
            </a:ln>
            <a:effectLst>
              <a:softEdge rad="112500"/>
            </a:effectLst>
          </p:spPr>
        </p:pic>
      </p:grpSp>
      <p:pic>
        <p:nvPicPr>
          <p:cNvPr id="5" name="Picture 4">
            <a:extLst>
              <a:ext uri="{FF2B5EF4-FFF2-40B4-BE49-F238E27FC236}">
                <a16:creationId xmlns:a16="http://schemas.microsoft.com/office/drawing/2014/main" id="{BC6EA2A3-C10D-4DAF-8E94-BCB84D414122}"/>
              </a:ext>
            </a:extLst>
          </p:cNvPr>
          <p:cNvPicPr>
            <a:picLocks noChangeAspect="1"/>
          </p:cNvPicPr>
          <p:nvPr/>
        </p:nvPicPr>
        <p:blipFill>
          <a:blip r:embed="rId6"/>
          <a:stretch>
            <a:fillRect/>
          </a:stretch>
        </p:blipFill>
        <p:spPr>
          <a:xfrm>
            <a:off x="2592983" y="841220"/>
            <a:ext cx="7173030" cy="5175559"/>
          </a:xfrm>
          <a:prstGeom prst="rect">
            <a:avLst/>
          </a:prstGeom>
          <a:ln w="15875">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3864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childTnLst>
                                </p:cTn>
                              </p:par>
                              <p:par>
                                <p:cTn id="23" presetID="42" presetClass="path" presetSubtype="0" accel="50000" decel="50000" fill="hold" grpId="1" nodeType="withEffect">
                                  <p:stCondLst>
                                    <p:cond delay="0"/>
                                  </p:stCondLst>
                                  <p:childTnLst>
                                    <p:animMotion origin="layout" path="M 1.25E-6 4.07407E-6 L -0.12227 0.13263 " pathEditMode="relative" rAng="0" ptsTypes="AA">
                                      <p:cBhvr>
                                        <p:cTn id="24" dur="2000" fill="hold"/>
                                        <p:tgtEl>
                                          <p:spTgt spid="33"/>
                                        </p:tgtEl>
                                        <p:attrNameLst>
                                          <p:attrName>ppt_x</p:attrName>
                                          <p:attrName>ppt_y</p:attrName>
                                        </p:attrNameLst>
                                      </p:cBhvr>
                                      <p:rCtr x="-6120" y="6620"/>
                                    </p:animMotion>
                                  </p:childTnLst>
                                </p:cTn>
                              </p:par>
                              <p:par>
                                <p:cTn id="25" presetID="42" presetClass="path" presetSubtype="0" accel="50000" decel="50000" fill="hold" grpId="1" nodeType="withEffect">
                                  <p:stCondLst>
                                    <p:cond delay="0"/>
                                  </p:stCondLst>
                                  <p:childTnLst>
                                    <p:animMotion origin="layout" path="M 8.33333E-7 0 L -0.00378 -0.23333 " pathEditMode="relative" rAng="0" ptsTypes="AA">
                                      <p:cBhvr>
                                        <p:cTn id="26" dur="2000" fill="hold"/>
                                        <p:tgtEl>
                                          <p:spTgt spid="34"/>
                                        </p:tgtEl>
                                        <p:attrNameLst>
                                          <p:attrName>ppt_x</p:attrName>
                                          <p:attrName>ppt_y</p:attrName>
                                        </p:attrNameLst>
                                      </p:cBhvr>
                                      <p:rCtr x="-195" y="-11667"/>
                                    </p:animMotion>
                                  </p:childTnLst>
                                </p:cTn>
                              </p:par>
                              <p:par>
                                <p:cTn id="27" presetID="42" presetClass="path" presetSubtype="0" accel="50000" decel="50000" fill="hold" grpId="1" nodeType="withEffect">
                                  <p:stCondLst>
                                    <p:cond delay="0"/>
                                  </p:stCondLst>
                                  <p:childTnLst>
                                    <p:animMotion origin="layout" path="M 6.25E-7 4.07407E-6 L 0.11328 0.13657 " pathEditMode="relative" rAng="0" ptsTypes="AA">
                                      <p:cBhvr>
                                        <p:cTn id="28" dur="2000" fill="hold"/>
                                        <p:tgtEl>
                                          <p:spTgt spid="32"/>
                                        </p:tgtEl>
                                        <p:attrNameLst>
                                          <p:attrName>ppt_x</p:attrName>
                                          <p:attrName>ppt_y</p:attrName>
                                        </p:attrNameLst>
                                      </p:cBhvr>
                                      <p:rCtr x="5664" y="6829"/>
                                    </p:animMotion>
                                  </p:childTnLst>
                                </p:cTn>
                              </p:par>
                              <p:par>
                                <p:cTn id="29" presetID="6" presetClass="emph" presetSubtype="0" fill="hold" grpId="2" nodeType="withEffect">
                                  <p:stCondLst>
                                    <p:cond delay="0"/>
                                  </p:stCondLst>
                                  <p:childTnLst>
                                    <p:animScale>
                                      <p:cBhvr>
                                        <p:cTn id="30" dur="2000" fill="hold"/>
                                        <p:tgtEl>
                                          <p:spTgt spid="33"/>
                                        </p:tgtEl>
                                      </p:cBhvr>
                                      <p:by x="25000" y="25000"/>
                                    </p:animScale>
                                  </p:childTnLst>
                                </p:cTn>
                              </p:par>
                              <p:par>
                                <p:cTn id="31" presetID="6" presetClass="emph" presetSubtype="0" fill="hold" grpId="2" nodeType="withEffect">
                                  <p:stCondLst>
                                    <p:cond delay="0"/>
                                  </p:stCondLst>
                                  <p:childTnLst>
                                    <p:animScale>
                                      <p:cBhvr>
                                        <p:cTn id="32" dur="2000" fill="hold"/>
                                        <p:tgtEl>
                                          <p:spTgt spid="34"/>
                                        </p:tgtEl>
                                      </p:cBhvr>
                                      <p:by x="25000" y="25000"/>
                                    </p:animScale>
                                  </p:childTnLst>
                                </p:cTn>
                              </p:par>
                              <p:par>
                                <p:cTn id="33" presetID="6" presetClass="emph" presetSubtype="0" fill="hold" grpId="2" nodeType="withEffect">
                                  <p:stCondLst>
                                    <p:cond delay="0"/>
                                  </p:stCondLst>
                                  <p:childTnLst>
                                    <p:animScale>
                                      <p:cBhvr>
                                        <p:cTn id="34" dur="2000" fill="hold"/>
                                        <p:tgtEl>
                                          <p:spTgt spid="32"/>
                                        </p:tgtEl>
                                      </p:cBhvr>
                                      <p:by x="25000" y="25000"/>
                                    </p:animScale>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arn(outVertical)">
                                      <p:cBhvr>
                                        <p:cTn id="39" dur="2000"/>
                                        <p:tgtEl>
                                          <p:spTgt spid="5"/>
                                        </p:tgtEl>
                                      </p:cBhvr>
                                    </p:animEffect>
                                  </p:childTnLst>
                                </p:cTn>
                              </p:par>
                              <p:par>
                                <p:cTn id="40" presetID="20" presetClass="exit" presetSubtype="0" fill="hold" nodeType="withEffect">
                                  <p:stCondLst>
                                    <p:cond delay="0"/>
                                  </p:stCondLst>
                                  <p:childTnLst>
                                    <p:animEffect transition="out" filter="wedge">
                                      <p:cBhvr>
                                        <p:cTn id="41" dur="2000"/>
                                        <p:tgtEl>
                                          <p:spTgt spid="36"/>
                                        </p:tgtEl>
                                      </p:cBhvr>
                                    </p:animEffect>
                                    <p:set>
                                      <p:cBhvr>
                                        <p:cTn id="42" dur="1" fill="hold">
                                          <p:stCondLst>
                                            <p:cond delay="19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2" grpId="2" animBg="1"/>
      <p:bldP spid="33" grpId="0" animBg="1"/>
      <p:bldP spid="33" grpId="1" animBg="1"/>
      <p:bldP spid="33" grpId="2" animBg="1"/>
      <p:bldP spid="34" grpId="0" animBg="1"/>
      <p:bldP spid="34" grpId="1" animBg="1"/>
      <p:bldP spid="34" grpId="2"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FE33E21C-3176-8D46-BC3C-5594CC6DBDB0}"/>
              </a:ext>
            </a:extLst>
          </p:cNvPr>
          <p:cNvGrpSpPr/>
          <p:nvPr/>
        </p:nvGrpSpPr>
        <p:grpSpPr>
          <a:xfrm>
            <a:off x="0" y="2171700"/>
            <a:ext cx="5627355" cy="1993900"/>
            <a:chOff x="0" y="2171700"/>
            <a:chExt cx="5627355" cy="1993900"/>
          </a:xfrm>
        </p:grpSpPr>
        <p:sp>
          <p:nvSpPr>
            <p:cNvPr id="4" name="Arrow: Chevron 82">
              <a:extLst>
                <a:ext uri="{FF2B5EF4-FFF2-40B4-BE49-F238E27FC236}">
                  <a16:creationId xmlns:a16="http://schemas.microsoft.com/office/drawing/2014/main" id="{C32C8DFB-2736-CA45-A09C-36391BD64B02}"/>
                </a:ext>
              </a:extLst>
            </p:cNvPr>
            <p:cNvSpPr/>
            <p:nvPr/>
          </p:nvSpPr>
          <p:spPr>
            <a:xfrm>
              <a:off x="0" y="2171700"/>
              <a:ext cx="4267200" cy="1993900"/>
            </a:xfrm>
            <a:prstGeom prst="chevron">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5" name="Graphic 4" descr="Bullseye">
              <a:extLst>
                <a:ext uri="{FF2B5EF4-FFF2-40B4-BE49-F238E27FC236}">
                  <a16:creationId xmlns:a16="http://schemas.microsoft.com/office/drawing/2014/main" id="{FEA4DA72-AE38-924A-8190-3272CBB404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6634" y="2747470"/>
              <a:ext cx="812749" cy="812749"/>
            </a:xfrm>
            <a:prstGeom prst="rect">
              <a:avLst/>
            </a:prstGeom>
          </p:spPr>
        </p:pic>
        <p:sp>
          <p:nvSpPr>
            <p:cNvPr id="6" name="TextBox 5">
              <a:extLst>
                <a:ext uri="{FF2B5EF4-FFF2-40B4-BE49-F238E27FC236}">
                  <a16:creationId xmlns:a16="http://schemas.microsoft.com/office/drawing/2014/main" id="{B7CF802F-1F94-CD4B-A1F5-F046BF3717FD}"/>
                </a:ext>
              </a:extLst>
            </p:cNvPr>
            <p:cNvSpPr txBox="1"/>
            <p:nvPr/>
          </p:nvSpPr>
          <p:spPr>
            <a:xfrm>
              <a:off x="2114434" y="2784646"/>
              <a:ext cx="3512921" cy="646331"/>
            </a:xfrm>
            <a:prstGeom prst="rect">
              <a:avLst/>
            </a:prstGeom>
            <a:noFill/>
          </p:spPr>
          <p:txBody>
            <a:bodyPr wrap="square" rtlCol="0">
              <a:spAutoFit/>
            </a:bodyPr>
            <a:lstStyle/>
            <a:p>
              <a:r>
                <a:rPr lang="en-US" sz="3600" dirty="0">
                  <a:solidFill>
                    <a:schemeClr val="bg1"/>
                  </a:solidFill>
                  <a:latin typeface="Century Gothic" panose="020B0502020202020204" pitchFamily="34" charset="0"/>
                </a:rPr>
                <a:t>Targets</a:t>
              </a:r>
            </a:p>
          </p:txBody>
        </p:sp>
      </p:grpSp>
      <p:grpSp>
        <p:nvGrpSpPr>
          <p:cNvPr id="15" name="Group 14">
            <a:extLst>
              <a:ext uri="{FF2B5EF4-FFF2-40B4-BE49-F238E27FC236}">
                <a16:creationId xmlns:a16="http://schemas.microsoft.com/office/drawing/2014/main" id="{A407977A-FD2A-214C-AF0C-F8F611FBA3EB}"/>
              </a:ext>
            </a:extLst>
          </p:cNvPr>
          <p:cNvGrpSpPr/>
          <p:nvPr/>
        </p:nvGrpSpPr>
        <p:grpSpPr>
          <a:xfrm>
            <a:off x="3365500" y="2171700"/>
            <a:ext cx="5152840" cy="1993900"/>
            <a:chOff x="3378200" y="2171700"/>
            <a:chExt cx="5152840" cy="1993900"/>
          </a:xfrm>
        </p:grpSpPr>
        <p:sp>
          <p:nvSpPr>
            <p:cNvPr id="10" name="Arrow: Chevron 82">
              <a:extLst>
                <a:ext uri="{FF2B5EF4-FFF2-40B4-BE49-F238E27FC236}">
                  <a16:creationId xmlns:a16="http://schemas.microsoft.com/office/drawing/2014/main" id="{086A927E-4BC2-2B41-A749-8B77C8CDBA82}"/>
                </a:ext>
              </a:extLst>
            </p:cNvPr>
            <p:cNvSpPr/>
            <p:nvPr/>
          </p:nvSpPr>
          <p:spPr>
            <a:xfrm>
              <a:off x="3378200" y="2171700"/>
              <a:ext cx="4704451" cy="1993900"/>
            </a:xfrm>
            <a:prstGeom prst="chevron">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pic>
          <p:nvPicPr>
            <p:cNvPr id="9" name="Graphic 8" descr="Map compass">
              <a:extLst>
                <a:ext uri="{FF2B5EF4-FFF2-40B4-BE49-F238E27FC236}">
                  <a16:creationId xmlns:a16="http://schemas.microsoft.com/office/drawing/2014/main" id="{9D19712E-1C56-1F44-92BD-7D8B9CAA0D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68646" y="2742933"/>
              <a:ext cx="823578" cy="823578"/>
            </a:xfrm>
            <a:prstGeom prst="rect">
              <a:avLst/>
            </a:prstGeom>
          </p:spPr>
        </p:pic>
        <p:sp>
          <p:nvSpPr>
            <p:cNvPr id="8" name="TextBox 7">
              <a:extLst>
                <a:ext uri="{FF2B5EF4-FFF2-40B4-BE49-F238E27FC236}">
                  <a16:creationId xmlns:a16="http://schemas.microsoft.com/office/drawing/2014/main" id="{4A47D035-CAC4-5D45-AAA2-482B56482E31}"/>
                </a:ext>
              </a:extLst>
            </p:cNvPr>
            <p:cNvSpPr txBox="1"/>
            <p:nvPr/>
          </p:nvSpPr>
          <p:spPr>
            <a:xfrm>
              <a:off x="5141132" y="2844988"/>
              <a:ext cx="3389908" cy="646331"/>
            </a:xfrm>
            <a:prstGeom prst="rect">
              <a:avLst/>
            </a:prstGeom>
            <a:noFill/>
          </p:spPr>
          <p:txBody>
            <a:bodyPr wrap="square" rtlCol="0">
              <a:spAutoFit/>
            </a:bodyPr>
            <a:lstStyle/>
            <a:p>
              <a:r>
                <a:rPr lang="en-US" sz="3600" dirty="0">
                  <a:solidFill>
                    <a:schemeClr val="bg1"/>
                  </a:solidFill>
                  <a:latin typeface="Century Gothic" panose="020B0502020202020204" pitchFamily="34" charset="0"/>
                </a:rPr>
                <a:t>Guidance</a:t>
              </a:r>
            </a:p>
          </p:txBody>
        </p:sp>
      </p:grpSp>
      <p:grpSp>
        <p:nvGrpSpPr>
          <p:cNvPr id="16" name="Group 15">
            <a:extLst>
              <a:ext uri="{FF2B5EF4-FFF2-40B4-BE49-F238E27FC236}">
                <a16:creationId xmlns:a16="http://schemas.microsoft.com/office/drawing/2014/main" id="{58A9DAD3-AF0D-C54D-8A83-B36EA019EB2C}"/>
              </a:ext>
            </a:extLst>
          </p:cNvPr>
          <p:cNvGrpSpPr/>
          <p:nvPr/>
        </p:nvGrpSpPr>
        <p:grpSpPr>
          <a:xfrm>
            <a:off x="7156608" y="2156894"/>
            <a:ext cx="5127728" cy="2008706"/>
            <a:chOff x="7156608" y="2156894"/>
            <a:chExt cx="5127728" cy="2008706"/>
          </a:xfrm>
        </p:grpSpPr>
        <p:sp>
          <p:nvSpPr>
            <p:cNvPr id="11" name="Arrow: Chevron 82">
              <a:extLst>
                <a:ext uri="{FF2B5EF4-FFF2-40B4-BE49-F238E27FC236}">
                  <a16:creationId xmlns:a16="http://schemas.microsoft.com/office/drawing/2014/main" id="{8241AC8A-2C43-984A-A099-33AD11D50428}"/>
                </a:ext>
              </a:extLst>
            </p:cNvPr>
            <p:cNvSpPr/>
            <p:nvPr/>
          </p:nvSpPr>
          <p:spPr>
            <a:xfrm>
              <a:off x="7156608" y="2156894"/>
              <a:ext cx="5035392" cy="2008706"/>
            </a:xfrm>
            <a:prstGeom prst="chevron">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7FB4F5FE-80F6-2B48-A37D-B5ED6C151DC7}"/>
                </a:ext>
              </a:extLst>
            </p:cNvPr>
            <p:cNvSpPr txBox="1"/>
            <p:nvPr/>
          </p:nvSpPr>
          <p:spPr>
            <a:xfrm>
              <a:off x="9012715" y="2773455"/>
              <a:ext cx="3271621" cy="646331"/>
            </a:xfrm>
            <a:prstGeom prst="rect">
              <a:avLst/>
            </a:prstGeom>
            <a:noFill/>
          </p:spPr>
          <p:txBody>
            <a:bodyPr wrap="square" rtlCol="0">
              <a:spAutoFit/>
            </a:bodyPr>
            <a:lstStyle/>
            <a:p>
              <a:r>
                <a:rPr lang="en-US" sz="3600" dirty="0">
                  <a:solidFill>
                    <a:schemeClr val="bg1"/>
                  </a:solidFill>
                  <a:latin typeface="Century Gothic" panose="020B0502020202020204" pitchFamily="34" charset="0"/>
                </a:rPr>
                <a:t>Benchmarks</a:t>
              </a:r>
            </a:p>
          </p:txBody>
        </p:sp>
        <p:pic>
          <p:nvPicPr>
            <p:cNvPr id="13" name="Graphic 12" descr="World">
              <a:extLst>
                <a:ext uri="{FF2B5EF4-FFF2-40B4-BE49-F238E27FC236}">
                  <a16:creationId xmlns:a16="http://schemas.microsoft.com/office/drawing/2014/main" id="{A8893ACA-D4AB-A044-BACC-5CE9D7B391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74988" y="2701920"/>
              <a:ext cx="789399" cy="789399"/>
            </a:xfrm>
            <a:prstGeom prst="rect">
              <a:avLst/>
            </a:prstGeom>
          </p:spPr>
        </p:pic>
      </p:grpSp>
      <p:sp>
        <p:nvSpPr>
          <p:cNvPr id="17" name="Circular Arrow 16">
            <a:extLst>
              <a:ext uri="{FF2B5EF4-FFF2-40B4-BE49-F238E27FC236}">
                <a16:creationId xmlns:a16="http://schemas.microsoft.com/office/drawing/2014/main" id="{3DB338C3-2339-CD42-9291-493AADD29160}"/>
              </a:ext>
            </a:extLst>
          </p:cNvPr>
          <p:cNvSpPr/>
          <p:nvPr/>
        </p:nvSpPr>
        <p:spPr>
          <a:xfrm>
            <a:off x="2698415" y="1072123"/>
            <a:ext cx="1435100" cy="1955800"/>
          </a:xfrm>
          <a:prstGeom prst="circularArrow">
            <a:avLst/>
          </a:prstGeom>
          <a:blipFill>
            <a:blip r:embed="rId9"/>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ircular Arrow 17">
            <a:extLst>
              <a:ext uri="{FF2B5EF4-FFF2-40B4-BE49-F238E27FC236}">
                <a16:creationId xmlns:a16="http://schemas.microsoft.com/office/drawing/2014/main" id="{42106CD4-BAED-C74B-98D1-41A66AB964B3}"/>
              </a:ext>
            </a:extLst>
          </p:cNvPr>
          <p:cNvSpPr/>
          <p:nvPr/>
        </p:nvSpPr>
        <p:spPr>
          <a:xfrm rot="10800000" flipH="1">
            <a:off x="6523299" y="3290456"/>
            <a:ext cx="1482943" cy="2036424"/>
          </a:xfrm>
          <a:prstGeom prst="circularArrow">
            <a:avLst/>
          </a:prstGeom>
          <a:blipFill>
            <a:blip r:embed="rId9"/>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ectangle 19">
            <a:extLst>
              <a:ext uri="{FF2B5EF4-FFF2-40B4-BE49-F238E27FC236}">
                <a16:creationId xmlns:a16="http://schemas.microsoft.com/office/drawing/2014/main" id="{241277F8-C08B-4546-91E5-AC1DFD4A1432}"/>
              </a:ext>
            </a:extLst>
          </p:cNvPr>
          <p:cNvSpPr/>
          <p:nvPr/>
        </p:nvSpPr>
        <p:spPr>
          <a:xfrm>
            <a:off x="1019621" y="236917"/>
            <a:ext cx="5070619"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Identified need</a:t>
            </a:r>
          </a:p>
        </p:txBody>
      </p:sp>
      <p:sp>
        <p:nvSpPr>
          <p:cNvPr id="21" name="Rectangle 20">
            <a:extLst>
              <a:ext uri="{FF2B5EF4-FFF2-40B4-BE49-F238E27FC236}">
                <a16:creationId xmlns:a16="http://schemas.microsoft.com/office/drawing/2014/main" id="{66E6D381-A50F-724D-8CA6-04A6DA047C8D}"/>
              </a:ext>
            </a:extLst>
          </p:cNvPr>
          <p:cNvSpPr/>
          <p:nvPr/>
        </p:nvSpPr>
        <p:spPr>
          <a:xfrm>
            <a:off x="4434409" y="5024817"/>
            <a:ext cx="5609228"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Put into practice</a:t>
            </a:r>
          </a:p>
        </p:txBody>
      </p:sp>
    </p:spTree>
    <p:extLst>
      <p:ext uri="{BB962C8B-B14F-4D97-AF65-F5344CB8AC3E}">
        <p14:creationId xmlns:p14="http://schemas.microsoft.com/office/powerpoint/2010/main" val="255478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9" name="Graphic 8" descr="Clipboard">
            <a:extLst>
              <a:ext uri="{FF2B5EF4-FFF2-40B4-BE49-F238E27FC236}">
                <a16:creationId xmlns:a16="http://schemas.microsoft.com/office/drawing/2014/main" id="{05B57692-28C6-4F41-84DC-CFFE615BB5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5961" y="897111"/>
            <a:ext cx="1446827" cy="1446827"/>
          </a:xfrm>
          <a:prstGeom prst="rect">
            <a:avLst/>
          </a:prstGeom>
        </p:spPr>
      </p:pic>
      <p:sp>
        <p:nvSpPr>
          <p:cNvPr id="187" name="Google Shape;187;p21"/>
          <p:cNvSpPr/>
          <p:nvPr/>
        </p:nvSpPr>
        <p:spPr>
          <a:xfrm>
            <a:off x="-1" y="5494432"/>
            <a:ext cx="12192001" cy="101275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Arial"/>
              <a:ea typeface="Arial"/>
              <a:cs typeface="Arial"/>
              <a:sym typeface="Arial"/>
            </a:endParaRPr>
          </a:p>
        </p:txBody>
      </p:sp>
      <p:pic>
        <p:nvPicPr>
          <p:cNvPr id="188" name="Google Shape;188;p21"/>
          <p:cNvPicPr preferRelativeResize="0"/>
          <p:nvPr/>
        </p:nvPicPr>
        <p:blipFill rotWithShape="1">
          <a:blip r:embed="rId5">
            <a:alphaModFix/>
          </a:blip>
          <a:srcRect/>
          <a:stretch/>
        </p:blipFill>
        <p:spPr>
          <a:xfrm>
            <a:off x="463588" y="5526638"/>
            <a:ext cx="1382704" cy="975288"/>
          </a:xfrm>
          <a:prstGeom prst="rect">
            <a:avLst/>
          </a:prstGeom>
          <a:noFill/>
          <a:ln>
            <a:noFill/>
          </a:ln>
        </p:spPr>
      </p:pic>
      <p:pic>
        <p:nvPicPr>
          <p:cNvPr id="189" name="Google Shape;189;p21"/>
          <p:cNvPicPr preferRelativeResize="0">
            <a:picLocks noChangeAspect="1"/>
          </p:cNvPicPr>
          <p:nvPr/>
        </p:nvPicPr>
        <p:blipFill rotWithShape="1">
          <a:blip r:embed="rId6">
            <a:alphaModFix/>
          </a:blip>
          <a:srcRect/>
          <a:stretch/>
        </p:blipFill>
        <p:spPr>
          <a:xfrm>
            <a:off x="4328160" y="5476721"/>
            <a:ext cx="1456939" cy="1025205"/>
          </a:xfrm>
          <a:prstGeom prst="rect">
            <a:avLst/>
          </a:prstGeom>
          <a:noFill/>
          <a:ln>
            <a:noFill/>
          </a:ln>
        </p:spPr>
      </p:pic>
      <p:pic>
        <p:nvPicPr>
          <p:cNvPr id="190" name="Google Shape;190;p21"/>
          <p:cNvPicPr preferRelativeResize="0">
            <a:picLocks noChangeAspect="1"/>
          </p:cNvPicPr>
          <p:nvPr/>
        </p:nvPicPr>
        <p:blipFill rotWithShape="1">
          <a:blip r:embed="rId7">
            <a:alphaModFix/>
          </a:blip>
          <a:srcRect/>
          <a:stretch/>
        </p:blipFill>
        <p:spPr>
          <a:xfrm>
            <a:off x="2320161" y="5518449"/>
            <a:ext cx="1745255" cy="991668"/>
          </a:xfrm>
          <a:prstGeom prst="rect">
            <a:avLst/>
          </a:prstGeom>
          <a:noFill/>
          <a:ln>
            <a:noFill/>
          </a:ln>
        </p:spPr>
      </p:pic>
      <p:pic>
        <p:nvPicPr>
          <p:cNvPr id="191" name="Google Shape;191;p21"/>
          <p:cNvPicPr preferRelativeResize="0"/>
          <p:nvPr/>
        </p:nvPicPr>
        <p:blipFill rotWithShape="1">
          <a:blip r:embed="rId8">
            <a:alphaModFix/>
          </a:blip>
          <a:srcRect/>
          <a:stretch/>
        </p:blipFill>
        <p:spPr>
          <a:xfrm>
            <a:off x="9495904" y="5638062"/>
            <a:ext cx="2445805" cy="725498"/>
          </a:xfrm>
          <a:prstGeom prst="rect">
            <a:avLst/>
          </a:prstGeom>
          <a:noFill/>
          <a:ln>
            <a:noFill/>
          </a:ln>
        </p:spPr>
      </p:pic>
      <p:pic>
        <p:nvPicPr>
          <p:cNvPr id="192" name="Google Shape;192;p21"/>
          <p:cNvPicPr preferRelativeResize="0">
            <a:picLocks noChangeAspect="1"/>
          </p:cNvPicPr>
          <p:nvPr/>
        </p:nvPicPr>
        <p:blipFill rotWithShape="1">
          <a:blip r:embed="rId9">
            <a:alphaModFix/>
          </a:blip>
          <a:srcRect/>
          <a:stretch/>
        </p:blipFill>
        <p:spPr>
          <a:xfrm>
            <a:off x="6482862" y="5516901"/>
            <a:ext cx="2594624" cy="1007999"/>
          </a:xfrm>
          <a:prstGeom prst="rect">
            <a:avLst/>
          </a:prstGeom>
          <a:noFill/>
          <a:ln>
            <a:noFill/>
          </a:ln>
        </p:spPr>
      </p:pic>
      <p:sp>
        <p:nvSpPr>
          <p:cNvPr id="22" name="Arrow: Chevron 21">
            <a:extLst>
              <a:ext uri="{FF2B5EF4-FFF2-40B4-BE49-F238E27FC236}">
                <a16:creationId xmlns:a16="http://schemas.microsoft.com/office/drawing/2014/main" id="{82031C9D-CCA6-4BDC-9016-728CDA687939}"/>
              </a:ext>
            </a:extLst>
          </p:cNvPr>
          <p:cNvSpPr/>
          <p:nvPr/>
        </p:nvSpPr>
        <p:spPr>
          <a:xfrm rot="10800000">
            <a:off x="-375666" y="-5164"/>
            <a:ext cx="6858528" cy="696566"/>
          </a:xfrm>
          <a:prstGeom prst="chevron">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chemeClr val="tx1"/>
              </a:solidFill>
            </a:endParaRPr>
          </a:p>
        </p:txBody>
      </p:sp>
      <p:sp>
        <p:nvSpPr>
          <p:cNvPr id="23" name="TextBox 22">
            <a:extLst>
              <a:ext uri="{FF2B5EF4-FFF2-40B4-BE49-F238E27FC236}">
                <a16:creationId xmlns:a16="http://schemas.microsoft.com/office/drawing/2014/main" id="{E83F3360-2E2F-4106-B757-D9E30369B3A5}"/>
              </a:ext>
            </a:extLst>
          </p:cNvPr>
          <p:cNvSpPr txBox="1"/>
          <p:nvPr/>
        </p:nvSpPr>
        <p:spPr>
          <a:xfrm>
            <a:off x="906678" y="5261"/>
            <a:ext cx="5247315"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rPr>
              <a:t>TB MAC Benchmarks</a:t>
            </a:r>
          </a:p>
        </p:txBody>
      </p:sp>
      <p:pic>
        <p:nvPicPr>
          <p:cNvPr id="12" name="Graphic 11" descr="World">
            <a:extLst>
              <a:ext uri="{FF2B5EF4-FFF2-40B4-BE49-F238E27FC236}">
                <a16:creationId xmlns:a16="http://schemas.microsoft.com/office/drawing/2014/main" id="{BE261515-7BF3-4549-B87C-7B183CB8390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6040" y="-59560"/>
            <a:ext cx="789399" cy="789399"/>
          </a:xfrm>
          <a:prstGeom prst="rect">
            <a:avLst/>
          </a:prstGeom>
        </p:spPr>
      </p:pic>
      <p:pic>
        <p:nvPicPr>
          <p:cNvPr id="3" name="Graphic 2" descr="Checklist">
            <a:extLst>
              <a:ext uri="{FF2B5EF4-FFF2-40B4-BE49-F238E27FC236}">
                <a16:creationId xmlns:a16="http://schemas.microsoft.com/office/drawing/2014/main" id="{5741808E-9961-4BC6-B1D1-4EA7A6AF47E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925749" y="1137967"/>
            <a:ext cx="1078853" cy="1047085"/>
          </a:xfrm>
          <a:prstGeom prst="rect">
            <a:avLst/>
          </a:prstGeom>
        </p:spPr>
      </p:pic>
      <p:sp>
        <p:nvSpPr>
          <p:cNvPr id="62" name="Rectangle 61">
            <a:extLst>
              <a:ext uri="{FF2B5EF4-FFF2-40B4-BE49-F238E27FC236}">
                <a16:creationId xmlns:a16="http://schemas.microsoft.com/office/drawing/2014/main" id="{09F770E0-B1CF-425A-968E-1316D628B851}"/>
              </a:ext>
            </a:extLst>
          </p:cNvPr>
          <p:cNvSpPr/>
          <p:nvPr/>
        </p:nvSpPr>
        <p:spPr>
          <a:xfrm>
            <a:off x="3053598" y="1387983"/>
            <a:ext cx="7617448" cy="3313728"/>
          </a:xfrm>
          <a:prstGeom prst="rect">
            <a:avLst/>
          </a:prstGeom>
        </p:spPr>
        <p:txBody>
          <a:bodyPr wrap="square">
            <a:spAutoFit/>
          </a:bodyPr>
          <a:lstStyle/>
          <a:p>
            <a:pPr>
              <a:lnSpc>
                <a:spcPct val="80000"/>
              </a:lnSpc>
              <a:spcAft>
                <a:spcPts val="1000"/>
              </a:spcAft>
            </a:pPr>
            <a:r>
              <a:rPr lang="en-US" sz="4400" dirty="0">
                <a:solidFill>
                  <a:schemeClr val="tx1"/>
                </a:solidFill>
              </a:rPr>
              <a:t>Benchmarks</a:t>
            </a:r>
          </a:p>
          <a:p>
            <a:pPr>
              <a:lnSpc>
                <a:spcPct val="80000"/>
              </a:lnSpc>
              <a:spcAft>
                <a:spcPts val="1000"/>
              </a:spcAft>
            </a:pPr>
            <a:endParaRPr lang="en-US" sz="4400" dirty="0">
              <a:solidFill>
                <a:schemeClr val="tx1"/>
              </a:solidFill>
            </a:endParaRPr>
          </a:p>
          <a:p>
            <a:pPr>
              <a:lnSpc>
                <a:spcPct val="80000"/>
              </a:lnSpc>
              <a:spcAft>
                <a:spcPts val="1000"/>
              </a:spcAft>
            </a:pPr>
            <a:r>
              <a:rPr lang="en-US" sz="4400" dirty="0">
                <a:solidFill>
                  <a:schemeClr val="tx1"/>
                </a:solidFill>
              </a:rPr>
              <a:t>Reporting template</a:t>
            </a:r>
          </a:p>
          <a:p>
            <a:pPr>
              <a:lnSpc>
                <a:spcPct val="80000"/>
              </a:lnSpc>
              <a:spcAft>
                <a:spcPts val="1000"/>
              </a:spcAft>
            </a:pPr>
            <a:endParaRPr lang="en-US" sz="4400" dirty="0">
              <a:solidFill>
                <a:schemeClr val="tx1"/>
              </a:solidFill>
            </a:endParaRPr>
          </a:p>
          <a:p>
            <a:pPr>
              <a:lnSpc>
                <a:spcPct val="80000"/>
              </a:lnSpc>
              <a:spcAft>
                <a:spcPts val="1000"/>
              </a:spcAft>
            </a:pPr>
            <a:r>
              <a:rPr lang="en-US" sz="4400" dirty="0">
                <a:solidFill>
                  <a:schemeClr val="tx1"/>
                </a:solidFill>
              </a:rPr>
              <a:t>Review process</a:t>
            </a:r>
          </a:p>
        </p:txBody>
      </p:sp>
      <p:pic>
        <p:nvPicPr>
          <p:cNvPr id="65" name="Graphic 64" descr="Clipboard">
            <a:extLst>
              <a:ext uri="{FF2B5EF4-FFF2-40B4-BE49-F238E27FC236}">
                <a16:creationId xmlns:a16="http://schemas.microsoft.com/office/drawing/2014/main" id="{4A6E2C11-BA9B-445C-BB33-34230CDB95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5777" y="2207799"/>
            <a:ext cx="1446827" cy="1446827"/>
          </a:xfrm>
          <a:prstGeom prst="rect">
            <a:avLst/>
          </a:prstGeom>
        </p:spPr>
      </p:pic>
      <p:pic>
        <p:nvPicPr>
          <p:cNvPr id="69" name="Graphic 68" descr="Clipboard">
            <a:extLst>
              <a:ext uri="{FF2B5EF4-FFF2-40B4-BE49-F238E27FC236}">
                <a16:creationId xmlns:a16="http://schemas.microsoft.com/office/drawing/2014/main" id="{2FF6B5E7-B030-47E3-B4A1-1E22927C98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41763" y="3551329"/>
            <a:ext cx="1446827" cy="1446827"/>
          </a:xfrm>
          <a:prstGeom prst="rect">
            <a:avLst/>
          </a:prstGeom>
        </p:spPr>
      </p:pic>
      <p:grpSp>
        <p:nvGrpSpPr>
          <p:cNvPr id="35" name="Group 34">
            <a:extLst>
              <a:ext uri="{FF2B5EF4-FFF2-40B4-BE49-F238E27FC236}">
                <a16:creationId xmlns:a16="http://schemas.microsoft.com/office/drawing/2014/main" id="{DA9E90E4-968D-48F1-9989-B6B7D7509938}"/>
              </a:ext>
            </a:extLst>
          </p:cNvPr>
          <p:cNvGrpSpPr/>
          <p:nvPr/>
        </p:nvGrpSpPr>
        <p:grpSpPr>
          <a:xfrm>
            <a:off x="2146300" y="2578100"/>
            <a:ext cx="635000" cy="792072"/>
            <a:chOff x="2146300" y="2578100"/>
            <a:chExt cx="635000" cy="792072"/>
          </a:xfrm>
        </p:grpSpPr>
        <p:sp>
          <p:nvSpPr>
            <p:cNvPr id="24" name="Rectangle 23">
              <a:extLst>
                <a:ext uri="{FF2B5EF4-FFF2-40B4-BE49-F238E27FC236}">
                  <a16:creationId xmlns:a16="http://schemas.microsoft.com/office/drawing/2014/main" id="{4C0C5963-6979-4649-91B9-43D9BE4E29F5}"/>
                </a:ext>
              </a:extLst>
            </p:cNvPr>
            <p:cNvSpPr/>
            <p:nvPr/>
          </p:nvSpPr>
          <p:spPr>
            <a:xfrm>
              <a:off x="2146300" y="2578100"/>
              <a:ext cx="635000" cy="79207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1" name="Straight Connector 70">
              <a:extLst>
                <a:ext uri="{FF2B5EF4-FFF2-40B4-BE49-F238E27FC236}">
                  <a16:creationId xmlns:a16="http://schemas.microsoft.com/office/drawing/2014/main" id="{C9B4BDBE-D31D-4617-A20D-3A31D65147A1}"/>
                </a:ext>
              </a:extLst>
            </p:cNvPr>
            <p:cNvCxnSpPr>
              <a:cxnSpLocks/>
            </p:cNvCxnSpPr>
            <p:nvPr/>
          </p:nvCxnSpPr>
          <p:spPr>
            <a:xfrm>
              <a:off x="2209800" y="3225548"/>
              <a:ext cx="5077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34997C24-B548-44AD-894C-ABD51FD0A3BA}"/>
                </a:ext>
              </a:extLst>
            </p:cNvPr>
            <p:cNvCxnSpPr>
              <a:cxnSpLocks/>
            </p:cNvCxnSpPr>
            <p:nvPr/>
          </p:nvCxnSpPr>
          <p:spPr>
            <a:xfrm>
              <a:off x="2209800" y="3098548"/>
              <a:ext cx="5077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224A767-5356-4801-8609-38E4883DE7A8}"/>
                </a:ext>
              </a:extLst>
            </p:cNvPr>
            <p:cNvCxnSpPr>
              <a:cxnSpLocks/>
            </p:cNvCxnSpPr>
            <p:nvPr/>
          </p:nvCxnSpPr>
          <p:spPr>
            <a:xfrm>
              <a:off x="2209800" y="2971548"/>
              <a:ext cx="5077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C44EA07-AEA1-49FB-9550-671AA83D9A56}"/>
                </a:ext>
              </a:extLst>
            </p:cNvPr>
            <p:cNvCxnSpPr>
              <a:cxnSpLocks/>
            </p:cNvCxnSpPr>
            <p:nvPr/>
          </p:nvCxnSpPr>
          <p:spPr>
            <a:xfrm>
              <a:off x="2209800" y="2844548"/>
              <a:ext cx="5077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A4C751E9-8CA2-42CF-8154-2A61ADE5558F}"/>
                </a:ext>
              </a:extLst>
            </p:cNvPr>
            <p:cNvCxnSpPr>
              <a:cxnSpLocks/>
            </p:cNvCxnSpPr>
            <p:nvPr/>
          </p:nvCxnSpPr>
          <p:spPr>
            <a:xfrm>
              <a:off x="2222500" y="2717548"/>
              <a:ext cx="2413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81DB3E94-E67B-4990-BF60-3AE72BCF6192}"/>
              </a:ext>
            </a:extLst>
          </p:cNvPr>
          <p:cNvGrpSpPr/>
          <p:nvPr/>
        </p:nvGrpSpPr>
        <p:grpSpPr>
          <a:xfrm>
            <a:off x="2133478" y="3930383"/>
            <a:ext cx="635000" cy="792072"/>
            <a:chOff x="9039143" y="2218033"/>
            <a:chExt cx="635000" cy="792072"/>
          </a:xfrm>
        </p:grpSpPr>
        <p:pic>
          <p:nvPicPr>
            <p:cNvPr id="6" name="Graphic 5" descr="Magnifying glass">
              <a:extLst>
                <a:ext uri="{FF2B5EF4-FFF2-40B4-BE49-F238E27FC236}">
                  <a16:creationId xmlns:a16="http://schemas.microsoft.com/office/drawing/2014/main" id="{0EC698D9-AE77-46CB-803C-DF4D17DDDB5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66752" y="2324178"/>
              <a:ext cx="579781" cy="579781"/>
            </a:xfrm>
            <a:prstGeom prst="rect">
              <a:avLst/>
            </a:prstGeom>
          </p:spPr>
        </p:pic>
        <p:sp>
          <p:nvSpPr>
            <p:cNvPr id="80" name="Rectangle 79">
              <a:extLst>
                <a:ext uri="{FF2B5EF4-FFF2-40B4-BE49-F238E27FC236}">
                  <a16:creationId xmlns:a16="http://schemas.microsoft.com/office/drawing/2014/main" id="{95DECF54-8A10-4831-BE71-9F8E7E7CF790}"/>
                </a:ext>
              </a:extLst>
            </p:cNvPr>
            <p:cNvSpPr/>
            <p:nvPr/>
          </p:nvSpPr>
          <p:spPr>
            <a:xfrm>
              <a:off x="9039143" y="2218033"/>
              <a:ext cx="635000" cy="79207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8998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500"/>
                                        <p:tgtEl>
                                          <p:spTgt spid="1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0"/>
                                        </p:tgtEl>
                                        <p:attrNameLst>
                                          <p:attrName>style.visibility</p:attrName>
                                        </p:attrNameLst>
                                      </p:cBhvr>
                                      <p:to>
                                        <p:strVal val="visible"/>
                                      </p:to>
                                    </p:set>
                                    <p:animEffect transition="in" filter="fade">
                                      <p:cBhvr>
                                        <p:cTn id="12" dur="500"/>
                                        <p:tgtEl>
                                          <p:spTgt spid="1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
                                        </p:tgtEl>
                                        <p:attrNameLst>
                                          <p:attrName>style.visibility</p:attrName>
                                        </p:attrNameLst>
                                      </p:cBhvr>
                                      <p:to>
                                        <p:strVal val="visible"/>
                                      </p:to>
                                    </p:set>
                                    <p:animEffect transition="in" filter="fade">
                                      <p:cBhvr>
                                        <p:cTn id="17" dur="500"/>
                                        <p:tgtEl>
                                          <p:spTgt spid="18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2"/>
                                        </p:tgtEl>
                                        <p:attrNameLst>
                                          <p:attrName>style.visibility</p:attrName>
                                        </p:attrNameLst>
                                      </p:cBhvr>
                                      <p:to>
                                        <p:strVal val="visible"/>
                                      </p:to>
                                    </p:set>
                                    <p:animEffect transition="in" filter="fade">
                                      <p:cBhvr>
                                        <p:cTn id="22" dur="500"/>
                                        <p:tgtEl>
                                          <p:spTgt spid="19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1"/>
                                        </p:tgtEl>
                                        <p:attrNameLst>
                                          <p:attrName>style.visibility</p:attrName>
                                        </p:attrNameLst>
                                      </p:cBhvr>
                                      <p:to>
                                        <p:strVal val="visible"/>
                                      </p:to>
                                    </p:set>
                                    <p:animEffect transition="in" filter="fade">
                                      <p:cBhvr>
                                        <p:cTn id="27" dur="500"/>
                                        <p:tgtEl>
                                          <p:spTgt spid="19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69"/>
                                        </p:tgtEl>
                                        <p:attrNameLst>
                                          <p:attrName>style.visibility</p:attrName>
                                        </p:attrNameLst>
                                      </p:cBhvr>
                                      <p:to>
                                        <p:strVal val="visible"/>
                                      </p:to>
                                    </p:set>
                                    <p:animEffect transition="in" filter="fade">
                                      <p:cBhvr>
                                        <p:cTn id="38" dur="500"/>
                                        <p:tgtEl>
                                          <p:spTgt spid="6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up)">
                                      <p:cBhvr>
                                        <p:cTn id="43" dur="500"/>
                                        <p:tgtEl>
                                          <p:spTgt spid="3"/>
                                        </p:tgtEl>
                                      </p:cBhvr>
                                    </p:animEffect>
                                  </p:childTnLst>
                                </p:cTn>
                              </p:par>
                            </p:childTnLst>
                          </p:cTn>
                        </p:par>
                        <p:par>
                          <p:cTn id="44" fill="hold">
                            <p:stCondLst>
                              <p:cond delay="500"/>
                            </p:stCondLst>
                            <p:childTnLst>
                              <p:par>
                                <p:cTn id="45" presetID="1" presetClass="entr" presetSubtype="0" fill="hold" nodeType="afterEffect">
                                  <p:stCondLst>
                                    <p:cond delay="0"/>
                                  </p:stCondLst>
                                  <p:iterate type="lt">
                                    <p:tmAbs val="50"/>
                                  </p:iterate>
                                  <p:childTnLst>
                                    <p:set>
                                      <p:cBhvr>
                                        <p:cTn id="46"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wipe(up)">
                                      <p:cBhvr>
                                        <p:cTn id="51" dur="500"/>
                                        <p:tgtEl>
                                          <p:spTgt spid="35"/>
                                        </p:tgtEl>
                                      </p:cBhvr>
                                    </p:animEffect>
                                  </p:childTnLst>
                                </p:cTn>
                              </p:par>
                            </p:childTnLst>
                          </p:cTn>
                        </p:par>
                        <p:par>
                          <p:cTn id="52" fill="hold">
                            <p:stCondLst>
                              <p:cond delay="500"/>
                            </p:stCondLst>
                            <p:childTnLst>
                              <p:par>
                                <p:cTn id="53" presetID="1" presetClass="entr" presetSubtype="0" fill="hold" nodeType="afterEffect">
                                  <p:stCondLst>
                                    <p:cond delay="0"/>
                                  </p:stCondLst>
                                  <p:iterate type="lt">
                                    <p:tmAbs val="50"/>
                                  </p:iterate>
                                  <p:childTnLst>
                                    <p:set>
                                      <p:cBhvr>
                                        <p:cTn id="54" dur="1" fill="hold">
                                          <p:stCondLst>
                                            <p:cond delay="0"/>
                                          </p:stCondLst>
                                        </p:cTn>
                                        <p:tgtEl>
                                          <p:spTgt spid="62">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nodeType="click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up)">
                                      <p:cBhvr>
                                        <p:cTn id="59" dur="500"/>
                                        <p:tgtEl>
                                          <p:spTgt spid="36"/>
                                        </p:tgtEl>
                                      </p:cBhvr>
                                    </p:animEffect>
                                  </p:childTnLst>
                                </p:cTn>
                              </p:par>
                            </p:childTnLst>
                          </p:cTn>
                        </p:par>
                        <p:par>
                          <p:cTn id="60" fill="hold">
                            <p:stCondLst>
                              <p:cond delay="500"/>
                            </p:stCondLst>
                            <p:childTnLst>
                              <p:par>
                                <p:cTn id="61" presetID="1" presetClass="entr" presetSubtype="0" fill="hold" nodeType="afterEffect">
                                  <p:stCondLst>
                                    <p:cond delay="0"/>
                                  </p:stCondLst>
                                  <p:iterate type="lt">
                                    <p:tmAbs val="50"/>
                                  </p:iterate>
                                  <p:childTnLst>
                                    <p:set>
                                      <p:cBhvr>
                                        <p:cTn id="62" dur="1" fill="hold">
                                          <p:stCondLst>
                                            <p:cond delay="0"/>
                                          </p:stCondLst>
                                        </p:cTn>
                                        <p:tgtEl>
                                          <p:spTgt spid="6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EDFBEB-D3FC-2D43-A75B-48E0B192AD06}"/>
              </a:ext>
            </a:extLst>
          </p:cNvPr>
          <p:cNvSpPr/>
          <p:nvPr/>
        </p:nvSpPr>
        <p:spPr>
          <a:xfrm>
            <a:off x="1" y="5851962"/>
            <a:ext cx="12192000" cy="728515"/>
          </a:xfrm>
          <a:prstGeom prst="rect">
            <a:avLst/>
          </a:prstGeom>
          <a:solidFill>
            <a:schemeClr val="accent5">
              <a:alpha val="6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53" name="Arrow: Chevron 52">
            <a:extLst>
              <a:ext uri="{FF2B5EF4-FFF2-40B4-BE49-F238E27FC236}">
                <a16:creationId xmlns:a16="http://schemas.microsoft.com/office/drawing/2014/main" id="{F13C939A-F5B3-46DA-8D8B-956A2F2D56B4}"/>
              </a:ext>
            </a:extLst>
          </p:cNvPr>
          <p:cNvSpPr/>
          <p:nvPr/>
        </p:nvSpPr>
        <p:spPr>
          <a:xfrm rot="10800000">
            <a:off x="-375666" y="-5164"/>
            <a:ext cx="4670940" cy="696566"/>
          </a:xfrm>
          <a:prstGeom prst="chevron">
            <a:avLst/>
          </a:prstGeom>
          <a:solidFill>
            <a:schemeClr val="bg2"/>
          </a:solidFill>
          <a:ln>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1"/>
              </a:solidFill>
            </a:endParaRPr>
          </a:p>
        </p:txBody>
      </p:sp>
      <p:sp>
        <p:nvSpPr>
          <p:cNvPr id="57" name="TextBox 56">
            <a:extLst>
              <a:ext uri="{FF2B5EF4-FFF2-40B4-BE49-F238E27FC236}">
                <a16:creationId xmlns:a16="http://schemas.microsoft.com/office/drawing/2014/main" id="{D520C4B7-41C7-4175-84DB-94521120359F}"/>
              </a:ext>
            </a:extLst>
          </p:cNvPr>
          <p:cNvSpPr txBox="1"/>
          <p:nvPr/>
        </p:nvSpPr>
        <p:spPr>
          <a:xfrm>
            <a:off x="-54611" y="5261"/>
            <a:ext cx="4466844"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rPr>
              <a:t>TB MAC impact</a:t>
            </a:r>
          </a:p>
        </p:txBody>
      </p:sp>
      <p:grpSp>
        <p:nvGrpSpPr>
          <p:cNvPr id="9" name="Group 8">
            <a:extLst>
              <a:ext uri="{FF2B5EF4-FFF2-40B4-BE49-F238E27FC236}">
                <a16:creationId xmlns:a16="http://schemas.microsoft.com/office/drawing/2014/main" id="{23654B9D-DC4B-4600-9624-DD0A4EEAF82F}"/>
              </a:ext>
            </a:extLst>
          </p:cNvPr>
          <p:cNvGrpSpPr/>
          <p:nvPr/>
        </p:nvGrpSpPr>
        <p:grpSpPr>
          <a:xfrm>
            <a:off x="3784559" y="1422086"/>
            <a:ext cx="3061669" cy="3450803"/>
            <a:chOff x="-11843" y="2118770"/>
            <a:chExt cx="3146593" cy="3450803"/>
          </a:xfrm>
        </p:grpSpPr>
        <p:grpSp>
          <p:nvGrpSpPr>
            <p:cNvPr id="65" name="Group 64">
              <a:extLst>
                <a:ext uri="{FF2B5EF4-FFF2-40B4-BE49-F238E27FC236}">
                  <a16:creationId xmlns:a16="http://schemas.microsoft.com/office/drawing/2014/main" id="{52D019B6-59F9-4B8D-BA52-909D2A434804}"/>
                </a:ext>
              </a:extLst>
            </p:cNvPr>
            <p:cNvGrpSpPr/>
            <p:nvPr/>
          </p:nvGrpSpPr>
          <p:grpSpPr>
            <a:xfrm>
              <a:off x="-11843" y="2118770"/>
              <a:ext cx="3146593" cy="3146050"/>
              <a:chOff x="8429239" y="-958080"/>
              <a:chExt cx="3146593" cy="3146050"/>
            </a:xfrm>
          </p:grpSpPr>
          <p:sp>
            <p:nvSpPr>
              <p:cNvPr id="66" name="Teardrop 65">
                <a:extLst>
                  <a:ext uri="{FF2B5EF4-FFF2-40B4-BE49-F238E27FC236}">
                    <a16:creationId xmlns:a16="http://schemas.microsoft.com/office/drawing/2014/main" id="{4045251A-DC9A-4E67-8AE8-EF19305690D4}"/>
                  </a:ext>
                </a:extLst>
              </p:cNvPr>
              <p:cNvSpPr/>
              <p:nvPr/>
            </p:nvSpPr>
            <p:spPr>
              <a:xfrm rot="8111878">
                <a:off x="8429239" y="-958080"/>
                <a:ext cx="3146593" cy="3146050"/>
              </a:xfrm>
              <a:prstGeom prst="teardrop">
                <a:avLst>
                  <a:gd name="adj" fmla="val 129500"/>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dirty="0"/>
              </a:p>
            </p:txBody>
          </p:sp>
          <p:sp>
            <p:nvSpPr>
              <p:cNvPr id="82" name="TextBox 81">
                <a:extLst>
                  <a:ext uri="{FF2B5EF4-FFF2-40B4-BE49-F238E27FC236}">
                    <a16:creationId xmlns:a16="http://schemas.microsoft.com/office/drawing/2014/main" id="{0FFE3643-C8C0-4755-8EF1-0DB5793A57BB}"/>
                  </a:ext>
                </a:extLst>
              </p:cNvPr>
              <p:cNvSpPr txBox="1"/>
              <p:nvPr/>
            </p:nvSpPr>
            <p:spPr>
              <a:xfrm>
                <a:off x="9244095" y="-678566"/>
                <a:ext cx="1611977" cy="1938992"/>
              </a:xfrm>
              <a:prstGeom prst="rect">
                <a:avLst/>
              </a:prstGeom>
              <a:noFill/>
            </p:spPr>
            <p:txBody>
              <a:bodyPr wrap="square" rtlCol="0">
                <a:spAutoFit/>
              </a:bodyPr>
              <a:lstStyle/>
              <a:p>
                <a:pPr algn="ctr"/>
                <a:r>
                  <a:rPr lang="en-GB" sz="2400" b="1" dirty="0">
                    <a:solidFill>
                      <a:schemeClr val="tx1"/>
                    </a:solidFill>
                  </a:rPr>
                  <a:t>Provided evidence at </a:t>
                </a:r>
              </a:p>
              <a:p>
                <a:pPr algn="ctr"/>
                <a:r>
                  <a:rPr lang="en-GB" sz="2400" b="1" dirty="0">
                    <a:solidFill>
                      <a:schemeClr val="tx1"/>
                    </a:solidFill>
                  </a:rPr>
                  <a:t>high-level meetings</a:t>
                </a:r>
              </a:p>
            </p:txBody>
          </p:sp>
        </p:grpSp>
        <p:pic>
          <p:nvPicPr>
            <p:cNvPr id="83" name="Google Shape;159;p17" descr="http://upload.wikimedia.org/wikipedia/en/2/2b/The_Global_Fund_to_Fight_AIDS,_Tuberculosis_and_Malaria_logo.jpg">
              <a:extLst>
                <a:ext uri="{FF2B5EF4-FFF2-40B4-BE49-F238E27FC236}">
                  <a16:creationId xmlns:a16="http://schemas.microsoft.com/office/drawing/2014/main" id="{5E68049D-95A7-4834-A8C3-0320B1045790}"/>
                </a:ext>
              </a:extLst>
            </p:cNvPr>
            <p:cNvPicPr preferRelativeResize="0"/>
            <p:nvPr/>
          </p:nvPicPr>
          <p:blipFill rotWithShape="1">
            <a:blip r:embed="rId3">
              <a:alphaModFix/>
            </a:blip>
            <a:srcRect r="78263"/>
            <a:stretch/>
          </p:blipFill>
          <p:spPr>
            <a:xfrm>
              <a:off x="1071363" y="4695864"/>
              <a:ext cx="1003789" cy="873709"/>
            </a:xfrm>
            <a:prstGeom prst="ellipse">
              <a:avLst/>
            </a:prstGeom>
            <a:ln>
              <a:noFill/>
            </a:ln>
            <a:effectLst>
              <a:softEdge rad="112500"/>
            </a:effectLst>
          </p:spPr>
        </p:pic>
      </p:grpSp>
      <p:grpSp>
        <p:nvGrpSpPr>
          <p:cNvPr id="10" name="Group 9">
            <a:extLst>
              <a:ext uri="{FF2B5EF4-FFF2-40B4-BE49-F238E27FC236}">
                <a16:creationId xmlns:a16="http://schemas.microsoft.com/office/drawing/2014/main" id="{628A1C44-FF70-4709-8A88-413094751956}"/>
              </a:ext>
            </a:extLst>
          </p:cNvPr>
          <p:cNvGrpSpPr/>
          <p:nvPr/>
        </p:nvGrpSpPr>
        <p:grpSpPr>
          <a:xfrm>
            <a:off x="1346750" y="1199395"/>
            <a:ext cx="3309686" cy="3581822"/>
            <a:chOff x="439073" y="1366070"/>
            <a:chExt cx="3839860" cy="4143972"/>
          </a:xfrm>
        </p:grpSpPr>
        <p:grpSp>
          <p:nvGrpSpPr>
            <p:cNvPr id="85" name="Group 84">
              <a:extLst>
                <a:ext uri="{FF2B5EF4-FFF2-40B4-BE49-F238E27FC236}">
                  <a16:creationId xmlns:a16="http://schemas.microsoft.com/office/drawing/2014/main" id="{6B846220-69F1-4ACF-A34C-751AE7BF1486}"/>
                </a:ext>
              </a:extLst>
            </p:cNvPr>
            <p:cNvGrpSpPr/>
            <p:nvPr/>
          </p:nvGrpSpPr>
          <p:grpSpPr>
            <a:xfrm>
              <a:off x="439073" y="1366070"/>
              <a:ext cx="3839860" cy="3773689"/>
              <a:chOff x="8097119" y="-1447985"/>
              <a:chExt cx="3839860" cy="3773689"/>
            </a:xfrm>
          </p:grpSpPr>
          <p:sp>
            <p:nvSpPr>
              <p:cNvPr id="89" name="Teardrop 88">
                <a:extLst>
                  <a:ext uri="{FF2B5EF4-FFF2-40B4-BE49-F238E27FC236}">
                    <a16:creationId xmlns:a16="http://schemas.microsoft.com/office/drawing/2014/main" id="{78CD78DB-A85F-4425-A980-A8DA3807B4D7}"/>
                  </a:ext>
                </a:extLst>
              </p:cNvPr>
              <p:cNvSpPr/>
              <p:nvPr/>
            </p:nvSpPr>
            <p:spPr>
              <a:xfrm rot="8111878">
                <a:off x="8097119" y="-1447985"/>
                <a:ext cx="3839860" cy="3773689"/>
              </a:xfrm>
              <a:prstGeom prst="teardrop">
                <a:avLst>
                  <a:gd name="adj" fmla="val 129500"/>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dirty="0"/>
              </a:p>
            </p:txBody>
          </p:sp>
          <p:sp>
            <p:nvSpPr>
              <p:cNvPr id="90" name="TextBox 89">
                <a:extLst>
                  <a:ext uri="{FF2B5EF4-FFF2-40B4-BE49-F238E27FC236}">
                    <a16:creationId xmlns:a16="http://schemas.microsoft.com/office/drawing/2014/main" id="{FC268114-F945-4E57-9945-F67A4C0D8EEC}"/>
                  </a:ext>
                </a:extLst>
              </p:cNvPr>
              <p:cNvSpPr txBox="1"/>
              <p:nvPr/>
            </p:nvSpPr>
            <p:spPr>
              <a:xfrm>
                <a:off x="8731747" y="-1024162"/>
                <a:ext cx="2424468" cy="2243307"/>
              </a:xfrm>
              <a:prstGeom prst="rect">
                <a:avLst/>
              </a:prstGeom>
              <a:no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400" b="1" dirty="0">
                    <a:solidFill>
                      <a:schemeClr val="tx1"/>
                    </a:solidFill>
                  </a:rPr>
                  <a:t>Influenced development of global level models &amp; methods</a:t>
                </a:r>
              </a:p>
            </p:txBody>
          </p:sp>
        </p:grpSp>
        <p:pic>
          <p:nvPicPr>
            <p:cNvPr id="91" name="Google Shape;158;p17" descr="Image result for who">
              <a:extLst>
                <a:ext uri="{FF2B5EF4-FFF2-40B4-BE49-F238E27FC236}">
                  <a16:creationId xmlns:a16="http://schemas.microsoft.com/office/drawing/2014/main" id="{38D05B0E-DE54-4451-83FC-E2D879CEE827}"/>
                </a:ext>
              </a:extLst>
            </p:cNvPr>
            <p:cNvPicPr preferRelativeResize="0"/>
            <p:nvPr/>
          </p:nvPicPr>
          <p:blipFill rotWithShape="1">
            <a:blip r:embed="rId4">
              <a:alphaModFix/>
            </a:blip>
            <a:srcRect l="10756" t="8101" r="61334" b="10799"/>
            <a:stretch/>
          </p:blipFill>
          <p:spPr>
            <a:xfrm>
              <a:off x="1696107" y="4281342"/>
              <a:ext cx="1226231" cy="1228700"/>
            </a:xfrm>
            <a:prstGeom prst="ellipse">
              <a:avLst/>
            </a:prstGeom>
            <a:ln/>
            <a:effectLst>
              <a:softEdge rad="127000"/>
            </a:effectLst>
          </p:spPr>
          <p:style>
            <a:lnRef idx="2">
              <a:schemeClr val="accent4">
                <a:shade val="50000"/>
              </a:schemeClr>
            </a:lnRef>
            <a:fillRef idx="1">
              <a:schemeClr val="accent4"/>
            </a:fillRef>
            <a:effectRef idx="0">
              <a:schemeClr val="accent4"/>
            </a:effectRef>
            <a:fontRef idx="minor">
              <a:schemeClr val="lt1"/>
            </a:fontRef>
          </p:style>
        </p:pic>
      </p:grpSp>
      <p:grpSp>
        <p:nvGrpSpPr>
          <p:cNvPr id="18" name="Group 17">
            <a:extLst>
              <a:ext uri="{FF2B5EF4-FFF2-40B4-BE49-F238E27FC236}">
                <a16:creationId xmlns:a16="http://schemas.microsoft.com/office/drawing/2014/main" id="{96912265-C8BB-4732-A127-36A102302A86}"/>
              </a:ext>
            </a:extLst>
          </p:cNvPr>
          <p:cNvGrpSpPr/>
          <p:nvPr/>
        </p:nvGrpSpPr>
        <p:grpSpPr>
          <a:xfrm>
            <a:off x="6772823" y="55325"/>
            <a:ext cx="4137073" cy="4583009"/>
            <a:chOff x="4048888" y="1100286"/>
            <a:chExt cx="4137073" cy="4583009"/>
          </a:xfrm>
        </p:grpSpPr>
        <p:grpSp>
          <p:nvGrpSpPr>
            <p:cNvPr id="99" name="Group 98">
              <a:extLst>
                <a:ext uri="{FF2B5EF4-FFF2-40B4-BE49-F238E27FC236}">
                  <a16:creationId xmlns:a16="http://schemas.microsoft.com/office/drawing/2014/main" id="{13A436DA-CB0D-44D1-A8A1-7A9D363B8BF2}"/>
                </a:ext>
              </a:extLst>
            </p:cNvPr>
            <p:cNvGrpSpPr/>
            <p:nvPr/>
          </p:nvGrpSpPr>
          <p:grpSpPr>
            <a:xfrm>
              <a:off x="4048888" y="1100286"/>
              <a:ext cx="4137073" cy="4059073"/>
              <a:chOff x="7963708" y="-2087484"/>
              <a:chExt cx="4137073" cy="4059073"/>
            </a:xfrm>
          </p:grpSpPr>
          <p:sp>
            <p:nvSpPr>
              <p:cNvPr id="101" name="Teardrop 100">
                <a:extLst>
                  <a:ext uri="{FF2B5EF4-FFF2-40B4-BE49-F238E27FC236}">
                    <a16:creationId xmlns:a16="http://schemas.microsoft.com/office/drawing/2014/main" id="{D68FDF27-04CD-492F-B0A1-D9AAE55EF681}"/>
                  </a:ext>
                </a:extLst>
              </p:cNvPr>
              <p:cNvSpPr/>
              <p:nvPr/>
            </p:nvSpPr>
            <p:spPr>
              <a:xfrm rot="8111878">
                <a:off x="7963708" y="-2087484"/>
                <a:ext cx="4137073" cy="4059073"/>
              </a:xfrm>
              <a:prstGeom prst="teardrop">
                <a:avLst>
                  <a:gd name="adj" fmla="val 12950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dirty="0"/>
              </a:p>
            </p:txBody>
          </p:sp>
          <p:sp>
            <p:nvSpPr>
              <p:cNvPr id="102" name="TextBox 101">
                <a:extLst>
                  <a:ext uri="{FF2B5EF4-FFF2-40B4-BE49-F238E27FC236}">
                    <a16:creationId xmlns:a16="http://schemas.microsoft.com/office/drawing/2014/main" id="{13EA85A0-4B00-4EAF-9F4B-8DD3D194821F}"/>
                  </a:ext>
                </a:extLst>
              </p:cNvPr>
              <p:cNvSpPr txBox="1"/>
              <p:nvPr/>
            </p:nvSpPr>
            <p:spPr>
              <a:xfrm>
                <a:off x="8827463" y="-1396586"/>
                <a:ext cx="2465248" cy="1938992"/>
              </a:xfrm>
              <a:prstGeom prst="rect">
                <a:avLst/>
              </a:prstGeom>
              <a:noFill/>
            </p:spPr>
            <p:txBody>
              <a:bodyPr wrap="square" rtlCol="0">
                <a:spAutoFit/>
              </a:bodyPr>
              <a:lstStyle/>
              <a:p>
                <a:pPr algn="ctr"/>
                <a:r>
                  <a:rPr lang="en-US" sz="2400" b="1" dirty="0">
                    <a:solidFill>
                      <a:schemeClr val="tx1"/>
                    </a:solidFill>
                  </a:rPr>
                  <a:t>Influenced development of country level models &amp; methods</a:t>
                </a:r>
              </a:p>
            </p:txBody>
          </p:sp>
        </p:grpSp>
        <p:grpSp>
          <p:nvGrpSpPr>
            <p:cNvPr id="17" name="Group 16">
              <a:extLst>
                <a:ext uri="{FF2B5EF4-FFF2-40B4-BE49-F238E27FC236}">
                  <a16:creationId xmlns:a16="http://schemas.microsoft.com/office/drawing/2014/main" id="{82F426D5-8F09-4D7C-B1A6-8FBBF62AE8E0}"/>
                </a:ext>
              </a:extLst>
            </p:cNvPr>
            <p:cNvGrpSpPr/>
            <p:nvPr/>
          </p:nvGrpSpPr>
          <p:grpSpPr>
            <a:xfrm>
              <a:off x="5580825" y="4724652"/>
              <a:ext cx="1073198" cy="958643"/>
              <a:chOff x="5580825" y="4724652"/>
              <a:chExt cx="1073198" cy="958643"/>
            </a:xfrm>
          </p:grpSpPr>
          <p:sp>
            <p:nvSpPr>
              <p:cNvPr id="104" name="Oval 103">
                <a:extLst>
                  <a:ext uri="{FF2B5EF4-FFF2-40B4-BE49-F238E27FC236}">
                    <a16:creationId xmlns:a16="http://schemas.microsoft.com/office/drawing/2014/main" id="{852C0D96-1BEB-4A02-9651-1D159F179E70}"/>
                  </a:ext>
                </a:extLst>
              </p:cNvPr>
              <p:cNvSpPr/>
              <p:nvPr/>
            </p:nvSpPr>
            <p:spPr>
              <a:xfrm>
                <a:off x="5580825" y="4724652"/>
                <a:ext cx="1073198" cy="958643"/>
              </a:xfrm>
              <a:prstGeom prst="ellipse">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Oval 102">
                <a:extLst>
                  <a:ext uri="{FF2B5EF4-FFF2-40B4-BE49-F238E27FC236}">
                    <a16:creationId xmlns:a16="http://schemas.microsoft.com/office/drawing/2014/main" id="{A07BCA53-63D5-43F5-AF17-B9E7AFC3AF94}"/>
                  </a:ext>
                </a:extLst>
              </p:cNvPr>
              <p:cNvSpPr>
                <a:spLocks noChangeAspect="1"/>
              </p:cNvSpPr>
              <p:nvPr/>
            </p:nvSpPr>
            <p:spPr>
              <a:xfrm>
                <a:off x="5669520" y="4807454"/>
                <a:ext cx="887802" cy="793037"/>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1" name="Group 10">
            <a:extLst>
              <a:ext uri="{FF2B5EF4-FFF2-40B4-BE49-F238E27FC236}">
                <a16:creationId xmlns:a16="http://schemas.microsoft.com/office/drawing/2014/main" id="{BC4951F4-D9A4-475B-9FCD-A7CA800D13AB}"/>
              </a:ext>
            </a:extLst>
          </p:cNvPr>
          <p:cNvGrpSpPr/>
          <p:nvPr/>
        </p:nvGrpSpPr>
        <p:grpSpPr>
          <a:xfrm>
            <a:off x="9454825" y="1855315"/>
            <a:ext cx="2906600" cy="2805986"/>
            <a:chOff x="7715753" y="2287963"/>
            <a:chExt cx="2906600" cy="2805986"/>
          </a:xfrm>
        </p:grpSpPr>
        <p:grpSp>
          <p:nvGrpSpPr>
            <p:cNvPr id="92" name="Group 91">
              <a:extLst>
                <a:ext uri="{FF2B5EF4-FFF2-40B4-BE49-F238E27FC236}">
                  <a16:creationId xmlns:a16="http://schemas.microsoft.com/office/drawing/2014/main" id="{5B3526E5-D11D-41C7-ACD0-26C16E3E8C2D}"/>
                </a:ext>
              </a:extLst>
            </p:cNvPr>
            <p:cNvGrpSpPr/>
            <p:nvPr/>
          </p:nvGrpSpPr>
          <p:grpSpPr>
            <a:xfrm>
              <a:off x="7715753" y="2287963"/>
              <a:ext cx="2906600" cy="2805986"/>
              <a:chOff x="8986780" y="-788129"/>
              <a:chExt cx="2837777" cy="2805986"/>
            </a:xfrm>
          </p:grpSpPr>
          <p:sp>
            <p:nvSpPr>
              <p:cNvPr id="93" name="Teardrop 92">
                <a:extLst>
                  <a:ext uri="{FF2B5EF4-FFF2-40B4-BE49-F238E27FC236}">
                    <a16:creationId xmlns:a16="http://schemas.microsoft.com/office/drawing/2014/main" id="{13CB6765-9F5C-4CEA-A327-790753D43561}"/>
                  </a:ext>
                </a:extLst>
              </p:cNvPr>
              <p:cNvSpPr/>
              <p:nvPr/>
            </p:nvSpPr>
            <p:spPr>
              <a:xfrm rot="8111878">
                <a:off x="8986780" y="-788129"/>
                <a:ext cx="2774852" cy="2805986"/>
              </a:xfrm>
              <a:prstGeom prst="teardrop">
                <a:avLst>
                  <a:gd name="adj" fmla="val 12950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GB" dirty="0"/>
              </a:p>
            </p:txBody>
          </p:sp>
          <p:sp>
            <p:nvSpPr>
              <p:cNvPr id="97" name="TextBox 96">
                <a:extLst>
                  <a:ext uri="{FF2B5EF4-FFF2-40B4-BE49-F238E27FC236}">
                    <a16:creationId xmlns:a16="http://schemas.microsoft.com/office/drawing/2014/main" id="{7C20358C-242F-42FE-BB9A-28174F8FD5B6}"/>
                  </a:ext>
                </a:extLst>
              </p:cNvPr>
              <p:cNvSpPr txBox="1"/>
              <p:nvPr/>
            </p:nvSpPr>
            <p:spPr>
              <a:xfrm>
                <a:off x="9008326" y="-37821"/>
                <a:ext cx="2816231" cy="830997"/>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en-GB" sz="2400" b="1" dirty="0">
                    <a:solidFill>
                      <a:schemeClr val="tx1"/>
                    </a:solidFill>
                  </a:rPr>
                  <a:t>Contributed to recommendations</a:t>
                </a:r>
              </a:p>
            </p:txBody>
          </p:sp>
        </p:grpSp>
        <p:pic>
          <p:nvPicPr>
            <p:cNvPr id="87" name="Picture 86">
              <a:extLst>
                <a:ext uri="{FF2B5EF4-FFF2-40B4-BE49-F238E27FC236}">
                  <a16:creationId xmlns:a16="http://schemas.microsoft.com/office/drawing/2014/main" id="{9BE6B2DA-043F-B041-AD50-8D875B3D5CF6}"/>
                </a:ext>
              </a:extLst>
            </p:cNvPr>
            <p:cNvPicPr>
              <a:picLocks noChangeAspect="1"/>
            </p:cNvPicPr>
            <p:nvPr/>
          </p:nvPicPr>
          <p:blipFill rotWithShape="1">
            <a:blip r:embed="rId6"/>
            <a:srcRect l="57179" t="13170" r="5535" b="15178"/>
            <a:stretch/>
          </p:blipFill>
          <p:spPr>
            <a:xfrm>
              <a:off x="8666457" y="4112339"/>
              <a:ext cx="916008" cy="915725"/>
            </a:xfrm>
            <a:prstGeom prst="ellipse">
              <a:avLst/>
            </a:prstGeom>
            <a:ln/>
            <a:effectLst>
              <a:softEdge rad="88900"/>
            </a:effectLst>
          </p:spPr>
          <p:style>
            <a:lnRef idx="2">
              <a:schemeClr val="accent5">
                <a:shade val="50000"/>
              </a:schemeClr>
            </a:lnRef>
            <a:fillRef idx="1">
              <a:schemeClr val="accent5"/>
            </a:fillRef>
            <a:effectRef idx="0">
              <a:schemeClr val="accent5"/>
            </a:effectRef>
            <a:fontRef idx="minor">
              <a:schemeClr val="lt1"/>
            </a:fontRef>
          </p:style>
        </p:pic>
      </p:grpSp>
      <p:grpSp>
        <p:nvGrpSpPr>
          <p:cNvPr id="7" name="Group 6">
            <a:extLst>
              <a:ext uri="{FF2B5EF4-FFF2-40B4-BE49-F238E27FC236}">
                <a16:creationId xmlns:a16="http://schemas.microsoft.com/office/drawing/2014/main" id="{1FFA4FB0-9180-4CF9-99E9-26B58FA03129}"/>
              </a:ext>
            </a:extLst>
          </p:cNvPr>
          <p:cNvGrpSpPr/>
          <p:nvPr/>
        </p:nvGrpSpPr>
        <p:grpSpPr>
          <a:xfrm>
            <a:off x="-324456" y="2361462"/>
            <a:ext cx="2447146" cy="2527675"/>
            <a:chOff x="8761025" y="-442478"/>
            <a:chExt cx="2447146" cy="2527675"/>
          </a:xfrm>
        </p:grpSpPr>
        <p:sp>
          <p:nvSpPr>
            <p:cNvPr id="2" name="Teardrop 1">
              <a:extLst>
                <a:ext uri="{FF2B5EF4-FFF2-40B4-BE49-F238E27FC236}">
                  <a16:creationId xmlns:a16="http://schemas.microsoft.com/office/drawing/2014/main" id="{080F82B5-C15C-4E4E-B498-4DEFEDB78DB7}"/>
                </a:ext>
              </a:extLst>
            </p:cNvPr>
            <p:cNvSpPr/>
            <p:nvPr/>
          </p:nvSpPr>
          <p:spPr>
            <a:xfrm rot="8111878">
              <a:off x="8761025" y="-442478"/>
              <a:ext cx="2447146" cy="2470370"/>
            </a:xfrm>
            <a:prstGeom prst="teardrop">
              <a:avLst>
                <a:gd name="adj" fmla="val 129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Oval 2">
              <a:extLst>
                <a:ext uri="{FF2B5EF4-FFF2-40B4-BE49-F238E27FC236}">
                  <a16:creationId xmlns:a16="http://schemas.microsoft.com/office/drawing/2014/main" id="{9AC5283D-3EC4-4FA2-9E24-7EA19A259DE0}"/>
                </a:ext>
              </a:extLst>
            </p:cNvPr>
            <p:cNvSpPr/>
            <p:nvPr/>
          </p:nvSpPr>
          <p:spPr>
            <a:xfrm>
              <a:off x="9442600" y="1126554"/>
              <a:ext cx="1073198" cy="958643"/>
            </a:xfrm>
            <a:prstGeom prst="ellipse">
              <a:avLst/>
            </a:prstGeom>
            <a:solidFill>
              <a:schemeClr val="bg1"/>
            </a:solid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8" name="Group 67">
              <a:extLst>
                <a:ext uri="{FF2B5EF4-FFF2-40B4-BE49-F238E27FC236}">
                  <a16:creationId xmlns:a16="http://schemas.microsoft.com/office/drawing/2014/main" id="{540252A2-3AC9-8349-B122-AF11F4C2D822}"/>
                </a:ext>
              </a:extLst>
            </p:cNvPr>
            <p:cNvGrpSpPr/>
            <p:nvPr/>
          </p:nvGrpSpPr>
          <p:grpSpPr>
            <a:xfrm>
              <a:off x="9223389" y="114647"/>
              <a:ext cx="1506226" cy="1894637"/>
              <a:chOff x="-737564" y="8327772"/>
              <a:chExt cx="1713524" cy="2062089"/>
            </a:xfrm>
          </p:grpSpPr>
          <p:pic>
            <p:nvPicPr>
              <p:cNvPr id="34" name="Graphic 33" descr="Handshake">
                <a:extLst>
                  <a:ext uri="{FF2B5EF4-FFF2-40B4-BE49-F238E27FC236}">
                    <a16:creationId xmlns:a16="http://schemas.microsoft.com/office/drawing/2014/main" id="{4C826841-C9E1-3C4B-88C2-93AD9FA0AF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7691" y="9609340"/>
                <a:ext cx="833779" cy="780521"/>
              </a:xfrm>
              <a:prstGeom prst="rect">
                <a:avLst/>
              </a:prstGeom>
            </p:spPr>
          </p:pic>
          <p:sp>
            <p:nvSpPr>
              <p:cNvPr id="54" name="TextBox 53">
                <a:extLst>
                  <a:ext uri="{FF2B5EF4-FFF2-40B4-BE49-F238E27FC236}">
                    <a16:creationId xmlns:a16="http://schemas.microsoft.com/office/drawing/2014/main" id="{6A53873F-9864-1A4B-A346-55CF7C5F921E}"/>
                  </a:ext>
                </a:extLst>
              </p:cNvPr>
              <p:cNvSpPr txBox="1"/>
              <p:nvPr/>
            </p:nvSpPr>
            <p:spPr>
              <a:xfrm>
                <a:off x="-737564" y="8327772"/>
                <a:ext cx="1713524" cy="1306417"/>
              </a:xfrm>
              <a:prstGeom prst="rect">
                <a:avLst/>
              </a:prstGeom>
              <a:noFill/>
            </p:spPr>
            <p:txBody>
              <a:bodyPr wrap="square" rtlCol="0">
                <a:spAutoFit/>
              </a:bodyPr>
              <a:lstStyle/>
              <a:p>
                <a:pPr algn="ctr"/>
                <a:r>
                  <a:rPr lang="en-GB" sz="2400" b="1" dirty="0">
                    <a:solidFill>
                      <a:schemeClr val="tx1"/>
                    </a:solidFill>
                  </a:rPr>
                  <a:t>Helped foster</a:t>
                </a:r>
                <a:endParaRPr lang="en-GB" sz="2400" dirty="0">
                  <a:solidFill>
                    <a:schemeClr val="tx1"/>
                  </a:solidFill>
                </a:endParaRPr>
              </a:p>
              <a:p>
                <a:pPr algn="ctr"/>
                <a:r>
                  <a:rPr lang="en-GB" sz="2400" b="1" dirty="0">
                    <a:solidFill>
                      <a:schemeClr val="tx1"/>
                    </a:solidFill>
                  </a:rPr>
                  <a:t>links</a:t>
                </a:r>
              </a:p>
            </p:txBody>
          </p:sp>
        </p:grpSp>
      </p:grpSp>
      <p:grpSp>
        <p:nvGrpSpPr>
          <p:cNvPr id="19" name="Group 18">
            <a:extLst>
              <a:ext uri="{FF2B5EF4-FFF2-40B4-BE49-F238E27FC236}">
                <a16:creationId xmlns:a16="http://schemas.microsoft.com/office/drawing/2014/main" id="{05D06106-6740-447B-B529-76111C76809B}"/>
              </a:ext>
            </a:extLst>
          </p:cNvPr>
          <p:cNvGrpSpPr/>
          <p:nvPr/>
        </p:nvGrpSpPr>
        <p:grpSpPr>
          <a:xfrm>
            <a:off x="6033879" y="2355177"/>
            <a:ext cx="2447146" cy="2673073"/>
            <a:chOff x="7055503" y="4045546"/>
            <a:chExt cx="2447146" cy="2673073"/>
          </a:xfrm>
        </p:grpSpPr>
        <p:grpSp>
          <p:nvGrpSpPr>
            <p:cNvPr id="105" name="Group 104">
              <a:extLst>
                <a:ext uri="{FF2B5EF4-FFF2-40B4-BE49-F238E27FC236}">
                  <a16:creationId xmlns:a16="http://schemas.microsoft.com/office/drawing/2014/main" id="{2DCC76F2-5ECE-4F08-ADEE-4A87F70A3CE0}"/>
                </a:ext>
              </a:extLst>
            </p:cNvPr>
            <p:cNvGrpSpPr/>
            <p:nvPr/>
          </p:nvGrpSpPr>
          <p:grpSpPr>
            <a:xfrm>
              <a:off x="7055503" y="4045546"/>
              <a:ext cx="2447146" cy="2470370"/>
              <a:chOff x="8849925" y="-442478"/>
              <a:chExt cx="2447146" cy="2470370"/>
            </a:xfrm>
          </p:grpSpPr>
          <p:sp>
            <p:nvSpPr>
              <p:cNvPr id="106" name="Teardrop 105">
                <a:extLst>
                  <a:ext uri="{FF2B5EF4-FFF2-40B4-BE49-F238E27FC236}">
                    <a16:creationId xmlns:a16="http://schemas.microsoft.com/office/drawing/2014/main" id="{2083E5A6-2308-404D-9627-D883B77F46E8}"/>
                  </a:ext>
                </a:extLst>
              </p:cNvPr>
              <p:cNvSpPr/>
              <p:nvPr/>
            </p:nvSpPr>
            <p:spPr>
              <a:xfrm rot="8111878">
                <a:off x="8849925" y="-442478"/>
                <a:ext cx="2447146" cy="2470370"/>
              </a:xfrm>
              <a:prstGeom prst="teardrop">
                <a:avLst>
                  <a:gd name="adj" fmla="val 1295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dirty="0"/>
              </a:p>
            </p:txBody>
          </p:sp>
          <p:sp>
            <p:nvSpPr>
              <p:cNvPr id="110" name="TextBox 109">
                <a:extLst>
                  <a:ext uri="{FF2B5EF4-FFF2-40B4-BE49-F238E27FC236}">
                    <a16:creationId xmlns:a16="http://schemas.microsoft.com/office/drawing/2014/main" id="{79F5C9BA-DBCA-4DAF-B007-1FAD9653E100}"/>
                  </a:ext>
                </a:extLst>
              </p:cNvPr>
              <p:cNvSpPr txBox="1"/>
              <p:nvPr/>
            </p:nvSpPr>
            <p:spPr>
              <a:xfrm>
                <a:off x="9164643" y="71623"/>
                <a:ext cx="1726310" cy="1200329"/>
              </a:xfrm>
              <a:prstGeom prst="rect">
                <a:avLst/>
              </a:prstGeom>
              <a:noFill/>
            </p:spPr>
            <p:txBody>
              <a:bodyPr wrap="square" rtlCol="0">
                <a:spAutoFit/>
              </a:bodyPr>
              <a:lstStyle/>
              <a:p>
                <a:pPr algn="ctr"/>
                <a:r>
                  <a:rPr lang="en-GB" sz="2400" b="1" dirty="0">
                    <a:solidFill>
                      <a:schemeClr val="tx1"/>
                    </a:solidFill>
                  </a:rPr>
                  <a:t>Supported WHO Task Force</a:t>
                </a:r>
              </a:p>
            </p:txBody>
          </p:sp>
        </p:grpSp>
        <p:sp>
          <p:nvSpPr>
            <p:cNvPr id="111" name="Oval 110">
              <a:extLst>
                <a:ext uri="{FF2B5EF4-FFF2-40B4-BE49-F238E27FC236}">
                  <a16:creationId xmlns:a16="http://schemas.microsoft.com/office/drawing/2014/main" id="{2379F9DA-E35A-4666-B67A-B62057F8E298}"/>
                </a:ext>
              </a:extLst>
            </p:cNvPr>
            <p:cNvSpPr/>
            <p:nvPr/>
          </p:nvSpPr>
          <p:spPr>
            <a:xfrm>
              <a:off x="7708688" y="5759976"/>
              <a:ext cx="1073198" cy="958643"/>
            </a:xfrm>
            <a:prstGeom prst="ellipse">
              <a:avLst/>
            </a:prstGeom>
            <a:blipFill dpi="0" rotWithShape="1">
              <a:blip r:embed="rId9">
                <a:extLst>
                  <a:ext uri="{28A0092B-C50C-407E-A947-70E740481C1C}">
                    <a14:useLocalDpi xmlns:a14="http://schemas.microsoft.com/office/drawing/2010/main" val="0"/>
                  </a:ext>
                </a:extLst>
              </a:blip>
              <a:srcRect/>
              <a:stretch>
                <a:fillRect/>
              </a:stretch>
            </a:blipFill>
            <a:ln>
              <a:solidFill>
                <a:schemeClr val="bg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4212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p:tgtEl>
                                          <p:spTgt spid="19"/>
                                        </p:tgtEl>
                                        <p:attrNameLst>
                                          <p:attrName>ppt_y</p:attrName>
                                        </p:attrNameLst>
                                      </p:cBhvr>
                                      <p:tavLst>
                                        <p:tav tm="0">
                                          <p:val>
                                            <p:strVal val="#ppt_y+#ppt_h*1.125000"/>
                                          </p:val>
                                        </p:tav>
                                        <p:tav tm="100000">
                                          <p:val>
                                            <p:strVal val="#ppt_y"/>
                                          </p:val>
                                        </p:tav>
                                      </p:tavLst>
                                    </p:anim>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p:tgtEl>
                                          <p:spTgt spid="10"/>
                                        </p:tgtEl>
                                        <p:attrNameLst>
                                          <p:attrName>ppt_y</p:attrName>
                                        </p:attrNameLst>
                                      </p:cBhvr>
                                      <p:tavLst>
                                        <p:tav tm="0">
                                          <p:val>
                                            <p:strVal val="#ppt_y+#ppt_h*1.125000"/>
                                          </p:val>
                                        </p:tav>
                                        <p:tav tm="100000">
                                          <p:val>
                                            <p:strVal val="#ppt_y"/>
                                          </p:val>
                                        </p:tav>
                                      </p:tavLst>
                                    </p:anim>
                                    <p:animEffect transition="in" filter="wipe(up)">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ppt_y</p:attrName>
                                        </p:attrNameLst>
                                      </p:cBhvr>
                                      <p:tavLst>
                                        <p:tav tm="0">
                                          <p:val>
                                            <p:strVal val="#ppt_y+#ppt_h*1.125000"/>
                                          </p:val>
                                        </p:tav>
                                        <p:tav tm="100000">
                                          <p:val>
                                            <p:strVal val="#ppt_y"/>
                                          </p:val>
                                        </p:tav>
                                      </p:tavLst>
                                    </p:anim>
                                    <p:animEffect transition="in" filter="wipe(up)">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p:tgtEl>
                                          <p:spTgt spid="11"/>
                                        </p:tgtEl>
                                        <p:attrNameLst>
                                          <p:attrName>ppt_y</p:attrName>
                                        </p:attrNameLst>
                                      </p:cBhvr>
                                      <p:tavLst>
                                        <p:tav tm="0">
                                          <p:val>
                                            <p:strVal val="#ppt_y+#ppt_h*1.125000"/>
                                          </p:val>
                                        </p:tav>
                                        <p:tav tm="100000">
                                          <p:val>
                                            <p:strVal val="#ppt_y"/>
                                          </p:val>
                                        </p:tav>
                                      </p:tavLst>
                                    </p:anim>
                                    <p:animEffect transition="in" filter="wipe(up)">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4;p13">
            <a:extLst>
              <a:ext uri="{FF2B5EF4-FFF2-40B4-BE49-F238E27FC236}">
                <a16:creationId xmlns:a16="http://schemas.microsoft.com/office/drawing/2014/main" id="{06190233-EC55-D247-B3AF-B87866067749}"/>
              </a:ext>
            </a:extLst>
          </p:cNvPr>
          <p:cNvSpPr/>
          <p:nvPr/>
        </p:nvSpPr>
        <p:spPr>
          <a:xfrm>
            <a:off x="11429" y="5270963"/>
            <a:ext cx="12276900" cy="15822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5" name="Google Shape;86;p13">
            <a:extLst>
              <a:ext uri="{FF2B5EF4-FFF2-40B4-BE49-F238E27FC236}">
                <a16:creationId xmlns:a16="http://schemas.microsoft.com/office/drawing/2014/main" id="{921E1764-9044-BD48-938C-0F3CE61B264D}"/>
              </a:ext>
            </a:extLst>
          </p:cNvPr>
          <p:cNvPicPr preferRelativeResize="0"/>
          <p:nvPr/>
        </p:nvPicPr>
        <p:blipFill rotWithShape="1">
          <a:blip r:embed="rId3">
            <a:alphaModFix/>
          </a:blip>
          <a:srcRect/>
          <a:stretch/>
        </p:blipFill>
        <p:spPr>
          <a:xfrm>
            <a:off x="6642925" y="5551725"/>
            <a:ext cx="3341950" cy="1020675"/>
          </a:xfrm>
          <a:prstGeom prst="rect">
            <a:avLst/>
          </a:prstGeom>
          <a:noFill/>
          <a:ln>
            <a:noFill/>
          </a:ln>
        </p:spPr>
      </p:pic>
      <p:pic>
        <p:nvPicPr>
          <p:cNvPr id="6" name="Google Shape;87;p13">
            <a:extLst>
              <a:ext uri="{FF2B5EF4-FFF2-40B4-BE49-F238E27FC236}">
                <a16:creationId xmlns:a16="http://schemas.microsoft.com/office/drawing/2014/main" id="{A0D5B2D3-3C53-FF42-BE22-95CEB5366E3E}"/>
              </a:ext>
            </a:extLst>
          </p:cNvPr>
          <p:cNvPicPr preferRelativeResize="0"/>
          <p:nvPr/>
        </p:nvPicPr>
        <p:blipFill>
          <a:blip r:embed="rId4">
            <a:alphaModFix/>
          </a:blip>
          <a:stretch>
            <a:fillRect/>
          </a:stretch>
        </p:blipFill>
        <p:spPr>
          <a:xfrm>
            <a:off x="3001325" y="5270963"/>
            <a:ext cx="2823368" cy="1582200"/>
          </a:xfrm>
          <a:prstGeom prst="rect">
            <a:avLst/>
          </a:prstGeom>
          <a:noFill/>
          <a:ln>
            <a:noFill/>
          </a:ln>
        </p:spPr>
      </p:pic>
      <p:grpSp>
        <p:nvGrpSpPr>
          <p:cNvPr id="17" name="Group 16">
            <a:extLst>
              <a:ext uri="{FF2B5EF4-FFF2-40B4-BE49-F238E27FC236}">
                <a16:creationId xmlns:a16="http://schemas.microsoft.com/office/drawing/2014/main" id="{1EB92FDA-96C6-2C45-A767-7F03E7DB1F44}"/>
              </a:ext>
            </a:extLst>
          </p:cNvPr>
          <p:cNvGrpSpPr/>
          <p:nvPr/>
        </p:nvGrpSpPr>
        <p:grpSpPr>
          <a:xfrm>
            <a:off x="2922876" y="148533"/>
            <a:ext cx="2980266" cy="2980266"/>
            <a:chOff x="3793066" y="2438400"/>
            <a:chExt cx="2980266" cy="2980266"/>
          </a:xfrm>
        </p:grpSpPr>
        <p:sp>
          <p:nvSpPr>
            <p:cNvPr id="18" name="Shape 17">
              <a:extLst>
                <a:ext uri="{FF2B5EF4-FFF2-40B4-BE49-F238E27FC236}">
                  <a16:creationId xmlns:a16="http://schemas.microsoft.com/office/drawing/2014/main" id="{C1360FA5-A824-BC40-BAB4-E9688E43FC6E}"/>
                </a:ext>
              </a:extLst>
            </p:cNvPr>
            <p:cNvSpPr/>
            <p:nvPr/>
          </p:nvSpPr>
          <p:spPr>
            <a:xfrm>
              <a:off x="3793066" y="2438400"/>
              <a:ext cx="2980266" cy="2980266"/>
            </a:xfrm>
            <a:prstGeom prst="gear9">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Shape 4">
              <a:extLst>
                <a:ext uri="{FF2B5EF4-FFF2-40B4-BE49-F238E27FC236}">
                  <a16:creationId xmlns:a16="http://schemas.microsoft.com/office/drawing/2014/main" id="{5D945D9E-FD16-344B-9472-0CCBC836C61A}"/>
                </a:ext>
              </a:extLst>
            </p:cNvPr>
            <p:cNvSpPr txBox="1"/>
            <p:nvPr/>
          </p:nvSpPr>
          <p:spPr>
            <a:xfrm>
              <a:off x="4350233" y="3196005"/>
              <a:ext cx="1781934" cy="15319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a:t>Thank You</a:t>
              </a:r>
            </a:p>
          </p:txBody>
        </p:sp>
      </p:grpSp>
      <p:sp>
        <p:nvSpPr>
          <p:cNvPr id="21" name="Shape 20">
            <a:extLst>
              <a:ext uri="{FF2B5EF4-FFF2-40B4-BE49-F238E27FC236}">
                <a16:creationId xmlns:a16="http://schemas.microsoft.com/office/drawing/2014/main" id="{27D254D7-6FA2-E547-A5BB-45EC56BC53B4}"/>
              </a:ext>
            </a:extLst>
          </p:cNvPr>
          <p:cNvSpPr/>
          <p:nvPr/>
        </p:nvSpPr>
        <p:spPr>
          <a:xfrm>
            <a:off x="5559192" y="1294831"/>
            <a:ext cx="2167466" cy="216746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Shape 26">
            <a:extLst>
              <a:ext uri="{FF2B5EF4-FFF2-40B4-BE49-F238E27FC236}">
                <a16:creationId xmlns:a16="http://schemas.microsoft.com/office/drawing/2014/main" id="{64A1D3F3-066A-654A-90D6-E7E89C277B61}"/>
              </a:ext>
            </a:extLst>
          </p:cNvPr>
          <p:cNvSpPr/>
          <p:nvPr/>
        </p:nvSpPr>
        <p:spPr>
          <a:xfrm>
            <a:off x="4287989" y="2743179"/>
            <a:ext cx="2167466" cy="2167466"/>
          </a:xfrm>
          <a:prstGeom prst="gear6">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TextBox 29">
            <a:extLst>
              <a:ext uri="{FF2B5EF4-FFF2-40B4-BE49-F238E27FC236}">
                <a16:creationId xmlns:a16="http://schemas.microsoft.com/office/drawing/2014/main" id="{DD139368-8BE5-FE46-AA4D-ECD2D6EF8E75}"/>
              </a:ext>
            </a:extLst>
          </p:cNvPr>
          <p:cNvSpPr txBox="1"/>
          <p:nvPr/>
        </p:nvSpPr>
        <p:spPr>
          <a:xfrm>
            <a:off x="7180992" y="3761509"/>
            <a:ext cx="184731" cy="307777"/>
          </a:xfrm>
          <a:prstGeom prst="rect">
            <a:avLst/>
          </a:prstGeom>
          <a:noFill/>
        </p:spPr>
        <p:txBody>
          <a:bodyPr wrap="none" rtlCol="0">
            <a:spAutoFit/>
          </a:bodyPr>
          <a:lstStyle/>
          <a:p>
            <a:endParaRPr lang="en-US" dirty="0"/>
          </a:p>
        </p:txBody>
      </p:sp>
      <p:sp>
        <p:nvSpPr>
          <p:cNvPr id="34" name="Oval 33">
            <a:extLst>
              <a:ext uri="{FF2B5EF4-FFF2-40B4-BE49-F238E27FC236}">
                <a16:creationId xmlns:a16="http://schemas.microsoft.com/office/drawing/2014/main" id="{0824A699-4F52-E647-91CD-4D2F39E8BFF6}"/>
              </a:ext>
            </a:extLst>
          </p:cNvPr>
          <p:cNvSpPr/>
          <p:nvPr/>
        </p:nvSpPr>
        <p:spPr>
          <a:xfrm>
            <a:off x="4629595" y="3076677"/>
            <a:ext cx="1507981" cy="1496520"/>
          </a:xfrm>
          <a:prstGeom prst="ellipse">
            <a:avLst/>
          </a:prstGeom>
          <a:solidFill>
            <a:schemeClr val="bg1">
              <a:lumMod val="85000"/>
            </a:schemeClr>
          </a:solidFill>
          <a:ln w="38100">
            <a:solidFill>
              <a:schemeClr val="accent1">
                <a:alpha val="94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mage result for tb mac">
            <a:extLst>
              <a:ext uri="{FF2B5EF4-FFF2-40B4-BE49-F238E27FC236}">
                <a16:creationId xmlns:a16="http://schemas.microsoft.com/office/drawing/2014/main" id="{81EED0F9-500A-46D4-BE63-FE64FBE70A6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0790" r="1042"/>
          <a:stretch/>
        </p:blipFill>
        <p:spPr bwMode="auto">
          <a:xfrm>
            <a:off x="442044" y="3330126"/>
            <a:ext cx="3894278" cy="100035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9E7D1973-572C-40E7-9C7E-DB5B31BC94E9}"/>
              </a:ext>
            </a:extLst>
          </p:cNvPr>
          <p:cNvGrpSpPr/>
          <p:nvPr/>
        </p:nvGrpSpPr>
        <p:grpSpPr>
          <a:xfrm>
            <a:off x="7365723" y="3284455"/>
            <a:ext cx="2809957" cy="954107"/>
            <a:chOff x="992022" y="3536958"/>
            <a:chExt cx="2809957" cy="954107"/>
          </a:xfrm>
        </p:grpSpPr>
        <p:sp>
          <p:nvSpPr>
            <p:cNvPr id="31" name="TextBox 30">
              <a:extLst>
                <a:ext uri="{FF2B5EF4-FFF2-40B4-BE49-F238E27FC236}">
                  <a16:creationId xmlns:a16="http://schemas.microsoft.com/office/drawing/2014/main" id="{0CDDF0F8-E1BC-764D-9715-F1DCB5D1E915}"/>
                </a:ext>
              </a:extLst>
            </p:cNvPr>
            <p:cNvSpPr txBox="1"/>
            <p:nvPr/>
          </p:nvSpPr>
          <p:spPr>
            <a:xfrm>
              <a:off x="992022" y="3536958"/>
              <a:ext cx="2809957" cy="954107"/>
            </a:xfrm>
            <a:prstGeom prst="rect">
              <a:avLst/>
            </a:prstGeom>
            <a:noFill/>
          </p:spPr>
          <p:txBody>
            <a:bodyPr wrap="square" rtlCol="0">
              <a:spAutoFit/>
            </a:bodyPr>
            <a:lstStyle/>
            <a:p>
              <a:r>
                <a:rPr lang="en-US" sz="2800" u="sng" dirty="0">
                  <a:solidFill>
                    <a:srgbClr val="0070C0"/>
                  </a:solidFill>
                  <a:cs typeface="Al Bayan Plain" pitchFamily="2" charset="-78"/>
                </a:rPr>
                <a:t>www.tb-mac.org</a:t>
              </a:r>
            </a:p>
            <a:p>
              <a:r>
                <a:rPr lang="en-US" sz="2800" dirty="0">
                  <a:solidFill>
                    <a:schemeClr val="accent1">
                      <a:lumMod val="50000"/>
                    </a:schemeClr>
                  </a:solidFill>
                  <a:cs typeface="Al Bayan Plain" pitchFamily="2" charset="-78"/>
                </a:rPr>
                <a:t>     @</a:t>
              </a:r>
              <a:r>
                <a:rPr lang="en-US" sz="2800" dirty="0" err="1">
                  <a:solidFill>
                    <a:schemeClr val="accent1">
                      <a:lumMod val="50000"/>
                    </a:schemeClr>
                  </a:solidFill>
                  <a:cs typeface="Al Bayan Plain" pitchFamily="2" charset="-78"/>
                </a:rPr>
                <a:t>tb_mac</a:t>
              </a:r>
              <a:endParaRPr lang="en-US" sz="2000" dirty="0">
                <a:solidFill>
                  <a:schemeClr val="accent1">
                    <a:lumMod val="50000"/>
                  </a:schemeClr>
                </a:solidFill>
                <a:cs typeface="Al Bayan Plain" pitchFamily="2" charset="-78"/>
              </a:endParaRPr>
            </a:p>
          </p:txBody>
        </p:sp>
        <p:pic>
          <p:nvPicPr>
            <p:cNvPr id="2052" name="Picture 4" descr="Image result for twitter">
              <a:extLst>
                <a:ext uri="{FF2B5EF4-FFF2-40B4-BE49-F238E27FC236}">
                  <a16:creationId xmlns:a16="http://schemas.microsoft.com/office/drawing/2014/main" id="{5D23FFEB-6E19-41D1-B097-31E0B74BBF8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2022" y="4044479"/>
              <a:ext cx="557359" cy="417097"/>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a:extLst>
              <a:ext uri="{FF2B5EF4-FFF2-40B4-BE49-F238E27FC236}">
                <a16:creationId xmlns:a16="http://schemas.microsoft.com/office/drawing/2014/main" id="{3E926817-8AC8-EF4E-9C0E-7E6DAD25F424}"/>
              </a:ext>
            </a:extLst>
          </p:cNvPr>
          <p:cNvPicPr>
            <a:picLocks noChangeAspect="1"/>
          </p:cNvPicPr>
          <p:nvPr/>
        </p:nvPicPr>
        <p:blipFill>
          <a:blip r:embed="rId7">
            <a:extLst>
              <a:ext uri="{BEBA8EAE-BF5A-486C-A8C5-ECC9F3942E4B}">
                <a14:imgProps xmlns:a14="http://schemas.microsoft.com/office/drawing/2010/main">
                  <a14:imgLayer>
                    <a14:imgEffect>
                      <a14:backgroundRemoval t="6860" b="93720" l="7855" r="95267">
                        <a14:foregroundMark x1="9869" y1="75362" x2="22659" y2="85314"/>
                        <a14:foregroundMark x1="22659" y1="85314" x2="36556" y2="92174"/>
                        <a14:foregroundMark x1="36556" y1="92174" x2="44512" y2="91594"/>
                        <a14:foregroundMark x1="44512" y1="91594" x2="53978" y2="92367"/>
                        <a14:foregroundMark x1="53978" y1="92367" x2="68681" y2="87246"/>
                        <a14:foregroundMark x1="68681" y1="87246" x2="80060" y2="75749"/>
                        <a14:foregroundMark x1="80060" y1="75749" x2="95267" y2="51691"/>
                        <a14:foregroundMark x1="42095" y1="93623" x2="46123" y2="93720"/>
                        <a14:foregroundMark x1="59718" y1="6570" x2="36757" y2="6860"/>
                        <a14:foregroundMark x1="36757" y1="6860" x2="20947" y2="13720"/>
                        <a14:foregroundMark x1="17422" y1="16329" x2="12085" y2="21643"/>
                        <a14:foregroundMark x1="12085" y1="21643" x2="11984" y2="21643"/>
                        <a14:foregroundMark x1="11581" y1="21836" x2="10775" y2="22899"/>
                        <a14:foregroundMark x1="9768" y1="74879" x2="11178" y2="76425"/>
                        <a14:foregroundMark x1="21752" y1="19420" x2="12387" y2="30918"/>
                        <a14:foregroundMark x1="12387" y1="30918" x2="7754" y2="45314"/>
                        <a14:foregroundMark x1="7754" y1="45314" x2="7855" y2="52754"/>
                        <a14:foregroundMark x1="7855" y1="52754" x2="13998" y2="66184"/>
                        <a14:foregroundMark x1="13998" y1="66184" x2="24572" y2="77101"/>
                        <a14:foregroundMark x1="24572" y1="77101" x2="47029" y2="83382"/>
                        <a14:foregroundMark x1="47029" y1="83382" x2="54985" y2="82609"/>
                        <a14:foregroundMark x1="54985" y1="82609" x2="68882" y2="74879"/>
                        <a14:foregroundMark x1="68882" y1="74879" x2="73817" y2="69179"/>
                        <a14:foregroundMark x1="73817" y1="69179" x2="73817" y2="68986"/>
                        <a14:foregroundMark x1="74018" y1="68792" x2="79758" y2="54879"/>
                        <a14:foregroundMark x1="79758" y1="54879" x2="80463" y2="51111"/>
                        <a14:foregroundMark x1="66365" y1="19903" x2="72508" y2="24541"/>
                        <a14:foregroundMark x1="72508" y1="24541" x2="78046" y2="32367"/>
                        <a14:foregroundMark x1="77442" y1="33043" x2="81470" y2="47633"/>
                        <a14:foregroundMark x1="81470" y1="47633" x2="81470" y2="51594"/>
                      </a14:backgroundRemoval>
                    </a14:imgEffect>
                  </a14:imgLayer>
                </a14:imgProps>
              </a:ext>
            </a:extLst>
          </a:blip>
          <a:stretch>
            <a:fillRect/>
          </a:stretch>
        </p:blipFill>
        <p:spPr>
          <a:xfrm>
            <a:off x="4697453" y="3118665"/>
            <a:ext cx="1405606" cy="1464666"/>
          </a:xfrm>
          <a:prstGeom prst="rect">
            <a:avLst/>
          </a:prstGeom>
        </p:spPr>
      </p:pic>
    </p:spTree>
    <p:extLst>
      <p:ext uri="{BB962C8B-B14F-4D97-AF65-F5344CB8AC3E}">
        <p14:creationId xmlns:p14="http://schemas.microsoft.com/office/powerpoint/2010/main" val="2567687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FBA1DDAF-DB62-D042-B6ED-9C61D814F508}"/>
              </a:ext>
            </a:extLst>
          </p:cNvPr>
          <p:cNvGrpSpPr/>
          <p:nvPr/>
        </p:nvGrpSpPr>
        <p:grpSpPr>
          <a:xfrm>
            <a:off x="3482254" y="717633"/>
            <a:ext cx="4664597" cy="5037878"/>
            <a:chOff x="3771622" y="694483"/>
            <a:chExt cx="4664597" cy="5037878"/>
          </a:xfrm>
        </p:grpSpPr>
        <p:grpSp>
          <p:nvGrpSpPr>
            <p:cNvPr id="12" name="Group 11">
              <a:extLst>
                <a:ext uri="{FF2B5EF4-FFF2-40B4-BE49-F238E27FC236}">
                  <a16:creationId xmlns:a16="http://schemas.microsoft.com/office/drawing/2014/main" id="{61B9B91F-B749-C842-8337-B9DC10A1FB70}"/>
                </a:ext>
              </a:extLst>
            </p:cNvPr>
            <p:cNvGrpSpPr/>
            <p:nvPr/>
          </p:nvGrpSpPr>
          <p:grpSpPr>
            <a:xfrm>
              <a:off x="3771622" y="694483"/>
              <a:ext cx="4664597" cy="4965537"/>
              <a:chOff x="3459105" y="694483"/>
              <a:chExt cx="4664597" cy="4965537"/>
            </a:xfrm>
            <a:solidFill>
              <a:schemeClr val="accent1"/>
            </a:solidFill>
          </p:grpSpPr>
          <p:pic>
            <p:nvPicPr>
              <p:cNvPr id="10" name="Graphic 9" descr="User">
                <a:extLst>
                  <a:ext uri="{FF2B5EF4-FFF2-40B4-BE49-F238E27FC236}">
                    <a16:creationId xmlns:a16="http://schemas.microsoft.com/office/drawing/2014/main" id="{1B66F9B2-3EDF-344D-B92F-6883705785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59105" y="694483"/>
                <a:ext cx="4664597" cy="4525700"/>
              </a:xfrm>
              <a:prstGeom prst="rect">
                <a:avLst/>
              </a:prstGeom>
            </p:spPr>
          </p:pic>
          <p:sp>
            <p:nvSpPr>
              <p:cNvPr id="11" name="Rectangle 10">
                <a:extLst>
                  <a:ext uri="{FF2B5EF4-FFF2-40B4-BE49-F238E27FC236}">
                    <a16:creationId xmlns:a16="http://schemas.microsoft.com/office/drawing/2014/main" id="{5D596AD3-2E08-094B-A890-50F18128EFA7}"/>
                  </a:ext>
                </a:extLst>
              </p:cNvPr>
              <p:cNvSpPr/>
              <p:nvPr/>
            </p:nvSpPr>
            <p:spPr>
              <a:xfrm>
                <a:off x="4236334" y="4409954"/>
                <a:ext cx="3113590" cy="1250066"/>
              </a:xfrm>
              <a:prstGeom prst="rect">
                <a:avLst/>
              </a:prstGeom>
              <a:solidFill>
                <a:schemeClr val="accent5"/>
              </a:solidFill>
              <a:ln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24796454-6CE7-3949-996C-9B6947C10C64}"/>
                </a:ext>
              </a:extLst>
            </p:cNvPr>
            <p:cNvPicPr>
              <a:picLocks noChangeAspect="1"/>
            </p:cNvPicPr>
            <p:nvPr/>
          </p:nvPicPr>
          <p:blipFill>
            <a:blip r:embed="rId5"/>
            <a:stretch>
              <a:fillRect/>
            </a:stretch>
          </p:blipFill>
          <p:spPr>
            <a:xfrm>
              <a:off x="4988003" y="3087546"/>
              <a:ext cx="2198702" cy="2644815"/>
            </a:xfrm>
            <a:prstGeom prst="rect">
              <a:avLst/>
            </a:prstGeom>
          </p:spPr>
        </p:pic>
      </p:grpSp>
      <p:grpSp>
        <p:nvGrpSpPr>
          <p:cNvPr id="27" name="Group 26">
            <a:extLst>
              <a:ext uri="{FF2B5EF4-FFF2-40B4-BE49-F238E27FC236}">
                <a16:creationId xmlns:a16="http://schemas.microsoft.com/office/drawing/2014/main" id="{618B5D54-1684-AA4C-A502-F6472263B7D7}"/>
              </a:ext>
            </a:extLst>
          </p:cNvPr>
          <p:cNvGrpSpPr/>
          <p:nvPr/>
        </p:nvGrpSpPr>
        <p:grpSpPr>
          <a:xfrm>
            <a:off x="666974" y="1235853"/>
            <a:ext cx="3897656" cy="1515963"/>
            <a:chOff x="211092" y="1317510"/>
            <a:chExt cx="3897656" cy="1515963"/>
          </a:xfrm>
        </p:grpSpPr>
        <p:grpSp>
          <p:nvGrpSpPr>
            <p:cNvPr id="25" name="Group 24">
              <a:extLst>
                <a:ext uri="{FF2B5EF4-FFF2-40B4-BE49-F238E27FC236}">
                  <a16:creationId xmlns:a16="http://schemas.microsoft.com/office/drawing/2014/main" id="{82D5FE5A-52A3-2A42-8F6F-24F3593F5785}"/>
                </a:ext>
              </a:extLst>
            </p:cNvPr>
            <p:cNvGrpSpPr/>
            <p:nvPr/>
          </p:nvGrpSpPr>
          <p:grpSpPr>
            <a:xfrm>
              <a:off x="974202" y="1317510"/>
              <a:ext cx="1691174" cy="1045632"/>
              <a:chOff x="453342" y="1233618"/>
              <a:chExt cx="1691174" cy="1045632"/>
            </a:xfrm>
          </p:grpSpPr>
          <p:pic>
            <p:nvPicPr>
              <p:cNvPr id="22" name="Graphic 21" descr="Books">
                <a:extLst>
                  <a:ext uri="{FF2B5EF4-FFF2-40B4-BE49-F238E27FC236}">
                    <a16:creationId xmlns:a16="http://schemas.microsoft.com/office/drawing/2014/main" id="{1FE8EF80-2DD2-1143-B0B0-6511C24348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3342" y="1364850"/>
                <a:ext cx="914400" cy="914400"/>
              </a:xfrm>
              <a:prstGeom prst="rect">
                <a:avLst/>
              </a:prstGeom>
            </p:spPr>
          </p:pic>
          <p:pic>
            <p:nvPicPr>
              <p:cNvPr id="24" name="Graphic 23" descr="Microscope">
                <a:extLst>
                  <a:ext uri="{FF2B5EF4-FFF2-40B4-BE49-F238E27FC236}">
                    <a16:creationId xmlns:a16="http://schemas.microsoft.com/office/drawing/2014/main" id="{F4A52E7C-7996-9149-815D-9066D6A7CA4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30116" y="1233618"/>
                <a:ext cx="914400" cy="914400"/>
              </a:xfrm>
              <a:prstGeom prst="rect">
                <a:avLst/>
              </a:prstGeom>
            </p:spPr>
          </p:pic>
        </p:grpSp>
        <p:sp>
          <p:nvSpPr>
            <p:cNvPr id="26" name="TextBox 25">
              <a:extLst>
                <a:ext uri="{FF2B5EF4-FFF2-40B4-BE49-F238E27FC236}">
                  <a16:creationId xmlns:a16="http://schemas.microsoft.com/office/drawing/2014/main" id="{16D2FCE9-50A6-9446-99F8-116295C3043B}"/>
                </a:ext>
              </a:extLst>
            </p:cNvPr>
            <p:cNvSpPr txBox="1"/>
            <p:nvPr/>
          </p:nvSpPr>
          <p:spPr>
            <a:xfrm>
              <a:off x="211092" y="2371808"/>
              <a:ext cx="3897656" cy="461665"/>
            </a:xfrm>
            <a:prstGeom prst="rect">
              <a:avLst/>
            </a:prstGeom>
            <a:noFill/>
          </p:spPr>
          <p:txBody>
            <a:bodyPr wrap="square" rtlCol="0">
              <a:spAutoFit/>
            </a:bodyPr>
            <a:lstStyle/>
            <a:p>
              <a:r>
                <a:rPr lang="en-US" sz="2400" b="1" dirty="0">
                  <a:solidFill>
                    <a:srgbClr val="C55A11"/>
                  </a:solidFill>
                </a:rPr>
                <a:t>Complex Natural History</a:t>
              </a:r>
            </a:p>
          </p:txBody>
        </p:sp>
      </p:grpSp>
      <p:grpSp>
        <p:nvGrpSpPr>
          <p:cNvPr id="46" name="Group 45">
            <a:extLst>
              <a:ext uri="{FF2B5EF4-FFF2-40B4-BE49-F238E27FC236}">
                <a16:creationId xmlns:a16="http://schemas.microsoft.com/office/drawing/2014/main" id="{C7A4DDB8-37D2-A347-9D9C-84930D65747F}"/>
              </a:ext>
            </a:extLst>
          </p:cNvPr>
          <p:cNvGrpSpPr/>
          <p:nvPr/>
        </p:nvGrpSpPr>
        <p:grpSpPr>
          <a:xfrm>
            <a:off x="387275" y="3477837"/>
            <a:ext cx="3603812" cy="2336071"/>
            <a:chOff x="286553" y="3199814"/>
            <a:chExt cx="3603812" cy="2336071"/>
          </a:xfrm>
        </p:grpSpPr>
        <p:grpSp>
          <p:nvGrpSpPr>
            <p:cNvPr id="42" name="Group 41">
              <a:extLst>
                <a:ext uri="{FF2B5EF4-FFF2-40B4-BE49-F238E27FC236}">
                  <a16:creationId xmlns:a16="http://schemas.microsoft.com/office/drawing/2014/main" id="{DD3E3764-D25B-5941-BDE4-1BC404DD6F0F}"/>
                </a:ext>
              </a:extLst>
            </p:cNvPr>
            <p:cNvGrpSpPr/>
            <p:nvPr/>
          </p:nvGrpSpPr>
          <p:grpSpPr>
            <a:xfrm>
              <a:off x="828636" y="3199814"/>
              <a:ext cx="2667472" cy="1891845"/>
              <a:chOff x="805132" y="3185987"/>
              <a:chExt cx="2667472" cy="1891845"/>
            </a:xfrm>
          </p:grpSpPr>
          <p:pic>
            <p:nvPicPr>
              <p:cNvPr id="29" name="Graphic 28" descr="Medicine">
                <a:extLst>
                  <a:ext uri="{FF2B5EF4-FFF2-40B4-BE49-F238E27FC236}">
                    <a16:creationId xmlns:a16="http://schemas.microsoft.com/office/drawing/2014/main" id="{20F79FE1-5E52-CC44-A47D-D45930C77FC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05132" y="3309248"/>
                <a:ext cx="914400" cy="914400"/>
              </a:xfrm>
              <a:prstGeom prst="rect">
                <a:avLst/>
              </a:prstGeom>
            </p:spPr>
          </p:pic>
          <p:pic>
            <p:nvPicPr>
              <p:cNvPr id="31" name="Graphic 30" descr="Needle">
                <a:extLst>
                  <a:ext uri="{FF2B5EF4-FFF2-40B4-BE49-F238E27FC236}">
                    <a16:creationId xmlns:a16="http://schemas.microsoft.com/office/drawing/2014/main" id="{B3A4F225-0FB0-5B4F-BCEF-65BFE20C153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144240" y="4172723"/>
                <a:ext cx="829465" cy="829465"/>
              </a:xfrm>
              <a:prstGeom prst="rect">
                <a:avLst/>
              </a:prstGeom>
            </p:spPr>
          </p:pic>
          <p:pic>
            <p:nvPicPr>
              <p:cNvPr id="33" name="Graphic 32" descr="DNA">
                <a:extLst>
                  <a:ext uri="{FF2B5EF4-FFF2-40B4-BE49-F238E27FC236}">
                    <a16:creationId xmlns:a16="http://schemas.microsoft.com/office/drawing/2014/main" id="{A442033B-4012-314B-8AC3-A9ACA9B003F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33102" y="3309248"/>
                <a:ext cx="914400" cy="914400"/>
              </a:xfrm>
              <a:prstGeom prst="rect">
                <a:avLst/>
              </a:prstGeom>
            </p:spPr>
          </p:pic>
          <p:pic>
            <p:nvPicPr>
              <p:cNvPr id="37" name="Graphic 36" descr="Bus">
                <a:extLst>
                  <a:ext uri="{FF2B5EF4-FFF2-40B4-BE49-F238E27FC236}">
                    <a16:creationId xmlns:a16="http://schemas.microsoft.com/office/drawing/2014/main" id="{B829E2A7-2BE0-0544-BE9B-C604F14D0C8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87283" y="4163432"/>
                <a:ext cx="914400" cy="914400"/>
              </a:xfrm>
              <a:prstGeom prst="rect">
                <a:avLst/>
              </a:prstGeom>
            </p:spPr>
          </p:pic>
          <p:pic>
            <p:nvPicPr>
              <p:cNvPr id="39" name="Graphic 38" descr="Group">
                <a:extLst>
                  <a:ext uri="{FF2B5EF4-FFF2-40B4-BE49-F238E27FC236}">
                    <a16:creationId xmlns:a16="http://schemas.microsoft.com/office/drawing/2014/main" id="{8B855119-D84E-9241-8EE0-4F556379F7F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311682" y="3185987"/>
                <a:ext cx="1160922" cy="1160922"/>
              </a:xfrm>
              <a:prstGeom prst="rect">
                <a:avLst/>
              </a:prstGeom>
            </p:spPr>
          </p:pic>
        </p:grpSp>
        <p:sp>
          <p:nvSpPr>
            <p:cNvPr id="43" name="TextBox 42">
              <a:extLst>
                <a:ext uri="{FF2B5EF4-FFF2-40B4-BE49-F238E27FC236}">
                  <a16:creationId xmlns:a16="http://schemas.microsoft.com/office/drawing/2014/main" id="{D7E68079-8CF4-F847-B5CD-D3E4EE118481}"/>
                </a:ext>
              </a:extLst>
            </p:cNvPr>
            <p:cNvSpPr txBox="1"/>
            <p:nvPr/>
          </p:nvSpPr>
          <p:spPr>
            <a:xfrm>
              <a:off x="286553" y="5074220"/>
              <a:ext cx="3603812" cy="461665"/>
            </a:xfrm>
            <a:prstGeom prst="rect">
              <a:avLst/>
            </a:prstGeom>
            <a:noFill/>
          </p:spPr>
          <p:txBody>
            <a:bodyPr wrap="square" rtlCol="0">
              <a:spAutoFit/>
            </a:bodyPr>
            <a:lstStyle/>
            <a:p>
              <a:r>
                <a:rPr lang="en-US" sz="2400" b="1" dirty="0">
                  <a:solidFill>
                    <a:srgbClr val="FFC000"/>
                  </a:solidFill>
                </a:rPr>
                <a:t>Range of interventions</a:t>
              </a:r>
            </a:p>
          </p:txBody>
        </p:sp>
      </p:grpSp>
      <p:grpSp>
        <p:nvGrpSpPr>
          <p:cNvPr id="56" name="Group 55">
            <a:extLst>
              <a:ext uri="{FF2B5EF4-FFF2-40B4-BE49-F238E27FC236}">
                <a16:creationId xmlns:a16="http://schemas.microsoft.com/office/drawing/2014/main" id="{D55E3652-9DD6-C24A-B83C-AE97B6FC2E1B}"/>
              </a:ext>
            </a:extLst>
          </p:cNvPr>
          <p:cNvGrpSpPr/>
          <p:nvPr/>
        </p:nvGrpSpPr>
        <p:grpSpPr>
          <a:xfrm>
            <a:off x="8108272" y="3819004"/>
            <a:ext cx="3696453" cy="1745397"/>
            <a:chOff x="8475693" y="3695067"/>
            <a:chExt cx="3696453" cy="1745397"/>
          </a:xfrm>
        </p:grpSpPr>
        <p:grpSp>
          <p:nvGrpSpPr>
            <p:cNvPr id="55" name="Group 54">
              <a:extLst>
                <a:ext uri="{FF2B5EF4-FFF2-40B4-BE49-F238E27FC236}">
                  <a16:creationId xmlns:a16="http://schemas.microsoft.com/office/drawing/2014/main" id="{792A7FC9-97DD-9744-B398-FC20CD9DE56C}"/>
                </a:ext>
              </a:extLst>
            </p:cNvPr>
            <p:cNvGrpSpPr/>
            <p:nvPr/>
          </p:nvGrpSpPr>
          <p:grpSpPr>
            <a:xfrm>
              <a:off x="8809504" y="3695067"/>
              <a:ext cx="2489936" cy="943692"/>
              <a:chOff x="8809504" y="3695067"/>
              <a:chExt cx="2489936" cy="943692"/>
            </a:xfrm>
          </p:grpSpPr>
          <p:pic>
            <p:nvPicPr>
              <p:cNvPr id="49" name="Graphic 48" descr="Bar chart">
                <a:extLst>
                  <a:ext uri="{FF2B5EF4-FFF2-40B4-BE49-F238E27FC236}">
                    <a16:creationId xmlns:a16="http://schemas.microsoft.com/office/drawing/2014/main" id="{F5464583-1973-8543-A283-D76B75F3415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809504" y="3724359"/>
                <a:ext cx="914400" cy="914400"/>
              </a:xfrm>
              <a:prstGeom prst="rect">
                <a:avLst/>
              </a:prstGeom>
            </p:spPr>
          </p:pic>
          <p:pic>
            <p:nvPicPr>
              <p:cNvPr id="51" name="Graphic 50" descr="Upward trend">
                <a:extLst>
                  <a:ext uri="{FF2B5EF4-FFF2-40B4-BE49-F238E27FC236}">
                    <a16:creationId xmlns:a16="http://schemas.microsoft.com/office/drawing/2014/main" id="{4A534A6C-395D-EF43-A2C8-F1C88197766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562839" y="3724359"/>
                <a:ext cx="914400" cy="914400"/>
              </a:xfrm>
              <a:prstGeom prst="rect">
                <a:avLst/>
              </a:prstGeom>
            </p:spPr>
          </p:pic>
          <p:pic>
            <p:nvPicPr>
              <p:cNvPr id="53" name="Graphic 52" descr="Hierarchy">
                <a:extLst>
                  <a:ext uri="{FF2B5EF4-FFF2-40B4-BE49-F238E27FC236}">
                    <a16:creationId xmlns:a16="http://schemas.microsoft.com/office/drawing/2014/main" id="{A1D4194B-E6CB-7145-A463-84E466E9072E}"/>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385040" y="3695067"/>
                <a:ext cx="914400" cy="914400"/>
              </a:xfrm>
              <a:prstGeom prst="rect">
                <a:avLst/>
              </a:prstGeom>
            </p:spPr>
          </p:pic>
        </p:grpSp>
        <p:sp>
          <p:nvSpPr>
            <p:cNvPr id="54" name="TextBox 53">
              <a:extLst>
                <a:ext uri="{FF2B5EF4-FFF2-40B4-BE49-F238E27FC236}">
                  <a16:creationId xmlns:a16="http://schemas.microsoft.com/office/drawing/2014/main" id="{5451915E-E2A9-9E4B-9FB4-0D097E210A37}"/>
                </a:ext>
              </a:extLst>
            </p:cNvPr>
            <p:cNvSpPr txBox="1"/>
            <p:nvPr/>
          </p:nvSpPr>
          <p:spPr>
            <a:xfrm>
              <a:off x="8475693" y="4609467"/>
              <a:ext cx="3696453" cy="830997"/>
            </a:xfrm>
            <a:prstGeom prst="rect">
              <a:avLst/>
            </a:prstGeom>
            <a:noFill/>
          </p:spPr>
          <p:txBody>
            <a:bodyPr wrap="square" rtlCol="0">
              <a:spAutoFit/>
            </a:bodyPr>
            <a:lstStyle/>
            <a:p>
              <a:r>
                <a:rPr lang="en-US" sz="2400" b="1" dirty="0">
                  <a:solidFill>
                    <a:srgbClr val="7030A0"/>
                  </a:solidFill>
                </a:rPr>
                <a:t>Compare strategies, quantify uncertainty</a:t>
              </a:r>
            </a:p>
          </p:txBody>
        </p:sp>
      </p:grpSp>
      <p:grpSp>
        <p:nvGrpSpPr>
          <p:cNvPr id="64" name="Group 63">
            <a:extLst>
              <a:ext uri="{FF2B5EF4-FFF2-40B4-BE49-F238E27FC236}">
                <a16:creationId xmlns:a16="http://schemas.microsoft.com/office/drawing/2014/main" id="{B9C28DBB-6CC6-2D48-9897-CC68F80D5DCD}"/>
              </a:ext>
            </a:extLst>
          </p:cNvPr>
          <p:cNvGrpSpPr/>
          <p:nvPr/>
        </p:nvGrpSpPr>
        <p:grpSpPr>
          <a:xfrm>
            <a:off x="8239451" y="1535316"/>
            <a:ext cx="3574807" cy="1440633"/>
            <a:chOff x="8029936" y="1529639"/>
            <a:chExt cx="3574807" cy="1440633"/>
          </a:xfrm>
        </p:grpSpPr>
        <p:sp>
          <p:nvSpPr>
            <p:cNvPr id="44" name="TextBox 43">
              <a:extLst>
                <a:ext uri="{FF2B5EF4-FFF2-40B4-BE49-F238E27FC236}">
                  <a16:creationId xmlns:a16="http://schemas.microsoft.com/office/drawing/2014/main" id="{7B8FDCE2-6EC0-4B47-BB7D-F76FEB441A6F}"/>
                </a:ext>
              </a:extLst>
            </p:cNvPr>
            <p:cNvSpPr txBox="1"/>
            <p:nvPr/>
          </p:nvSpPr>
          <p:spPr>
            <a:xfrm>
              <a:off x="8232568" y="2508607"/>
              <a:ext cx="3372175" cy="461665"/>
            </a:xfrm>
            <a:prstGeom prst="rect">
              <a:avLst/>
            </a:prstGeom>
            <a:noFill/>
          </p:spPr>
          <p:txBody>
            <a:bodyPr wrap="square" rtlCol="0">
              <a:spAutoFit/>
            </a:bodyPr>
            <a:lstStyle/>
            <a:p>
              <a:r>
                <a:rPr lang="en-US" sz="2400" b="1" dirty="0">
                  <a:solidFill>
                    <a:schemeClr val="accent6"/>
                  </a:solidFill>
                </a:rPr>
                <a:t>Range of settings</a:t>
              </a:r>
            </a:p>
          </p:txBody>
        </p:sp>
        <p:pic>
          <p:nvPicPr>
            <p:cNvPr id="59" name="Graphic 58" descr="Earth Globe Europe-Africa">
              <a:extLst>
                <a:ext uri="{FF2B5EF4-FFF2-40B4-BE49-F238E27FC236}">
                  <a16:creationId xmlns:a16="http://schemas.microsoft.com/office/drawing/2014/main" id="{A5833745-2357-1847-A84E-821AE73BC83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956512" y="1529639"/>
              <a:ext cx="1080000" cy="1080000"/>
            </a:xfrm>
            <a:prstGeom prst="rect">
              <a:avLst/>
            </a:prstGeom>
          </p:spPr>
        </p:pic>
        <p:pic>
          <p:nvPicPr>
            <p:cNvPr id="61" name="Graphic 60" descr="Earth Globe Americas">
              <a:extLst>
                <a:ext uri="{FF2B5EF4-FFF2-40B4-BE49-F238E27FC236}">
                  <a16:creationId xmlns:a16="http://schemas.microsoft.com/office/drawing/2014/main" id="{67636ADA-0C19-124F-BA4E-1A5452DBDCFC}"/>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8029936" y="1547111"/>
              <a:ext cx="1080000" cy="1080000"/>
            </a:xfrm>
            <a:prstGeom prst="rect">
              <a:avLst/>
            </a:prstGeom>
          </p:spPr>
        </p:pic>
        <p:pic>
          <p:nvPicPr>
            <p:cNvPr id="63" name="Graphic 62" descr="Earth Globe Asia-Australia">
              <a:extLst>
                <a:ext uri="{FF2B5EF4-FFF2-40B4-BE49-F238E27FC236}">
                  <a16:creationId xmlns:a16="http://schemas.microsoft.com/office/drawing/2014/main" id="{EFD67D1B-299B-1144-9826-F00F091FD59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9879953" y="1529639"/>
              <a:ext cx="1080000" cy="1080000"/>
            </a:xfrm>
            <a:prstGeom prst="rect">
              <a:avLst/>
            </a:prstGeom>
          </p:spPr>
        </p:pic>
      </p:grpSp>
      <p:sp>
        <p:nvSpPr>
          <p:cNvPr id="65" name="Rectangle 64">
            <a:extLst>
              <a:ext uri="{FF2B5EF4-FFF2-40B4-BE49-F238E27FC236}">
                <a16:creationId xmlns:a16="http://schemas.microsoft.com/office/drawing/2014/main" id="{236DC641-5248-084E-90E0-1D5996E09713}"/>
              </a:ext>
            </a:extLst>
          </p:cNvPr>
          <p:cNvSpPr/>
          <p:nvPr/>
        </p:nvSpPr>
        <p:spPr>
          <a:xfrm>
            <a:off x="0" y="5926237"/>
            <a:ext cx="12192000" cy="682906"/>
          </a:xfrm>
          <a:prstGeom prst="rect">
            <a:avLst/>
          </a:prstGeom>
          <a:solidFill>
            <a:srgbClr val="4F4F4F">
              <a:alpha val="50196"/>
            </a:srgb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Arrow: Chevron 34">
            <a:extLst>
              <a:ext uri="{FF2B5EF4-FFF2-40B4-BE49-F238E27FC236}">
                <a16:creationId xmlns:a16="http://schemas.microsoft.com/office/drawing/2014/main" id="{CFC9042F-36D0-41C2-9432-713C79A2BA1E}"/>
              </a:ext>
            </a:extLst>
          </p:cNvPr>
          <p:cNvSpPr/>
          <p:nvPr/>
        </p:nvSpPr>
        <p:spPr>
          <a:xfrm rot="10800000">
            <a:off x="-375665" y="-5164"/>
            <a:ext cx="7112134" cy="696566"/>
          </a:xfrm>
          <a:prstGeom prst="chevron">
            <a:avLst/>
          </a:prstGeom>
          <a:solidFill>
            <a:schemeClr val="bg2"/>
          </a:solidFill>
          <a:ln>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1"/>
              </a:solidFill>
            </a:endParaRPr>
          </a:p>
        </p:txBody>
      </p:sp>
      <p:sp>
        <p:nvSpPr>
          <p:cNvPr id="36" name="TextBox 35">
            <a:extLst>
              <a:ext uri="{FF2B5EF4-FFF2-40B4-BE49-F238E27FC236}">
                <a16:creationId xmlns:a16="http://schemas.microsoft.com/office/drawing/2014/main" id="{626D3D2F-CE84-4A73-879B-4144B9BC5F31}"/>
              </a:ext>
            </a:extLst>
          </p:cNvPr>
          <p:cNvSpPr txBox="1"/>
          <p:nvPr/>
        </p:nvSpPr>
        <p:spPr>
          <a:xfrm>
            <a:off x="-54610" y="5261"/>
            <a:ext cx="6272530"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rPr>
              <a:t>Why does TB MAC exist?</a:t>
            </a:r>
          </a:p>
        </p:txBody>
      </p:sp>
    </p:spTree>
    <p:extLst>
      <p:ext uri="{BB962C8B-B14F-4D97-AF65-F5344CB8AC3E}">
        <p14:creationId xmlns:p14="http://schemas.microsoft.com/office/powerpoint/2010/main" val="340073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rrow: Chevron 34">
            <a:extLst>
              <a:ext uri="{FF2B5EF4-FFF2-40B4-BE49-F238E27FC236}">
                <a16:creationId xmlns:a16="http://schemas.microsoft.com/office/drawing/2014/main" id="{E8AA2B18-8C8E-482E-B4CE-42C2C4F8750B}"/>
              </a:ext>
            </a:extLst>
          </p:cNvPr>
          <p:cNvSpPr/>
          <p:nvPr/>
        </p:nvSpPr>
        <p:spPr>
          <a:xfrm rot="10800000">
            <a:off x="-375665" y="-5164"/>
            <a:ext cx="7112134" cy="696566"/>
          </a:xfrm>
          <a:prstGeom prst="chevron">
            <a:avLst/>
          </a:prstGeom>
          <a:solidFill>
            <a:schemeClr val="bg2"/>
          </a:solidFill>
          <a:ln>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1"/>
              </a:solidFill>
            </a:endParaRPr>
          </a:p>
        </p:txBody>
      </p:sp>
      <p:sp>
        <p:nvSpPr>
          <p:cNvPr id="9" name="Oval 8">
            <a:extLst>
              <a:ext uri="{FF2B5EF4-FFF2-40B4-BE49-F238E27FC236}">
                <a16:creationId xmlns:a16="http://schemas.microsoft.com/office/drawing/2014/main" id="{A36C7FF9-5D7E-FC45-9932-CC2FD939D5CE}"/>
              </a:ext>
            </a:extLst>
          </p:cNvPr>
          <p:cNvSpPr/>
          <p:nvPr/>
        </p:nvSpPr>
        <p:spPr>
          <a:xfrm>
            <a:off x="577678" y="1134319"/>
            <a:ext cx="2743200" cy="2743200"/>
          </a:xfrm>
          <a:prstGeom prst="ellipse">
            <a:avLst/>
          </a:prstGeom>
          <a:solidFill>
            <a:srgbClr val="FB7782">
              <a:alpha val="69020"/>
            </a:srgbClr>
          </a:solidFill>
          <a:ln>
            <a:solidFill>
              <a:srgbClr val="C0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600" dirty="0">
                <a:solidFill>
                  <a:srgbClr val="C00000"/>
                </a:solidFill>
                <a:ea typeface="Arial"/>
                <a:cs typeface="Arial"/>
              </a:rPr>
              <a:t>Modelers &amp; economists</a:t>
            </a:r>
            <a:endParaRPr lang="en-US" sz="2600" dirty="0">
              <a:solidFill>
                <a:srgbClr val="C00000"/>
              </a:solidFill>
            </a:endParaRPr>
          </a:p>
        </p:txBody>
      </p:sp>
      <p:sp>
        <p:nvSpPr>
          <p:cNvPr id="10" name="Oval 9">
            <a:extLst>
              <a:ext uri="{FF2B5EF4-FFF2-40B4-BE49-F238E27FC236}">
                <a16:creationId xmlns:a16="http://schemas.microsoft.com/office/drawing/2014/main" id="{8DEC926C-8794-8D4F-8070-FEEBAB820447}"/>
              </a:ext>
            </a:extLst>
          </p:cNvPr>
          <p:cNvSpPr/>
          <p:nvPr/>
        </p:nvSpPr>
        <p:spPr>
          <a:xfrm>
            <a:off x="8772553" y="1134319"/>
            <a:ext cx="2743200" cy="2743200"/>
          </a:xfrm>
          <a:prstGeom prst="ellipse">
            <a:avLst/>
          </a:prstGeom>
          <a:solidFill>
            <a:srgbClr val="ED7D31">
              <a:alpha val="63137"/>
            </a:srgb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600" dirty="0">
                <a:solidFill>
                  <a:schemeClr val="accent2">
                    <a:lumMod val="75000"/>
                  </a:schemeClr>
                </a:solidFill>
                <a:ea typeface="Arial"/>
                <a:cs typeface="Arial"/>
              </a:rPr>
              <a:t>Decision makers</a:t>
            </a:r>
            <a:endParaRPr lang="en-US" sz="3600" dirty="0">
              <a:solidFill>
                <a:schemeClr val="accent2">
                  <a:lumMod val="75000"/>
                </a:schemeClr>
              </a:solidFill>
            </a:endParaRPr>
          </a:p>
        </p:txBody>
      </p:sp>
      <p:sp>
        <p:nvSpPr>
          <p:cNvPr id="11" name="Oval 10">
            <a:extLst>
              <a:ext uri="{FF2B5EF4-FFF2-40B4-BE49-F238E27FC236}">
                <a16:creationId xmlns:a16="http://schemas.microsoft.com/office/drawing/2014/main" id="{DA65BB4E-54B2-384D-814C-D8C8BDE52B81}"/>
              </a:ext>
            </a:extLst>
          </p:cNvPr>
          <p:cNvSpPr/>
          <p:nvPr/>
        </p:nvSpPr>
        <p:spPr>
          <a:xfrm>
            <a:off x="4553638" y="4114800"/>
            <a:ext cx="2743200" cy="2743200"/>
          </a:xfrm>
          <a:prstGeom prst="ellipse">
            <a:avLst/>
          </a:prstGeom>
          <a:solidFill>
            <a:srgbClr val="70AD47">
              <a:alpha val="69020"/>
            </a:srgb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300" dirty="0">
                <a:solidFill>
                  <a:schemeClr val="accent6">
                    <a:lumMod val="50000"/>
                  </a:schemeClr>
                </a:solidFill>
              </a:rPr>
              <a:t>Data &amp; Country Stakeholders</a:t>
            </a:r>
          </a:p>
        </p:txBody>
      </p:sp>
      <p:pic>
        <p:nvPicPr>
          <p:cNvPr id="21" name="Graphic 20" descr="Handshake">
            <a:extLst>
              <a:ext uri="{FF2B5EF4-FFF2-40B4-BE49-F238E27FC236}">
                <a16:creationId xmlns:a16="http://schemas.microsoft.com/office/drawing/2014/main" id="{B9F93870-AB41-5343-B341-A367095476B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9800" y="3892033"/>
            <a:ext cx="1489054" cy="1732073"/>
          </a:xfrm>
          <a:prstGeom prst="rect">
            <a:avLst/>
          </a:prstGeom>
        </p:spPr>
      </p:pic>
      <p:sp>
        <p:nvSpPr>
          <p:cNvPr id="28" name="&quot;No&quot; Symbol 27">
            <a:extLst>
              <a:ext uri="{FF2B5EF4-FFF2-40B4-BE49-F238E27FC236}">
                <a16:creationId xmlns:a16="http://schemas.microsoft.com/office/drawing/2014/main" id="{54F32BB0-79C4-6247-BE69-922C2D0DFE5E}"/>
              </a:ext>
            </a:extLst>
          </p:cNvPr>
          <p:cNvSpPr/>
          <p:nvPr/>
        </p:nvSpPr>
        <p:spPr>
          <a:xfrm>
            <a:off x="1993092" y="3985991"/>
            <a:ext cx="1649393" cy="1532411"/>
          </a:xfrm>
          <a:prstGeom prst="noSmoking">
            <a:avLst>
              <a:gd name="adj" fmla="val 9236"/>
            </a:avLst>
          </a:prstGeom>
          <a:solidFill>
            <a:srgbClr val="4F4F4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470116C5-752A-284D-955B-F818ACEE251F}"/>
              </a:ext>
            </a:extLst>
          </p:cNvPr>
          <p:cNvSpPr txBox="1"/>
          <p:nvPr/>
        </p:nvSpPr>
        <p:spPr>
          <a:xfrm>
            <a:off x="1843892" y="5518402"/>
            <a:ext cx="2000869" cy="307777"/>
          </a:xfrm>
          <a:prstGeom prst="rect">
            <a:avLst/>
          </a:prstGeom>
          <a:noFill/>
        </p:spPr>
        <p:txBody>
          <a:bodyPr wrap="none" rtlCol="0">
            <a:spAutoFit/>
          </a:bodyPr>
          <a:lstStyle/>
          <a:p>
            <a:r>
              <a:rPr lang="en-US" b="1" dirty="0"/>
              <a:t>Lack of co-ordination</a:t>
            </a:r>
          </a:p>
        </p:txBody>
      </p:sp>
      <p:pic>
        <p:nvPicPr>
          <p:cNvPr id="23" name="Graphic 22" descr="Open Folder">
            <a:extLst>
              <a:ext uri="{FF2B5EF4-FFF2-40B4-BE49-F238E27FC236}">
                <a16:creationId xmlns:a16="http://schemas.microsoft.com/office/drawing/2014/main" id="{768D720F-D77B-9D4F-83B4-B5D0F26C9D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4511" y="828013"/>
            <a:ext cx="1076680" cy="1219200"/>
          </a:xfrm>
          <a:prstGeom prst="rect">
            <a:avLst/>
          </a:prstGeom>
        </p:spPr>
      </p:pic>
      <p:sp>
        <p:nvSpPr>
          <p:cNvPr id="27" name="&quot;No&quot; Symbol 26">
            <a:extLst>
              <a:ext uri="{FF2B5EF4-FFF2-40B4-BE49-F238E27FC236}">
                <a16:creationId xmlns:a16="http://schemas.microsoft.com/office/drawing/2014/main" id="{639FA248-108F-004A-800C-8EACC6095A37}"/>
              </a:ext>
            </a:extLst>
          </p:cNvPr>
          <p:cNvSpPr/>
          <p:nvPr/>
        </p:nvSpPr>
        <p:spPr>
          <a:xfrm>
            <a:off x="5277000" y="800490"/>
            <a:ext cx="1368707" cy="1331089"/>
          </a:xfrm>
          <a:prstGeom prst="noSmoking">
            <a:avLst>
              <a:gd name="adj" fmla="val 9236"/>
            </a:avLst>
          </a:prstGeom>
          <a:solidFill>
            <a:srgbClr val="4F4F4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2" name="TextBox 31">
            <a:extLst>
              <a:ext uri="{FF2B5EF4-FFF2-40B4-BE49-F238E27FC236}">
                <a16:creationId xmlns:a16="http://schemas.microsoft.com/office/drawing/2014/main" id="{2965B338-149A-D143-87D4-FAB86770E128}"/>
              </a:ext>
            </a:extLst>
          </p:cNvPr>
          <p:cNvSpPr txBox="1"/>
          <p:nvPr/>
        </p:nvSpPr>
        <p:spPr>
          <a:xfrm>
            <a:off x="4285061" y="2128691"/>
            <a:ext cx="3535580" cy="307777"/>
          </a:xfrm>
          <a:prstGeom prst="rect">
            <a:avLst/>
          </a:prstGeom>
          <a:noFill/>
        </p:spPr>
        <p:txBody>
          <a:bodyPr wrap="square" rtlCol="0">
            <a:spAutoFit/>
          </a:bodyPr>
          <a:lstStyle/>
          <a:p>
            <a:pPr algn="ctr"/>
            <a:r>
              <a:rPr lang="en-US" b="1" dirty="0"/>
              <a:t>Limited data, models and modellers</a:t>
            </a:r>
          </a:p>
        </p:txBody>
      </p:sp>
      <p:pic>
        <p:nvPicPr>
          <p:cNvPr id="39" name="Graphic 38" descr="Lecturer">
            <a:extLst>
              <a:ext uri="{FF2B5EF4-FFF2-40B4-BE49-F238E27FC236}">
                <a16:creationId xmlns:a16="http://schemas.microsoft.com/office/drawing/2014/main" id="{97B7C9E6-C1EB-7444-B16C-0BFAFC74A6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13386" y="4081144"/>
            <a:ext cx="1063507" cy="1161943"/>
          </a:xfrm>
          <a:prstGeom prst="rect">
            <a:avLst/>
          </a:prstGeom>
        </p:spPr>
      </p:pic>
      <p:sp>
        <p:nvSpPr>
          <p:cNvPr id="37" name="&quot;No&quot; Symbol 36">
            <a:extLst>
              <a:ext uri="{FF2B5EF4-FFF2-40B4-BE49-F238E27FC236}">
                <a16:creationId xmlns:a16="http://schemas.microsoft.com/office/drawing/2014/main" id="{DB72A30D-69E1-4940-83B2-31B4A348EE8C}"/>
              </a:ext>
            </a:extLst>
          </p:cNvPr>
          <p:cNvSpPr/>
          <p:nvPr/>
        </p:nvSpPr>
        <p:spPr>
          <a:xfrm>
            <a:off x="8201445" y="3877519"/>
            <a:ext cx="1509654" cy="1516284"/>
          </a:xfrm>
          <a:prstGeom prst="noSmoking">
            <a:avLst>
              <a:gd name="adj" fmla="val 9236"/>
            </a:avLst>
          </a:prstGeom>
          <a:solidFill>
            <a:srgbClr val="4F4F4F"/>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1" name="TextBox 40">
            <a:extLst>
              <a:ext uri="{FF2B5EF4-FFF2-40B4-BE49-F238E27FC236}">
                <a16:creationId xmlns:a16="http://schemas.microsoft.com/office/drawing/2014/main" id="{FFA3A2D5-F11C-D748-A38A-3D4B021E9BBF}"/>
              </a:ext>
            </a:extLst>
          </p:cNvPr>
          <p:cNvSpPr txBox="1"/>
          <p:nvPr/>
        </p:nvSpPr>
        <p:spPr>
          <a:xfrm>
            <a:off x="7713933" y="5393803"/>
            <a:ext cx="4478067" cy="523220"/>
          </a:xfrm>
          <a:prstGeom prst="rect">
            <a:avLst/>
          </a:prstGeom>
          <a:noFill/>
        </p:spPr>
        <p:txBody>
          <a:bodyPr wrap="square" rtlCol="0">
            <a:spAutoFit/>
          </a:bodyPr>
          <a:lstStyle/>
          <a:p>
            <a:pPr algn="ctr"/>
            <a:r>
              <a:rPr lang="en-US" b="1" dirty="0"/>
              <a:t>Decision-makers &amp; </a:t>
            </a:r>
            <a:r>
              <a:rPr lang="en-US" b="1" dirty="0" err="1"/>
              <a:t>modellers</a:t>
            </a:r>
            <a:r>
              <a:rPr lang="en-US" b="1" dirty="0"/>
              <a:t> need data-informed guidance </a:t>
            </a:r>
          </a:p>
        </p:txBody>
      </p:sp>
      <p:grpSp>
        <p:nvGrpSpPr>
          <p:cNvPr id="7" name="Group 6">
            <a:extLst>
              <a:ext uri="{FF2B5EF4-FFF2-40B4-BE49-F238E27FC236}">
                <a16:creationId xmlns:a16="http://schemas.microsoft.com/office/drawing/2014/main" id="{87AC5ADC-6FEA-4B25-8419-7C8983EB8588}"/>
              </a:ext>
            </a:extLst>
          </p:cNvPr>
          <p:cNvGrpSpPr>
            <a:grpSpLocks noChangeAspect="1"/>
          </p:cNvGrpSpPr>
          <p:nvPr/>
        </p:nvGrpSpPr>
        <p:grpSpPr>
          <a:xfrm>
            <a:off x="5241068" y="2995912"/>
            <a:ext cx="1308163" cy="1305462"/>
            <a:chOff x="5178094" y="3487504"/>
            <a:chExt cx="932400" cy="930475"/>
          </a:xfrm>
        </p:grpSpPr>
        <p:sp>
          <p:nvSpPr>
            <p:cNvPr id="3" name="Oval 2">
              <a:extLst>
                <a:ext uri="{FF2B5EF4-FFF2-40B4-BE49-F238E27FC236}">
                  <a16:creationId xmlns:a16="http://schemas.microsoft.com/office/drawing/2014/main" id="{A4679994-C0F4-4870-9785-1A85ECDBFFB9}"/>
                </a:ext>
              </a:extLst>
            </p:cNvPr>
            <p:cNvSpPr>
              <a:spLocks noChangeAspect="1"/>
            </p:cNvSpPr>
            <p:nvPr/>
          </p:nvSpPr>
          <p:spPr>
            <a:xfrm>
              <a:off x="5178094" y="3487504"/>
              <a:ext cx="932400" cy="9304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E086FA32-E455-CB46-9128-C1AE949C2620}"/>
                </a:ext>
              </a:extLst>
            </p:cNvPr>
            <p:cNvPicPr>
              <a:picLocks noChangeAspect="1"/>
            </p:cNvPicPr>
            <p:nvPr/>
          </p:nvPicPr>
          <p:blipFill>
            <a:blip r:embed="rId9"/>
            <a:stretch>
              <a:fillRect/>
            </a:stretch>
          </p:blipFill>
          <p:spPr>
            <a:xfrm>
              <a:off x="5206823" y="3515052"/>
              <a:ext cx="902927" cy="902927"/>
            </a:xfrm>
            <a:prstGeom prst="rect">
              <a:avLst/>
            </a:prstGeom>
          </p:spPr>
        </p:pic>
      </p:grpSp>
      <p:sp>
        <p:nvSpPr>
          <p:cNvPr id="36" name="TextBox 35">
            <a:extLst>
              <a:ext uri="{FF2B5EF4-FFF2-40B4-BE49-F238E27FC236}">
                <a16:creationId xmlns:a16="http://schemas.microsoft.com/office/drawing/2014/main" id="{0D8E6020-F50F-4E72-A480-F6F498DB63BA}"/>
              </a:ext>
            </a:extLst>
          </p:cNvPr>
          <p:cNvSpPr txBox="1"/>
          <p:nvPr/>
        </p:nvSpPr>
        <p:spPr>
          <a:xfrm>
            <a:off x="-54610" y="5261"/>
            <a:ext cx="6272530"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rPr>
              <a:t>Why does TB MAC exist?</a:t>
            </a:r>
          </a:p>
        </p:txBody>
      </p:sp>
    </p:spTree>
    <p:extLst>
      <p:ext uri="{BB962C8B-B14F-4D97-AF65-F5344CB8AC3E}">
        <p14:creationId xmlns:p14="http://schemas.microsoft.com/office/powerpoint/2010/main" val="380611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37"/>
                                        </p:tgtEl>
                                      </p:cBhvr>
                                    </p:animEffect>
                                    <p:set>
                                      <p:cBhvr>
                                        <p:cTn id="13" dur="1" fill="hold">
                                          <p:stCondLst>
                                            <p:cond delay="499"/>
                                          </p:stCondLst>
                                        </p:cTn>
                                        <p:tgtEl>
                                          <p:spTgt spid="37"/>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31"/>
                                        </p:tgtEl>
                                      </p:cBhvr>
                                    </p:animEffect>
                                    <p:set>
                                      <p:cBhvr>
                                        <p:cTn id="16" dur="1" fill="hold">
                                          <p:stCondLst>
                                            <p:cond delay="499"/>
                                          </p:stCondLst>
                                        </p:cTn>
                                        <p:tgtEl>
                                          <p:spTgt spid="3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2"/>
                                        </p:tgtEl>
                                      </p:cBhvr>
                                    </p:animEffect>
                                    <p:set>
                                      <p:cBhvr>
                                        <p:cTn id="19" dur="1" fill="hold">
                                          <p:stCondLst>
                                            <p:cond delay="499"/>
                                          </p:stCondLst>
                                        </p:cTn>
                                        <p:tgtEl>
                                          <p:spTgt spid="32"/>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cTn>
                              </p:par>
                              <p:par>
                                <p:cTn id="23" presetID="42" presetClass="path" presetSubtype="0" accel="50000" decel="50000" fill="hold" grpId="0" nodeType="withEffect">
                                  <p:stCondLst>
                                    <p:cond delay="0"/>
                                  </p:stCondLst>
                                  <p:childTnLst>
                                    <p:animMotion origin="layout" path="M 4.16667E-6 7.40741E-7 L 0.2401 0.13449 " pathEditMode="relative" rAng="0" ptsTypes="AA">
                                      <p:cBhvr>
                                        <p:cTn id="24" dur="2000" fill="hold"/>
                                        <p:tgtEl>
                                          <p:spTgt spid="9"/>
                                        </p:tgtEl>
                                        <p:attrNameLst>
                                          <p:attrName>ppt_x</p:attrName>
                                          <p:attrName>ppt_y</p:attrName>
                                        </p:attrNameLst>
                                      </p:cBhvr>
                                      <p:rCtr x="12005" y="6713"/>
                                    </p:animMotion>
                                  </p:childTnLst>
                                </p:cTn>
                              </p:par>
                              <p:par>
                                <p:cTn id="25" presetID="42" presetClass="path" presetSubtype="0" accel="50000" decel="50000" fill="hold" grpId="0" nodeType="withEffect">
                                  <p:stCondLst>
                                    <p:cond delay="0"/>
                                  </p:stCondLst>
                                  <p:childTnLst>
                                    <p:animMotion origin="layout" path="M -1.25E-6 7.40741E-7 L -0.27005 0.13449 " pathEditMode="relative" rAng="0" ptsTypes="AA">
                                      <p:cBhvr>
                                        <p:cTn id="26" dur="2000" fill="hold"/>
                                        <p:tgtEl>
                                          <p:spTgt spid="10"/>
                                        </p:tgtEl>
                                        <p:attrNameLst>
                                          <p:attrName>ppt_x</p:attrName>
                                          <p:attrName>ppt_y</p:attrName>
                                        </p:attrNameLst>
                                      </p:cBhvr>
                                      <p:rCtr x="-13503" y="6713"/>
                                    </p:animMotion>
                                  </p:childTnLst>
                                </p:cTn>
                              </p:par>
                              <p:par>
                                <p:cTn id="27" presetID="42" presetClass="path" presetSubtype="0" accel="50000" decel="50000" fill="hold" grpId="0" nodeType="withEffect">
                                  <p:stCondLst>
                                    <p:cond delay="0"/>
                                  </p:stCondLst>
                                  <p:childTnLst>
                                    <p:animMotion origin="layout" path="M 2.5E-6 0 L -0.00248 -0.1625 " pathEditMode="relative" rAng="0" ptsTypes="AA">
                                      <p:cBhvr>
                                        <p:cTn id="28" dur="2000" fill="hold"/>
                                        <p:tgtEl>
                                          <p:spTgt spid="11"/>
                                        </p:tgtEl>
                                        <p:attrNameLst>
                                          <p:attrName>ppt_x</p:attrName>
                                          <p:attrName>ppt_y</p:attrName>
                                        </p:attrNameLst>
                                      </p:cBhvr>
                                      <p:rCtr x="-130" y="-8125"/>
                                    </p:animMotion>
                                  </p:childTnLst>
                                </p:cTn>
                              </p:par>
                            </p:childTnLst>
                          </p:cTn>
                        </p:par>
                        <p:par>
                          <p:cTn id="29" fill="hold">
                            <p:stCondLst>
                              <p:cond delay="2000"/>
                            </p:stCondLst>
                            <p:childTnLst>
                              <p:par>
                                <p:cTn id="30" presetID="53" presetClass="entr" presetSubtype="16"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8" grpId="0" animBg="1"/>
      <p:bldP spid="31" grpId="0"/>
      <p:bldP spid="27" grpId="0" animBg="1"/>
      <p:bldP spid="32" grpId="0"/>
      <p:bldP spid="37" grpId="0" animBg="1"/>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AA51A02-4D35-4363-834E-B843414F66DC}"/>
              </a:ext>
            </a:extLst>
          </p:cNvPr>
          <p:cNvGrpSpPr/>
          <p:nvPr/>
        </p:nvGrpSpPr>
        <p:grpSpPr>
          <a:xfrm>
            <a:off x="-193552" y="708589"/>
            <a:ext cx="12006532" cy="2185723"/>
            <a:chOff x="-193552" y="784789"/>
            <a:chExt cx="12006532" cy="2185723"/>
          </a:xfrm>
        </p:grpSpPr>
        <p:sp>
          <p:nvSpPr>
            <p:cNvPr id="80" name="Arrow: Chevron 79">
              <a:extLst>
                <a:ext uri="{FF2B5EF4-FFF2-40B4-BE49-F238E27FC236}">
                  <a16:creationId xmlns:a16="http://schemas.microsoft.com/office/drawing/2014/main" id="{019835A2-744F-4FEC-85FD-47C04C699BBE}"/>
                </a:ext>
              </a:extLst>
            </p:cNvPr>
            <p:cNvSpPr/>
            <p:nvPr/>
          </p:nvSpPr>
          <p:spPr>
            <a:xfrm rot="10800000">
              <a:off x="-193552" y="2573340"/>
              <a:ext cx="11987289" cy="39717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123" name="Group 122">
              <a:extLst>
                <a:ext uri="{FF2B5EF4-FFF2-40B4-BE49-F238E27FC236}">
                  <a16:creationId xmlns:a16="http://schemas.microsoft.com/office/drawing/2014/main" id="{E3F26FD4-121D-B248-BE87-C958145DCBFF}"/>
                </a:ext>
              </a:extLst>
            </p:cNvPr>
            <p:cNvGrpSpPr/>
            <p:nvPr/>
          </p:nvGrpSpPr>
          <p:grpSpPr>
            <a:xfrm>
              <a:off x="-13505" y="784789"/>
              <a:ext cx="11826485" cy="2113617"/>
              <a:chOff x="-13505" y="784789"/>
              <a:chExt cx="11826485" cy="2113617"/>
            </a:xfrm>
          </p:grpSpPr>
          <p:sp>
            <p:nvSpPr>
              <p:cNvPr id="10" name="TextBox 9">
                <a:extLst>
                  <a:ext uri="{FF2B5EF4-FFF2-40B4-BE49-F238E27FC236}">
                    <a16:creationId xmlns:a16="http://schemas.microsoft.com/office/drawing/2014/main" id="{C3C9F23C-E87E-7D4B-B4DC-1F46A5EDF684}"/>
                  </a:ext>
                </a:extLst>
              </p:cNvPr>
              <p:cNvSpPr txBox="1"/>
              <p:nvPr/>
            </p:nvSpPr>
            <p:spPr>
              <a:xfrm>
                <a:off x="104168" y="2492500"/>
                <a:ext cx="4305782" cy="405906"/>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Steering </a:t>
                </a:r>
                <a:r>
                  <a:rPr lang="en-US" sz="2200" dirty="0">
                    <a:solidFill>
                      <a:schemeClr val="bg1"/>
                    </a:solidFill>
                    <a:latin typeface="Century Gothic" panose="020B0502020202020204" pitchFamily="34" charset="0"/>
                  </a:rPr>
                  <a:t>Committee</a:t>
                </a:r>
              </a:p>
            </p:txBody>
          </p:sp>
          <p:grpSp>
            <p:nvGrpSpPr>
              <p:cNvPr id="122" name="Group 121">
                <a:extLst>
                  <a:ext uri="{FF2B5EF4-FFF2-40B4-BE49-F238E27FC236}">
                    <a16:creationId xmlns:a16="http://schemas.microsoft.com/office/drawing/2014/main" id="{EB709CB2-74D8-134A-AB8E-B67C7D19670E}"/>
                  </a:ext>
                </a:extLst>
              </p:cNvPr>
              <p:cNvGrpSpPr/>
              <p:nvPr/>
            </p:nvGrpSpPr>
            <p:grpSpPr>
              <a:xfrm>
                <a:off x="351600" y="784789"/>
                <a:ext cx="10960800" cy="903011"/>
                <a:chOff x="351600" y="784789"/>
                <a:chExt cx="10960800" cy="903011"/>
              </a:xfrm>
            </p:grpSpPr>
            <p:pic>
              <p:nvPicPr>
                <p:cNvPr id="26" name="Google Shape;104;p15">
                  <a:extLst>
                    <a:ext uri="{FF2B5EF4-FFF2-40B4-BE49-F238E27FC236}">
                      <a16:creationId xmlns:a16="http://schemas.microsoft.com/office/drawing/2014/main" id="{7AC3ED50-A3DD-D543-A85E-B38E5E510256}"/>
                    </a:ext>
                  </a:extLst>
                </p:cNvPr>
                <p:cNvPicPr preferRelativeResize="0"/>
                <p:nvPr/>
              </p:nvPicPr>
              <p:blipFill rotWithShape="1">
                <a:blip r:embed="rId3">
                  <a:alphaModFix/>
                </a:blip>
                <a:srcRect l="10000" t="4666" b="23333"/>
                <a:stretch/>
              </p:blipFill>
              <p:spPr>
                <a:xfrm>
                  <a:off x="351600" y="787800"/>
                  <a:ext cx="720000" cy="900000"/>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7" name="Google Shape;101;p15">
                  <a:extLst>
                    <a:ext uri="{FF2B5EF4-FFF2-40B4-BE49-F238E27FC236}">
                      <a16:creationId xmlns:a16="http://schemas.microsoft.com/office/drawing/2014/main" id="{D47A56FE-6EB7-4E4D-B5F4-5903C73AFAA7}"/>
                    </a:ext>
                  </a:extLst>
                </p:cNvPr>
                <p:cNvPicPr preferRelativeResize="0"/>
                <p:nvPr/>
              </p:nvPicPr>
              <p:blipFill rotWithShape="1">
                <a:blip r:embed="rId4">
                  <a:alphaModFix/>
                </a:blip>
                <a:srcRect/>
                <a:stretch/>
              </p:blipFill>
              <p:spPr>
                <a:xfrm>
                  <a:off x="1652240" y="787800"/>
                  <a:ext cx="721713" cy="900000"/>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9" name="Google Shape;102;p15">
                  <a:extLst>
                    <a:ext uri="{FF2B5EF4-FFF2-40B4-BE49-F238E27FC236}">
                      <a16:creationId xmlns:a16="http://schemas.microsoft.com/office/drawing/2014/main" id="{5BB796D8-B36B-F04B-8C95-B52AA97D3CAD}"/>
                    </a:ext>
                  </a:extLst>
                </p:cNvPr>
                <p:cNvPicPr preferRelativeResize="0"/>
                <p:nvPr/>
              </p:nvPicPr>
              <p:blipFill rotWithShape="1">
                <a:blip r:embed="rId5">
                  <a:alphaModFix/>
                </a:blip>
                <a:srcRect l="9230" t="2841" r="6923" b="12500"/>
                <a:stretch/>
              </p:blipFill>
              <p:spPr>
                <a:xfrm>
                  <a:off x="9496551" y="787800"/>
                  <a:ext cx="720000" cy="900000"/>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 name="Google Shape;103;p15">
                  <a:extLst>
                    <a:ext uri="{FF2B5EF4-FFF2-40B4-BE49-F238E27FC236}">
                      <a16:creationId xmlns:a16="http://schemas.microsoft.com/office/drawing/2014/main" id="{C26C945E-3695-1D4D-B60D-B182608388A4}"/>
                    </a:ext>
                  </a:extLst>
                </p:cNvPr>
                <p:cNvPicPr preferRelativeResize="0"/>
                <p:nvPr/>
              </p:nvPicPr>
              <p:blipFill rotWithShape="1">
                <a:blip r:embed="rId6">
                  <a:alphaModFix/>
                </a:blip>
                <a:srcRect/>
                <a:stretch/>
              </p:blipFill>
              <p:spPr>
                <a:xfrm>
                  <a:off x="7248600" y="787800"/>
                  <a:ext cx="720000" cy="900000"/>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1" name="Google Shape;105;p15">
                  <a:extLst>
                    <a:ext uri="{FF2B5EF4-FFF2-40B4-BE49-F238E27FC236}">
                      <a16:creationId xmlns:a16="http://schemas.microsoft.com/office/drawing/2014/main" id="{223AB9E1-FAEF-A948-BE89-ACC11F91A360}"/>
                    </a:ext>
                  </a:extLst>
                </p:cNvPr>
                <p:cNvPicPr preferRelativeResize="0"/>
                <p:nvPr/>
              </p:nvPicPr>
              <p:blipFill rotWithShape="1">
                <a:blip r:embed="rId7">
                  <a:alphaModFix/>
                </a:blip>
                <a:srcRect l="21667" r="21666" b="13767"/>
                <a:stretch/>
              </p:blipFill>
              <p:spPr>
                <a:xfrm>
                  <a:off x="8343400" y="787800"/>
                  <a:ext cx="720000" cy="900000"/>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2" name="Google Shape;110;p15">
                  <a:extLst>
                    <a:ext uri="{FF2B5EF4-FFF2-40B4-BE49-F238E27FC236}">
                      <a16:creationId xmlns:a16="http://schemas.microsoft.com/office/drawing/2014/main" id="{5F4418D4-A32A-C34C-973F-33FF7CA09DC5}"/>
                    </a:ext>
                  </a:extLst>
                </p:cNvPr>
                <p:cNvPicPr preferRelativeResize="0"/>
                <p:nvPr/>
              </p:nvPicPr>
              <p:blipFill rotWithShape="1">
                <a:blip r:embed="rId8">
                  <a:alphaModFix/>
                </a:blip>
                <a:srcRect l="11778" t="-574" r="11332" b="5402"/>
                <a:stretch/>
              </p:blipFill>
              <p:spPr>
                <a:xfrm>
                  <a:off x="10592400" y="787800"/>
                  <a:ext cx="720000" cy="900000"/>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3" name="Google Shape;116;p15">
                  <a:extLst>
                    <a:ext uri="{FF2B5EF4-FFF2-40B4-BE49-F238E27FC236}">
                      <a16:creationId xmlns:a16="http://schemas.microsoft.com/office/drawing/2014/main" id="{B89B0A84-F032-2E4A-8CFB-C055F44909AF}"/>
                    </a:ext>
                  </a:extLst>
                </p:cNvPr>
                <p:cNvPicPr preferRelativeResize="0"/>
                <p:nvPr/>
              </p:nvPicPr>
              <p:blipFill>
                <a:blip r:embed="rId9"/>
                <a:srcRect/>
                <a:stretch/>
              </p:blipFill>
              <p:spPr>
                <a:xfrm>
                  <a:off x="4444675" y="784789"/>
                  <a:ext cx="720000" cy="900000"/>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4" name="Google Shape;117;p15" descr="https://www.gatesfoundation.org/~/media/GFO/3-Grid-Images/leader_Geoff_Garnett_227x154-1.jpg?la=en">
                  <a:extLst>
                    <a:ext uri="{FF2B5EF4-FFF2-40B4-BE49-F238E27FC236}">
                      <a16:creationId xmlns:a16="http://schemas.microsoft.com/office/drawing/2014/main" id="{9AACC91E-F0AA-6142-9E66-FC0D7ABA564F}"/>
                    </a:ext>
                  </a:extLst>
                </p:cNvPr>
                <p:cNvPicPr preferRelativeResize="0"/>
                <p:nvPr/>
              </p:nvPicPr>
              <p:blipFill rotWithShape="1">
                <a:blip r:embed="rId10">
                  <a:alphaModFix/>
                </a:blip>
                <a:srcRect l="26431" r="21870"/>
                <a:stretch/>
              </p:blipFill>
              <p:spPr>
                <a:xfrm>
                  <a:off x="5815100" y="787800"/>
                  <a:ext cx="720000" cy="900000"/>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Google Shape;118;p15" descr="http://idmod.org/sites/default/files/styles/team_lead_180x180/public/Bershteyn_A_0.jpg?itok=wCpGqy08">
                  <a:extLst>
                    <a:ext uri="{FF2B5EF4-FFF2-40B4-BE49-F238E27FC236}">
                      <a16:creationId xmlns:a16="http://schemas.microsoft.com/office/drawing/2014/main" id="{F9F6DB36-F832-5748-8353-A99B555F1421}"/>
                    </a:ext>
                  </a:extLst>
                </p:cNvPr>
                <p:cNvPicPr preferRelativeResize="0"/>
                <p:nvPr/>
              </p:nvPicPr>
              <p:blipFill rotWithShape="1">
                <a:blip r:embed="rId11">
                  <a:alphaModFix/>
                </a:blip>
                <a:srcRect l="11309" r="18955" b="6722"/>
                <a:stretch/>
              </p:blipFill>
              <p:spPr>
                <a:xfrm>
                  <a:off x="3077000" y="787800"/>
                  <a:ext cx="720000" cy="900000"/>
                </a:xfrm>
                <a:prstGeom prst="ellipse">
                  <a:avLst/>
                </a:prstGeom>
                <a:ln w="63500" cap="rnd">
                  <a:solidFill>
                    <a:schemeClr val="accent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121" name="Group 120">
                <a:extLst>
                  <a:ext uri="{FF2B5EF4-FFF2-40B4-BE49-F238E27FC236}">
                    <a16:creationId xmlns:a16="http://schemas.microsoft.com/office/drawing/2014/main" id="{EEE89BF3-A0BB-024F-A3AC-7EE558812541}"/>
                  </a:ext>
                </a:extLst>
              </p:cNvPr>
              <p:cNvGrpSpPr/>
              <p:nvPr/>
            </p:nvGrpSpPr>
            <p:grpSpPr>
              <a:xfrm>
                <a:off x="-13505" y="1723800"/>
                <a:ext cx="11826485" cy="1115177"/>
                <a:chOff x="-13505" y="1723800"/>
                <a:chExt cx="11826485" cy="1115177"/>
              </a:xfrm>
            </p:grpSpPr>
            <p:sp>
              <p:nvSpPr>
                <p:cNvPr id="36" name="TextBox 35">
                  <a:extLst>
                    <a:ext uri="{FF2B5EF4-FFF2-40B4-BE49-F238E27FC236}">
                      <a16:creationId xmlns:a16="http://schemas.microsoft.com/office/drawing/2014/main" id="{77427C1D-9CDA-E24D-B3A4-D8C686C650C6}"/>
                    </a:ext>
                  </a:extLst>
                </p:cNvPr>
                <p:cNvSpPr txBox="1"/>
                <p:nvPr/>
              </p:nvSpPr>
              <p:spPr>
                <a:xfrm>
                  <a:off x="-13505" y="1723800"/>
                  <a:ext cx="1439244" cy="523220"/>
                </a:xfrm>
                <a:prstGeom prst="rect">
                  <a:avLst/>
                </a:prstGeom>
                <a:noFill/>
              </p:spPr>
              <p:txBody>
                <a:bodyPr wrap="square" rtlCol="0">
                  <a:spAutoFit/>
                </a:bodyPr>
                <a:lstStyle/>
                <a:p>
                  <a:pPr algn="ctr"/>
                  <a:r>
                    <a:rPr lang="en-GB" dirty="0"/>
                    <a:t>Katherine Floyd</a:t>
                  </a:r>
                </a:p>
                <a:p>
                  <a:pPr algn="ctr"/>
                  <a:r>
                    <a:rPr lang="en-GB" b="1" dirty="0"/>
                    <a:t>WHO</a:t>
                  </a:r>
                </a:p>
              </p:txBody>
            </p:sp>
            <p:sp>
              <p:nvSpPr>
                <p:cNvPr id="37" name="TextBox 36">
                  <a:extLst>
                    <a:ext uri="{FF2B5EF4-FFF2-40B4-BE49-F238E27FC236}">
                      <a16:creationId xmlns:a16="http://schemas.microsoft.com/office/drawing/2014/main" id="{3EA4458E-5638-7345-9346-8EEA6872D859}"/>
                    </a:ext>
                  </a:extLst>
                </p:cNvPr>
                <p:cNvSpPr txBox="1"/>
                <p:nvPr/>
              </p:nvSpPr>
              <p:spPr>
                <a:xfrm>
                  <a:off x="1293676" y="1723800"/>
                  <a:ext cx="1312735" cy="555537"/>
                </a:xfrm>
                <a:prstGeom prst="rect">
                  <a:avLst/>
                </a:prstGeom>
                <a:noFill/>
              </p:spPr>
              <p:txBody>
                <a:bodyPr wrap="square" rtlCol="0">
                  <a:spAutoFit/>
                </a:bodyPr>
                <a:lstStyle/>
                <a:p>
                  <a:pPr lvl="0" algn="ctr">
                    <a:lnSpc>
                      <a:spcPct val="115000"/>
                    </a:lnSpc>
                  </a:pPr>
                  <a:r>
                    <a:rPr lang="en-GB" dirty="0"/>
                    <a:t>Anna </a:t>
                  </a:r>
                  <a:r>
                    <a:rPr lang="en-GB" dirty="0" err="1"/>
                    <a:t>Vassall</a:t>
                  </a:r>
                  <a:endParaRPr lang="en-GB" dirty="0"/>
                </a:p>
                <a:p>
                  <a:pPr lvl="0" algn="ctr"/>
                  <a:r>
                    <a:rPr lang="en-GB" b="1" dirty="0"/>
                    <a:t>LSHTM</a:t>
                  </a:r>
                </a:p>
              </p:txBody>
            </p:sp>
            <p:sp>
              <p:nvSpPr>
                <p:cNvPr id="38" name="TextBox 37">
                  <a:extLst>
                    <a:ext uri="{FF2B5EF4-FFF2-40B4-BE49-F238E27FC236}">
                      <a16:creationId xmlns:a16="http://schemas.microsoft.com/office/drawing/2014/main" id="{475C6F36-E5E4-814C-8D97-1A53526680A3}"/>
                    </a:ext>
                  </a:extLst>
                </p:cNvPr>
                <p:cNvSpPr txBox="1"/>
                <p:nvPr/>
              </p:nvSpPr>
              <p:spPr>
                <a:xfrm>
                  <a:off x="2515036" y="1723800"/>
                  <a:ext cx="1759962" cy="566758"/>
                </a:xfrm>
                <a:prstGeom prst="rect">
                  <a:avLst/>
                </a:prstGeom>
                <a:noFill/>
              </p:spPr>
              <p:txBody>
                <a:bodyPr wrap="square" rtlCol="0">
                  <a:spAutoFit/>
                </a:bodyPr>
                <a:lstStyle/>
                <a:p>
                  <a:pPr lvl="0" algn="ctr">
                    <a:lnSpc>
                      <a:spcPct val="115000"/>
                    </a:lnSpc>
                    <a:spcBef>
                      <a:spcPts val="500"/>
                    </a:spcBef>
                  </a:pPr>
                  <a:r>
                    <a:rPr lang="en-GB" dirty="0"/>
                    <a:t>Anna </a:t>
                  </a:r>
                  <a:r>
                    <a:rPr lang="en-GB" dirty="0" err="1"/>
                    <a:t>Bershteyn</a:t>
                  </a:r>
                  <a:endParaRPr lang="en-GB" dirty="0"/>
                </a:p>
                <a:p>
                  <a:pPr lvl="0" algn="ctr"/>
                  <a:r>
                    <a:rPr lang="en-GB" dirty="0"/>
                    <a:t> </a:t>
                  </a:r>
                  <a:r>
                    <a:rPr lang="en-GB" b="1" dirty="0"/>
                    <a:t>IDM</a:t>
                  </a:r>
                </a:p>
              </p:txBody>
            </p:sp>
            <p:sp>
              <p:nvSpPr>
                <p:cNvPr id="39" name="TextBox 38">
                  <a:extLst>
                    <a:ext uri="{FF2B5EF4-FFF2-40B4-BE49-F238E27FC236}">
                      <a16:creationId xmlns:a16="http://schemas.microsoft.com/office/drawing/2014/main" id="{4DA922A7-072A-D54B-BB84-FEBA1D50DE8B}"/>
                    </a:ext>
                  </a:extLst>
                </p:cNvPr>
                <p:cNvSpPr txBox="1"/>
                <p:nvPr/>
              </p:nvSpPr>
              <p:spPr>
                <a:xfrm>
                  <a:off x="3751890" y="1723800"/>
                  <a:ext cx="2219241" cy="1115177"/>
                </a:xfrm>
                <a:prstGeom prst="rect">
                  <a:avLst/>
                </a:prstGeom>
                <a:noFill/>
              </p:spPr>
              <p:txBody>
                <a:bodyPr wrap="square" rtlCol="0">
                  <a:spAutoFit/>
                </a:bodyPr>
                <a:lstStyle/>
                <a:p>
                  <a:pPr lvl="0" algn="ctr">
                    <a:lnSpc>
                      <a:spcPct val="115000"/>
                    </a:lnSpc>
                    <a:spcBef>
                      <a:spcPts val="500"/>
                    </a:spcBef>
                  </a:pPr>
                  <a:r>
                    <a:rPr lang="en-GB" dirty="0"/>
                    <a:t>Hsien-Ho Lin</a:t>
                  </a:r>
                </a:p>
                <a:p>
                  <a:pPr lvl="0" algn="ctr">
                    <a:lnSpc>
                      <a:spcPct val="115000"/>
                    </a:lnSpc>
                    <a:spcBef>
                      <a:spcPts val="500"/>
                    </a:spcBef>
                  </a:pPr>
                  <a:r>
                    <a:rPr lang="en-GB" b="1" dirty="0"/>
                    <a:t>National Taiwan University</a:t>
                  </a:r>
                </a:p>
                <a:p>
                  <a:pPr algn="ctr"/>
                  <a:endParaRPr lang="en-US" dirty="0"/>
                </a:p>
              </p:txBody>
            </p:sp>
            <p:sp>
              <p:nvSpPr>
                <p:cNvPr id="40" name="TextBox 39">
                  <a:extLst>
                    <a:ext uri="{FF2B5EF4-FFF2-40B4-BE49-F238E27FC236}">
                      <a16:creationId xmlns:a16="http://schemas.microsoft.com/office/drawing/2014/main" id="{F68928F4-17E9-324D-ADEE-0EE07EA89680}"/>
                    </a:ext>
                  </a:extLst>
                </p:cNvPr>
                <p:cNvSpPr txBox="1"/>
                <p:nvPr/>
              </p:nvSpPr>
              <p:spPr>
                <a:xfrm>
                  <a:off x="5499247" y="1723800"/>
                  <a:ext cx="1357764" cy="803297"/>
                </a:xfrm>
                <a:prstGeom prst="rect">
                  <a:avLst/>
                </a:prstGeom>
                <a:noFill/>
              </p:spPr>
              <p:txBody>
                <a:bodyPr wrap="square" rtlCol="0">
                  <a:spAutoFit/>
                </a:bodyPr>
                <a:lstStyle/>
                <a:p>
                  <a:pPr lvl="0" algn="ctr">
                    <a:lnSpc>
                      <a:spcPct val="115000"/>
                    </a:lnSpc>
                    <a:spcBef>
                      <a:spcPts val="500"/>
                    </a:spcBef>
                  </a:pPr>
                  <a:r>
                    <a:rPr lang="en-GB" dirty="0"/>
                    <a:t>Geoff Garnett </a:t>
                  </a:r>
                  <a:r>
                    <a:rPr lang="en-GB" b="1" dirty="0"/>
                    <a:t>BMGF</a:t>
                  </a:r>
                </a:p>
                <a:p>
                  <a:endParaRPr lang="en-US" dirty="0"/>
                </a:p>
              </p:txBody>
            </p:sp>
            <p:sp>
              <p:nvSpPr>
                <p:cNvPr id="41" name="TextBox 40">
                  <a:extLst>
                    <a:ext uri="{FF2B5EF4-FFF2-40B4-BE49-F238E27FC236}">
                      <a16:creationId xmlns:a16="http://schemas.microsoft.com/office/drawing/2014/main" id="{F49461AF-A6D8-4F4F-804A-0484939F60D5}"/>
                    </a:ext>
                  </a:extLst>
                </p:cNvPr>
                <p:cNvSpPr txBox="1"/>
                <p:nvPr/>
              </p:nvSpPr>
              <p:spPr>
                <a:xfrm>
                  <a:off x="6852600" y="1723800"/>
                  <a:ext cx="1384380" cy="566758"/>
                </a:xfrm>
                <a:prstGeom prst="rect">
                  <a:avLst/>
                </a:prstGeom>
                <a:noFill/>
              </p:spPr>
              <p:txBody>
                <a:bodyPr wrap="square" rtlCol="0">
                  <a:spAutoFit/>
                </a:bodyPr>
                <a:lstStyle/>
                <a:p>
                  <a:pPr lvl="0" algn="ctr">
                    <a:lnSpc>
                      <a:spcPct val="115000"/>
                    </a:lnSpc>
                    <a:spcBef>
                      <a:spcPts val="500"/>
                    </a:spcBef>
                  </a:pPr>
                  <a:r>
                    <a:rPr lang="en-GB" dirty="0"/>
                    <a:t>David Dowdy </a:t>
                  </a:r>
                  <a:r>
                    <a:rPr lang="en-GB" b="1" dirty="0"/>
                    <a:t>JHU</a:t>
                  </a:r>
                </a:p>
              </p:txBody>
            </p:sp>
            <p:sp>
              <p:nvSpPr>
                <p:cNvPr id="42" name="TextBox 41">
                  <a:extLst>
                    <a:ext uri="{FF2B5EF4-FFF2-40B4-BE49-F238E27FC236}">
                      <a16:creationId xmlns:a16="http://schemas.microsoft.com/office/drawing/2014/main" id="{4F57C268-D137-A041-8A36-77FDEEF626CA}"/>
                    </a:ext>
                  </a:extLst>
                </p:cNvPr>
                <p:cNvSpPr txBox="1"/>
                <p:nvPr/>
              </p:nvSpPr>
              <p:spPr>
                <a:xfrm>
                  <a:off x="8055400" y="1723800"/>
                  <a:ext cx="1299531" cy="566758"/>
                </a:xfrm>
                <a:prstGeom prst="rect">
                  <a:avLst/>
                </a:prstGeom>
                <a:noFill/>
              </p:spPr>
              <p:txBody>
                <a:bodyPr wrap="square" rtlCol="0">
                  <a:spAutoFit/>
                </a:bodyPr>
                <a:lstStyle/>
                <a:p>
                  <a:pPr lvl="0" algn="ctr">
                    <a:lnSpc>
                      <a:spcPct val="115000"/>
                    </a:lnSpc>
                    <a:spcBef>
                      <a:spcPts val="500"/>
                    </a:spcBef>
                  </a:pPr>
                  <a:r>
                    <a:rPr lang="en-GB" dirty="0"/>
                    <a:t>Nick Menzies </a:t>
                  </a:r>
                  <a:r>
                    <a:rPr lang="en-GB" b="1" dirty="0"/>
                    <a:t>Harvard</a:t>
                  </a:r>
                </a:p>
              </p:txBody>
            </p:sp>
            <p:sp>
              <p:nvSpPr>
                <p:cNvPr id="43" name="TextBox 42">
                  <a:extLst>
                    <a:ext uri="{FF2B5EF4-FFF2-40B4-BE49-F238E27FC236}">
                      <a16:creationId xmlns:a16="http://schemas.microsoft.com/office/drawing/2014/main" id="{D7855623-C8C1-2D4C-A658-E1F8EEE885A9}"/>
                    </a:ext>
                  </a:extLst>
                </p:cNvPr>
                <p:cNvSpPr txBox="1"/>
                <p:nvPr/>
              </p:nvSpPr>
              <p:spPr>
                <a:xfrm>
                  <a:off x="9130320" y="1723800"/>
                  <a:ext cx="1298391" cy="566758"/>
                </a:xfrm>
                <a:prstGeom prst="rect">
                  <a:avLst/>
                </a:prstGeom>
                <a:noFill/>
              </p:spPr>
              <p:txBody>
                <a:bodyPr wrap="square" rtlCol="0">
                  <a:spAutoFit/>
                </a:bodyPr>
                <a:lstStyle/>
                <a:p>
                  <a:pPr lvl="0" algn="ctr">
                    <a:lnSpc>
                      <a:spcPct val="115000"/>
                    </a:lnSpc>
                    <a:spcBef>
                      <a:spcPts val="500"/>
                    </a:spcBef>
                  </a:pPr>
                  <a:r>
                    <a:rPr lang="en-GB" dirty="0"/>
                    <a:t>Ted Cohen </a:t>
                  </a:r>
                  <a:r>
                    <a:rPr lang="en-GB" b="1" dirty="0"/>
                    <a:t>Yale</a:t>
                  </a:r>
                </a:p>
              </p:txBody>
            </p:sp>
            <p:sp>
              <p:nvSpPr>
                <p:cNvPr id="44" name="TextBox 43">
                  <a:extLst>
                    <a:ext uri="{FF2B5EF4-FFF2-40B4-BE49-F238E27FC236}">
                      <a16:creationId xmlns:a16="http://schemas.microsoft.com/office/drawing/2014/main" id="{453B503F-CA2D-4745-B491-D3E73069C64C}"/>
                    </a:ext>
                  </a:extLst>
                </p:cNvPr>
                <p:cNvSpPr txBox="1"/>
                <p:nvPr/>
              </p:nvSpPr>
              <p:spPr>
                <a:xfrm>
                  <a:off x="10228980" y="1723800"/>
                  <a:ext cx="1584000" cy="803297"/>
                </a:xfrm>
                <a:prstGeom prst="rect">
                  <a:avLst/>
                </a:prstGeom>
                <a:noFill/>
              </p:spPr>
              <p:txBody>
                <a:bodyPr wrap="square" rtlCol="0">
                  <a:spAutoFit/>
                </a:bodyPr>
                <a:lstStyle/>
                <a:p>
                  <a:pPr lvl="0" algn="ctr">
                    <a:lnSpc>
                      <a:spcPct val="115000"/>
                    </a:lnSpc>
                    <a:spcBef>
                      <a:spcPts val="500"/>
                    </a:spcBef>
                  </a:pPr>
                  <a:r>
                    <a:rPr lang="en-GB" dirty="0"/>
                    <a:t>Michael </a:t>
                  </a:r>
                  <a:r>
                    <a:rPr lang="en-GB" dirty="0" err="1"/>
                    <a:t>Kimerling</a:t>
                  </a:r>
                  <a:r>
                    <a:rPr lang="en-GB" dirty="0"/>
                    <a:t> </a:t>
                  </a:r>
                  <a:r>
                    <a:rPr lang="en-GB" b="1" dirty="0"/>
                    <a:t>KNCV</a:t>
                  </a:r>
                </a:p>
                <a:p>
                  <a:pPr algn="ctr"/>
                  <a:endParaRPr lang="en-US" dirty="0"/>
                </a:p>
              </p:txBody>
            </p:sp>
          </p:grpSp>
        </p:grpSp>
      </p:grpSp>
      <p:grpSp>
        <p:nvGrpSpPr>
          <p:cNvPr id="12" name="Group 11">
            <a:extLst>
              <a:ext uri="{FF2B5EF4-FFF2-40B4-BE49-F238E27FC236}">
                <a16:creationId xmlns:a16="http://schemas.microsoft.com/office/drawing/2014/main" id="{F8353837-5EAB-4E94-AE2D-64A3B2FAC17E}"/>
              </a:ext>
            </a:extLst>
          </p:cNvPr>
          <p:cNvGrpSpPr/>
          <p:nvPr/>
        </p:nvGrpSpPr>
        <p:grpSpPr>
          <a:xfrm>
            <a:off x="-393092" y="5220000"/>
            <a:ext cx="8864914" cy="1662404"/>
            <a:chOff x="-207665" y="5200185"/>
            <a:chExt cx="8864914" cy="1662404"/>
          </a:xfrm>
        </p:grpSpPr>
        <p:sp>
          <p:nvSpPr>
            <p:cNvPr id="7" name="Arrow: Chevron 6">
              <a:extLst>
                <a:ext uri="{FF2B5EF4-FFF2-40B4-BE49-F238E27FC236}">
                  <a16:creationId xmlns:a16="http://schemas.microsoft.com/office/drawing/2014/main" id="{376B033E-73A4-451F-AFDD-13FAA4189B41}"/>
                </a:ext>
              </a:extLst>
            </p:cNvPr>
            <p:cNvSpPr/>
            <p:nvPr/>
          </p:nvSpPr>
          <p:spPr>
            <a:xfrm rot="10800000">
              <a:off x="-207665" y="6433571"/>
              <a:ext cx="8864914" cy="397172"/>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chemeClr val="tx1"/>
                </a:solidFill>
              </a:endParaRPr>
            </a:p>
          </p:txBody>
        </p:sp>
        <p:grpSp>
          <p:nvGrpSpPr>
            <p:cNvPr id="125" name="Group 124">
              <a:extLst>
                <a:ext uri="{FF2B5EF4-FFF2-40B4-BE49-F238E27FC236}">
                  <a16:creationId xmlns:a16="http://schemas.microsoft.com/office/drawing/2014/main" id="{6F19A755-2DE6-A64C-8D6B-833BAC7622B8}"/>
                </a:ext>
              </a:extLst>
            </p:cNvPr>
            <p:cNvGrpSpPr/>
            <p:nvPr/>
          </p:nvGrpSpPr>
          <p:grpSpPr>
            <a:xfrm>
              <a:off x="140064" y="5200185"/>
              <a:ext cx="6724518" cy="1662404"/>
              <a:chOff x="140064" y="5200185"/>
              <a:chExt cx="6724518" cy="1662404"/>
            </a:xfrm>
          </p:grpSpPr>
          <p:pic>
            <p:nvPicPr>
              <p:cNvPr id="103" name="Google Shape;112;p15">
                <a:extLst>
                  <a:ext uri="{FF2B5EF4-FFF2-40B4-BE49-F238E27FC236}">
                    <a16:creationId xmlns:a16="http://schemas.microsoft.com/office/drawing/2014/main" id="{96BF2926-FFA5-0445-923B-B2978EC707A2}"/>
                  </a:ext>
                </a:extLst>
              </p:cNvPr>
              <p:cNvPicPr preferRelativeResize="0"/>
              <p:nvPr/>
            </p:nvPicPr>
            <p:blipFill rotWithShape="1">
              <a:blip r:embed="rId12">
                <a:alphaModFix/>
              </a:blip>
              <a:srcRect l="9416" r="11570" b="17397"/>
              <a:stretch/>
            </p:blipFill>
            <p:spPr>
              <a:xfrm>
                <a:off x="3683318" y="5200185"/>
                <a:ext cx="720000" cy="900000"/>
              </a:xfrm>
              <a:prstGeom prst="ellipse">
                <a:avLst/>
              </a:prstGeom>
              <a:ln w="63500" cap="rnd">
                <a:solidFill>
                  <a:schemeClr val="accent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4" name="Google Shape;113;p15">
                <a:extLst>
                  <a:ext uri="{FF2B5EF4-FFF2-40B4-BE49-F238E27FC236}">
                    <a16:creationId xmlns:a16="http://schemas.microsoft.com/office/drawing/2014/main" id="{1102E30F-213E-8344-B6EA-0F126A5E310A}"/>
                  </a:ext>
                </a:extLst>
              </p:cNvPr>
              <p:cNvPicPr preferRelativeResize="0"/>
              <p:nvPr/>
            </p:nvPicPr>
            <p:blipFill rotWithShape="1">
              <a:blip r:embed="rId13">
                <a:alphaModFix/>
              </a:blip>
              <a:srcRect l="7056" t="3333" r="10694" b="22037"/>
              <a:stretch/>
            </p:blipFill>
            <p:spPr>
              <a:xfrm>
                <a:off x="581195" y="5200185"/>
                <a:ext cx="720000" cy="900000"/>
              </a:xfrm>
              <a:prstGeom prst="ellipse">
                <a:avLst/>
              </a:prstGeom>
              <a:ln w="63500" cap="rnd">
                <a:solidFill>
                  <a:schemeClr val="accent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5" name="Google Shape;114;p15">
                <a:extLst>
                  <a:ext uri="{FF2B5EF4-FFF2-40B4-BE49-F238E27FC236}">
                    <a16:creationId xmlns:a16="http://schemas.microsoft.com/office/drawing/2014/main" id="{0D698090-374C-6C4B-BC42-6CB018AE43F1}"/>
                  </a:ext>
                </a:extLst>
              </p:cNvPr>
              <p:cNvPicPr preferRelativeResize="0"/>
              <p:nvPr/>
            </p:nvPicPr>
            <p:blipFill rotWithShape="1">
              <a:blip r:embed="rId14">
                <a:alphaModFix/>
              </a:blip>
              <a:srcRect/>
              <a:stretch/>
            </p:blipFill>
            <p:spPr>
              <a:xfrm>
                <a:off x="2134904" y="5200185"/>
                <a:ext cx="720000" cy="900000"/>
              </a:xfrm>
              <a:prstGeom prst="ellipse">
                <a:avLst/>
              </a:prstGeom>
              <a:ln w="63500" cap="rnd">
                <a:solidFill>
                  <a:schemeClr val="accent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6" name="Google Shape;115;p15" descr="28AA2BE1-68EB-4B53-8517-D6929D5E15C9@lshtm">
                <a:extLst>
                  <a:ext uri="{FF2B5EF4-FFF2-40B4-BE49-F238E27FC236}">
                    <a16:creationId xmlns:a16="http://schemas.microsoft.com/office/drawing/2014/main" id="{3F116336-416B-7047-8CD8-855549EBC470}"/>
                  </a:ext>
                </a:extLst>
              </p:cNvPr>
              <p:cNvPicPr preferRelativeResize="0"/>
              <p:nvPr/>
            </p:nvPicPr>
            <p:blipFill rotWithShape="1">
              <a:blip r:embed="rId15">
                <a:alphaModFix/>
              </a:blip>
              <a:srcRect l="19628" r="17312"/>
              <a:stretch/>
            </p:blipFill>
            <p:spPr>
              <a:xfrm>
                <a:off x="5253572" y="5200185"/>
                <a:ext cx="720000" cy="900000"/>
              </a:xfrm>
              <a:prstGeom prst="ellipse">
                <a:avLst/>
              </a:prstGeom>
              <a:ln w="63500" cap="rnd">
                <a:solidFill>
                  <a:schemeClr val="accent6"/>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6" name="TextBox 115">
                <a:extLst>
                  <a:ext uri="{FF2B5EF4-FFF2-40B4-BE49-F238E27FC236}">
                    <a16:creationId xmlns:a16="http://schemas.microsoft.com/office/drawing/2014/main" id="{90C5442F-5284-E941-AD81-94A82916F2B9}"/>
                  </a:ext>
                </a:extLst>
              </p:cNvPr>
              <p:cNvSpPr txBox="1"/>
              <p:nvPr/>
            </p:nvSpPr>
            <p:spPr>
              <a:xfrm>
                <a:off x="187026" y="6400922"/>
                <a:ext cx="4305782" cy="461667"/>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Secretariat (LSHTM)</a:t>
                </a:r>
                <a:endParaRPr lang="en-US" sz="2200" dirty="0">
                  <a:solidFill>
                    <a:schemeClr val="bg1"/>
                  </a:solidFill>
                  <a:latin typeface="Century Gothic" panose="020B0502020202020204" pitchFamily="34" charset="0"/>
                </a:endParaRPr>
              </a:p>
            </p:txBody>
          </p:sp>
          <p:sp>
            <p:nvSpPr>
              <p:cNvPr id="117" name="TextBox 116">
                <a:extLst>
                  <a:ext uri="{FF2B5EF4-FFF2-40B4-BE49-F238E27FC236}">
                    <a16:creationId xmlns:a16="http://schemas.microsoft.com/office/drawing/2014/main" id="{DCAD93D0-37F1-FC44-A801-611C6DDE0A83}"/>
                  </a:ext>
                </a:extLst>
              </p:cNvPr>
              <p:cNvSpPr txBox="1"/>
              <p:nvPr/>
            </p:nvSpPr>
            <p:spPr>
              <a:xfrm>
                <a:off x="140064" y="6139671"/>
                <a:ext cx="1514295" cy="307777"/>
              </a:xfrm>
              <a:prstGeom prst="rect">
                <a:avLst/>
              </a:prstGeom>
              <a:noFill/>
            </p:spPr>
            <p:txBody>
              <a:bodyPr wrap="square" rtlCol="0">
                <a:spAutoFit/>
              </a:bodyPr>
              <a:lstStyle/>
              <a:p>
                <a:pPr algn="ctr"/>
                <a:r>
                  <a:rPr lang="en-US" dirty="0"/>
                  <a:t>Richard White</a:t>
                </a:r>
              </a:p>
            </p:txBody>
          </p:sp>
          <p:sp>
            <p:nvSpPr>
              <p:cNvPr id="118" name="TextBox 117">
                <a:extLst>
                  <a:ext uri="{FF2B5EF4-FFF2-40B4-BE49-F238E27FC236}">
                    <a16:creationId xmlns:a16="http://schemas.microsoft.com/office/drawing/2014/main" id="{C3176AF8-C5F5-2345-AD3D-EC18B816307A}"/>
                  </a:ext>
                </a:extLst>
              </p:cNvPr>
              <p:cNvSpPr txBox="1"/>
              <p:nvPr/>
            </p:nvSpPr>
            <p:spPr>
              <a:xfrm>
                <a:off x="1737634" y="6138447"/>
                <a:ext cx="1842142" cy="307777"/>
              </a:xfrm>
              <a:prstGeom prst="rect">
                <a:avLst/>
              </a:prstGeom>
              <a:noFill/>
            </p:spPr>
            <p:txBody>
              <a:bodyPr wrap="square" rtlCol="0">
                <a:spAutoFit/>
              </a:bodyPr>
              <a:lstStyle/>
              <a:p>
                <a:pPr lvl="0">
                  <a:spcBef>
                    <a:spcPts val="500"/>
                  </a:spcBef>
                  <a:buSzPts val="1800"/>
                </a:pPr>
                <a:r>
                  <a:rPr lang="en-GB" dirty="0"/>
                  <a:t>Kristian Godfrey</a:t>
                </a:r>
              </a:p>
            </p:txBody>
          </p:sp>
          <p:sp>
            <p:nvSpPr>
              <p:cNvPr id="119" name="TextBox 118">
                <a:extLst>
                  <a:ext uri="{FF2B5EF4-FFF2-40B4-BE49-F238E27FC236}">
                    <a16:creationId xmlns:a16="http://schemas.microsoft.com/office/drawing/2014/main" id="{CD58724D-7137-0E49-A22A-A0E7798EC34F}"/>
                  </a:ext>
                </a:extLst>
              </p:cNvPr>
              <p:cNvSpPr txBox="1"/>
              <p:nvPr/>
            </p:nvSpPr>
            <p:spPr>
              <a:xfrm>
                <a:off x="3060435" y="6135483"/>
                <a:ext cx="1821766" cy="523220"/>
              </a:xfrm>
              <a:prstGeom prst="rect">
                <a:avLst/>
              </a:prstGeom>
              <a:noFill/>
            </p:spPr>
            <p:txBody>
              <a:bodyPr wrap="square" rtlCol="0">
                <a:spAutoFit/>
              </a:bodyPr>
              <a:lstStyle/>
              <a:p>
                <a:pPr algn="ctr"/>
                <a:r>
                  <a:rPr lang="en-GB" dirty="0"/>
                  <a:t>Finn McQuaid</a:t>
                </a:r>
              </a:p>
              <a:p>
                <a:pPr algn="ctr"/>
                <a:endParaRPr lang="en-US" dirty="0"/>
              </a:p>
            </p:txBody>
          </p:sp>
          <p:sp>
            <p:nvSpPr>
              <p:cNvPr id="120" name="TextBox 119">
                <a:extLst>
                  <a:ext uri="{FF2B5EF4-FFF2-40B4-BE49-F238E27FC236}">
                    <a16:creationId xmlns:a16="http://schemas.microsoft.com/office/drawing/2014/main" id="{041FBD4A-3BD0-0341-9AD9-851330FEF4D7}"/>
                  </a:ext>
                </a:extLst>
              </p:cNvPr>
              <p:cNvSpPr txBox="1"/>
              <p:nvPr/>
            </p:nvSpPr>
            <p:spPr>
              <a:xfrm>
                <a:off x="4740583" y="6152076"/>
                <a:ext cx="2123999" cy="523220"/>
              </a:xfrm>
              <a:prstGeom prst="rect">
                <a:avLst/>
              </a:prstGeom>
              <a:noFill/>
            </p:spPr>
            <p:txBody>
              <a:bodyPr wrap="square" rtlCol="0">
                <a:spAutoFit/>
              </a:bodyPr>
              <a:lstStyle/>
              <a:p>
                <a:r>
                  <a:rPr lang="en-GB" dirty="0"/>
                  <a:t>Madeleine Clarkson</a:t>
                </a:r>
              </a:p>
              <a:p>
                <a:endParaRPr lang="en-US" dirty="0"/>
              </a:p>
            </p:txBody>
          </p:sp>
        </p:grpSp>
      </p:grpSp>
      <p:sp>
        <p:nvSpPr>
          <p:cNvPr id="68" name="Arrow: Chevron 67">
            <a:extLst>
              <a:ext uri="{FF2B5EF4-FFF2-40B4-BE49-F238E27FC236}">
                <a16:creationId xmlns:a16="http://schemas.microsoft.com/office/drawing/2014/main" id="{50DFC199-A30F-4300-A3D4-C88BC442834F}"/>
              </a:ext>
            </a:extLst>
          </p:cNvPr>
          <p:cNvSpPr/>
          <p:nvPr/>
        </p:nvSpPr>
        <p:spPr>
          <a:xfrm rot="10800000">
            <a:off x="-375665" y="-55964"/>
            <a:ext cx="5303265" cy="696566"/>
          </a:xfrm>
          <a:prstGeom prst="chevron">
            <a:avLst/>
          </a:prstGeom>
          <a:solidFill>
            <a:schemeClr val="bg2"/>
          </a:solidFill>
          <a:ln>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1"/>
              </a:solidFill>
            </a:endParaRPr>
          </a:p>
        </p:txBody>
      </p:sp>
      <p:sp>
        <p:nvSpPr>
          <p:cNvPr id="69" name="TextBox 68">
            <a:extLst>
              <a:ext uri="{FF2B5EF4-FFF2-40B4-BE49-F238E27FC236}">
                <a16:creationId xmlns:a16="http://schemas.microsoft.com/office/drawing/2014/main" id="{BD484CDF-DDC1-43D3-A8B6-FCB22147F4C7}"/>
              </a:ext>
            </a:extLst>
          </p:cNvPr>
          <p:cNvSpPr txBox="1"/>
          <p:nvPr/>
        </p:nvSpPr>
        <p:spPr>
          <a:xfrm>
            <a:off x="-54610" y="-45539"/>
            <a:ext cx="6272530"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rPr>
              <a:t>Who are TB MAC?</a:t>
            </a:r>
          </a:p>
        </p:txBody>
      </p:sp>
      <p:grpSp>
        <p:nvGrpSpPr>
          <p:cNvPr id="3" name="Group 2">
            <a:extLst>
              <a:ext uri="{FF2B5EF4-FFF2-40B4-BE49-F238E27FC236}">
                <a16:creationId xmlns:a16="http://schemas.microsoft.com/office/drawing/2014/main" id="{43044014-D93B-4537-A460-6FD060A4CDA1}"/>
              </a:ext>
            </a:extLst>
          </p:cNvPr>
          <p:cNvGrpSpPr/>
          <p:nvPr/>
        </p:nvGrpSpPr>
        <p:grpSpPr>
          <a:xfrm>
            <a:off x="-200046" y="2988000"/>
            <a:ext cx="11710827" cy="2142851"/>
            <a:chOff x="-200046" y="2988000"/>
            <a:chExt cx="11710827" cy="2142851"/>
          </a:xfrm>
        </p:grpSpPr>
        <p:grpSp>
          <p:nvGrpSpPr>
            <p:cNvPr id="2" name="Group 1">
              <a:extLst>
                <a:ext uri="{FF2B5EF4-FFF2-40B4-BE49-F238E27FC236}">
                  <a16:creationId xmlns:a16="http://schemas.microsoft.com/office/drawing/2014/main" id="{21F8BD92-3706-F244-964C-3BE89F995DB1}"/>
                </a:ext>
              </a:extLst>
            </p:cNvPr>
            <p:cNvGrpSpPr/>
            <p:nvPr/>
          </p:nvGrpSpPr>
          <p:grpSpPr>
            <a:xfrm>
              <a:off x="-200046" y="2988000"/>
              <a:ext cx="11710827" cy="2142851"/>
              <a:chOff x="-200046" y="2988000"/>
              <a:chExt cx="11710827" cy="2142851"/>
            </a:xfrm>
          </p:grpSpPr>
          <p:grpSp>
            <p:nvGrpSpPr>
              <p:cNvPr id="14" name="Group 13">
                <a:extLst>
                  <a:ext uri="{FF2B5EF4-FFF2-40B4-BE49-F238E27FC236}">
                    <a16:creationId xmlns:a16="http://schemas.microsoft.com/office/drawing/2014/main" id="{D3F68378-F1D8-41E2-81F1-6A2AD9D24A65}"/>
                  </a:ext>
                </a:extLst>
              </p:cNvPr>
              <p:cNvGrpSpPr/>
              <p:nvPr/>
            </p:nvGrpSpPr>
            <p:grpSpPr>
              <a:xfrm>
                <a:off x="-200046" y="2988000"/>
                <a:ext cx="11360045" cy="2142851"/>
                <a:chOff x="-360067" y="2949825"/>
                <a:chExt cx="11360045" cy="2142851"/>
              </a:xfrm>
            </p:grpSpPr>
            <p:grpSp>
              <p:nvGrpSpPr>
                <p:cNvPr id="11" name="Group 10">
                  <a:extLst>
                    <a:ext uri="{FF2B5EF4-FFF2-40B4-BE49-F238E27FC236}">
                      <a16:creationId xmlns:a16="http://schemas.microsoft.com/office/drawing/2014/main" id="{23EB7163-554E-4B36-8510-CC30D49CA992}"/>
                    </a:ext>
                  </a:extLst>
                </p:cNvPr>
                <p:cNvGrpSpPr/>
                <p:nvPr/>
              </p:nvGrpSpPr>
              <p:grpSpPr>
                <a:xfrm>
                  <a:off x="-360067" y="2949825"/>
                  <a:ext cx="11360045" cy="2142851"/>
                  <a:chOff x="-360067" y="2949825"/>
                  <a:chExt cx="11360045" cy="2142851"/>
                </a:xfrm>
              </p:grpSpPr>
              <p:sp>
                <p:nvSpPr>
                  <p:cNvPr id="79" name="Arrow: Chevron 78">
                    <a:extLst>
                      <a:ext uri="{FF2B5EF4-FFF2-40B4-BE49-F238E27FC236}">
                        <a16:creationId xmlns:a16="http://schemas.microsoft.com/office/drawing/2014/main" id="{F39FBE17-EEB5-4303-945B-1CA5BB2186F8}"/>
                      </a:ext>
                    </a:extLst>
                  </p:cNvPr>
                  <p:cNvSpPr/>
                  <p:nvPr/>
                </p:nvSpPr>
                <p:spPr>
                  <a:xfrm rot="10800000">
                    <a:off x="-360067" y="4680000"/>
                    <a:ext cx="11360045" cy="397172"/>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grpSp>
                <p:nvGrpSpPr>
                  <p:cNvPr id="124" name="Group 123">
                    <a:extLst>
                      <a:ext uri="{FF2B5EF4-FFF2-40B4-BE49-F238E27FC236}">
                        <a16:creationId xmlns:a16="http://schemas.microsoft.com/office/drawing/2014/main" id="{2C5DCC97-AF22-8C43-B708-3F78CE86B059}"/>
                      </a:ext>
                    </a:extLst>
                  </p:cNvPr>
                  <p:cNvGrpSpPr/>
                  <p:nvPr/>
                </p:nvGrpSpPr>
                <p:grpSpPr>
                  <a:xfrm>
                    <a:off x="-214631" y="2949825"/>
                    <a:ext cx="10224082" cy="2142851"/>
                    <a:chOff x="-214631" y="2949825"/>
                    <a:chExt cx="10224082" cy="2142851"/>
                  </a:xfrm>
                </p:grpSpPr>
                <p:pic>
                  <p:nvPicPr>
                    <p:cNvPr id="70" name="Google Shape;106;p15">
                      <a:extLst>
                        <a:ext uri="{FF2B5EF4-FFF2-40B4-BE49-F238E27FC236}">
                          <a16:creationId xmlns:a16="http://schemas.microsoft.com/office/drawing/2014/main" id="{E8922B5B-862F-4046-8042-D97DD64D9FD4}"/>
                        </a:ext>
                      </a:extLst>
                    </p:cNvPr>
                    <p:cNvPicPr preferRelativeResize="0"/>
                    <p:nvPr/>
                  </p:nvPicPr>
                  <p:blipFill rotWithShape="1">
                    <a:blip r:embed="rId16">
                      <a:alphaModFix/>
                    </a:blip>
                    <a:srcRect b="13083"/>
                    <a:stretch/>
                  </p:blipFill>
                  <p:spPr>
                    <a:xfrm>
                      <a:off x="1190770" y="2949825"/>
                      <a:ext cx="720000" cy="900000"/>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1" name="Google Shape;107;p15">
                      <a:extLst>
                        <a:ext uri="{FF2B5EF4-FFF2-40B4-BE49-F238E27FC236}">
                          <a16:creationId xmlns:a16="http://schemas.microsoft.com/office/drawing/2014/main" id="{18FB6481-A347-4744-B110-C508B416BE69}"/>
                        </a:ext>
                      </a:extLst>
                    </p:cNvPr>
                    <p:cNvPicPr preferRelativeResize="0"/>
                    <p:nvPr/>
                  </p:nvPicPr>
                  <p:blipFill rotWithShape="1">
                    <a:blip r:embed="rId17">
                      <a:alphaModFix/>
                    </a:blip>
                    <a:srcRect/>
                    <a:stretch/>
                  </p:blipFill>
                  <p:spPr>
                    <a:xfrm>
                      <a:off x="2206557" y="2949825"/>
                      <a:ext cx="720000" cy="900000"/>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2" name="Google Shape;108;p15">
                      <a:extLst>
                        <a:ext uri="{FF2B5EF4-FFF2-40B4-BE49-F238E27FC236}">
                          <a16:creationId xmlns:a16="http://schemas.microsoft.com/office/drawing/2014/main" id="{86032B67-AF76-9D42-BCAF-CF49B2104096}"/>
                        </a:ext>
                      </a:extLst>
                    </p:cNvPr>
                    <p:cNvPicPr preferRelativeResize="0"/>
                    <p:nvPr/>
                  </p:nvPicPr>
                  <p:blipFill rotWithShape="1">
                    <a:blip r:embed="rId18">
                      <a:alphaModFix/>
                    </a:blip>
                    <a:srcRect l="11209" b="20172"/>
                    <a:stretch/>
                  </p:blipFill>
                  <p:spPr>
                    <a:xfrm>
                      <a:off x="8099534" y="2949825"/>
                      <a:ext cx="720000" cy="900000"/>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3" name="Google Shape;109;p15">
                      <a:extLst>
                        <a:ext uri="{FF2B5EF4-FFF2-40B4-BE49-F238E27FC236}">
                          <a16:creationId xmlns:a16="http://schemas.microsoft.com/office/drawing/2014/main" id="{7900B01C-6666-BA4B-9D64-F26C51EFCCFE}"/>
                        </a:ext>
                      </a:extLst>
                    </p:cNvPr>
                    <p:cNvPicPr preferRelativeResize="0"/>
                    <p:nvPr/>
                  </p:nvPicPr>
                  <p:blipFill rotWithShape="1">
                    <a:blip r:embed="rId19">
                      <a:alphaModFix/>
                    </a:blip>
                    <a:srcRect l="6444" r="7334" b="5554"/>
                    <a:stretch/>
                  </p:blipFill>
                  <p:spPr>
                    <a:xfrm>
                      <a:off x="5160066" y="2949825"/>
                      <a:ext cx="720000" cy="900000"/>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4" name="Google Shape;119;p15" descr="Image result for Dr Muhwa Jeremiah Chakaya">
                      <a:extLst>
                        <a:ext uri="{FF2B5EF4-FFF2-40B4-BE49-F238E27FC236}">
                          <a16:creationId xmlns:a16="http://schemas.microsoft.com/office/drawing/2014/main" id="{EC1ACE98-A215-DD4A-82CD-AD9BB6BC5113}"/>
                        </a:ext>
                      </a:extLst>
                    </p:cNvPr>
                    <p:cNvPicPr preferRelativeResize="0"/>
                    <p:nvPr/>
                  </p:nvPicPr>
                  <p:blipFill rotWithShape="1">
                    <a:blip r:embed="rId20">
                      <a:alphaModFix/>
                    </a:blip>
                    <a:srcRect/>
                    <a:stretch/>
                  </p:blipFill>
                  <p:spPr>
                    <a:xfrm>
                      <a:off x="179511" y="2949825"/>
                      <a:ext cx="720000" cy="900000"/>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5" name="Google Shape;120;p15" descr="Image result for &quot;david wilson&quot; &quot;world bank&quot;">
                      <a:extLst>
                        <a:ext uri="{FF2B5EF4-FFF2-40B4-BE49-F238E27FC236}">
                          <a16:creationId xmlns:a16="http://schemas.microsoft.com/office/drawing/2014/main" id="{A8A24E82-1A7B-5645-8304-41F94AC10B08}"/>
                        </a:ext>
                      </a:extLst>
                    </p:cNvPr>
                    <p:cNvPicPr preferRelativeResize="0"/>
                    <p:nvPr/>
                  </p:nvPicPr>
                  <p:blipFill rotWithShape="1">
                    <a:blip r:embed="rId21">
                      <a:alphaModFix/>
                    </a:blip>
                    <a:srcRect l="25767" r="23924"/>
                    <a:stretch/>
                  </p:blipFill>
                  <p:spPr>
                    <a:xfrm>
                      <a:off x="9103603" y="2949825"/>
                      <a:ext cx="720000" cy="900000"/>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6" name="Google Shape;121;p15" descr="Image result for sahu suvanand stoptb">
                      <a:extLst>
                        <a:ext uri="{FF2B5EF4-FFF2-40B4-BE49-F238E27FC236}">
                          <a16:creationId xmlns:a16="http://schemas.microsoft.com/office/drawing/2014/main" id="{84FF4C5A-ADD6-CC43-9A64-B0CAFD82F4E4}"/>
                        </a:ext>
                      </a:extLst>
                    </p:cNvPr>
                    <p:cNvPicPr preferRelativeResize="0"/>
                    <p:nvPr/>
                  </p:nvPicPr>
                  <p:blipFill rotWithShape="1">
                    <a:blip r:embed="rId22">
                      <a:alphaModFix/>
                    </a:blip>
                    <a:srcRect/>
                    <a:stretch/>
                  </p:blipFill>
                  <p:spPr>
                    <a:xfrm>
                      <a:off x="6145926" y="2949825"/>
                      <a:ext cx="720000" cy="900000"/>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7" name="Google Shape;122;p15" descr="https://www.gatesfoundation.org/~/media/GFO/3-Grid-Images/leader_Geoff_Garnett_227x154-1.jpg?la=en">
                      <a:extLst>
                        <a:ext uri="{FF2B5EF4-FFF2-40B4-BE49-F238E27FC236}">
                          <a16:creationId xmlns:a16="http://schemas.microsoft.com/office/drawing/2014/main" id="{41002804-CC97-5C4F-9B99-243EFD2A077F}"/>
                        </a:ext>
                      </a:extLst>
                    </p:cNvPr>
                    <p:cNvPicPr preferRelativeResize="0"/>
                    <p:nvPr/>
                  </p:nvPicPr>
                  <p:blipFill rotWithShape="1">
                    <a:blip r:embed="rId10">
                      <a:alphaModFix/>
                    </a:blip>
                    <a:srcRect l="26431" r="21870"/>
                    <a:stretch/>
                  </p:blipFill>
                  <p:spPr>
                    <a:xfrm>
                      <a:off x="4179346" y="2949825"/>
                      <a:ext cx="720000" cy="900000"/>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8" name="Google Shape;123;p15" descr="Image result for adam macneil cdc">
                      <a:extLst>
                        <a:ext uri="{FF2B5EF4-FFF2-40B4-BE49-F238E27FC236}">
                          <a16:creationId xmlns:a16="http://schemas.microsoft.com/office/drawing/2014/main" id="{564F5EA8-E156-BD49-8030-F1D96EAF12B5}"/>
                        </a:ext>
                      </a:extLst>
                    </p:cNvPr>
                    <p:cNvPicPr preferRelativeResize="0"/>
                    <p:nvPr/>
                  </p:nvPicPr>
                  <p:blipFill rotWithShape="1">
                    <a:blip r:embed="rId23">
                      <a:alphaModFix/>
                    </a:blip>
                    <a:srcRect/>
                    <a:stretch/>
                  </p:blipFill>
                  <p:spPr>
                    <a:xfrm>
                      <a:off x="7111393" y="2949825"/>
                      <a:ext cx="720000" cy="898643"/>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0" name="TextBox 89">
                      <a:extLst>
                        <a:ext uri="{FF2B5EF4-FFF2-40B4-BE49-F238E27FC236}">
                          <a16:creationId xmlns:a16="http://schemas.microsoft.com/office/drawing/2014/main" id="{73EC0D01-7CF7-BE46-A958-A0B447B526B6}"/>
                        </a:ext>
                      </a:extLst>
                    </p:cNvPr>
                    <p:cNvSpPr txBox="1"/>
                    <p:nvPr/>
                  </p:nvSpPr>
                  <p:spPr>
                    <a:xfrm>
                      <a:off x="-214631" y="3921825"/>
                      <a:ext cx="1436961" cy="954107"/>
                    </a:xfrm>
                    <a:prstGeom prst="rect">
                      <a:avLst/>
                    </a:prstGeom>
                    <a:noFill/>
                  </p:spPr>
                  <p:txBody>
                    <a:bodyPr wrap="square" rtlCol="0">
                      <a:spAutoFit/>
                    </a:bodyPr>
                    <a:lstStyle/>
                    <a:p>
                      <a:pPr algn="ctr"/>
                      <a:r>
                        <a:rPr lang="en-GB" dirty="0"/>
                        <a:t>Jeremiah C. </a:t>
                      </a:r>
                      <a:r>
                        <a:rPr lang="en-GB" dirty="0" err="1"/>
                        <a:t>Muhwa</a:t>
                      </a:r>
                      <a:r>
                        <a:rPr lang="en-GB" dirty="0"/>
                        <a:t> </a:t>
                      </a:r>
                    </a:p>
                    <a:p>
                      <a:pPr algn="ctr"/>
                      <a:r>
                        <a:rPr lang="en-GB" dirty="0"/>
                        <a:t> </a:t>
                      </a:r>
                      <a:r>
                        <a:rPr lang="en-GB" b="1" dirty="0"/>
                        <a:t>The Union</a:t>
                      </a:r>
                    </a:p>
                    <a:p>
                      <a:pPr algn="ctr"/>
                      <a:endParaRPr lang="en-US" dirty="0"/>
                    </a:p>
                  </p:txBody>
                </p:sp>
                <p:sp>
                  <p:nvSpPr>
                    <p:cNvPr id="91" name="TextBox 90">
                      <a:extLst>
                        <a:ext uri="{FF2B5EF4-FFF2-40B4-BE49-F238E27FC236}">
                          <a16:creationId xmlns:a16="http://schemas.microsoft.com/office/drawing/2014/main" id="{0F7E8E17-EB0B-3A4C-8CEC-BB7F62415AD4}"/>
                        </a:ext>
                      </a:extLst>
                    </p:cNvPr>
                    <p:cNvSpPr txBox="1"/>
                    <p:nvPr/>
                  </p:nvSpPr>
                  <p:spPr>
                    <a:xfrm>
                      <a:off x="1117231" y="3921825"/>
                      <a:ext cx="976419" cy="954107"/>
                    </a:xfrm>
                    <a:prstGeom prst="rect">
                      <a:avLst/>
                    </a:prstGeom>
                    <a:noFill/>
                  </p:spPr>
                  <p:txBody>
                    <a:bodyPr wrap="square" rtlCol="0">
                      <a:spAutoFit/>
                    </a:bodyPr>
                    <a:lstStyle/>
                    <a:p>
                      <a:pPr algn="ctr"/>
                      <a:r>
                        <a:rPr lang="en-GB" dirty="0"/>
                        <a:t>Liz Corbett </a:t>
                      </a:r>
                      <a:r>
                        <a:rPr lang="en-GB" b="1" dirty="0"/>
                        <a:t>LSHTM</a:t>
                      </a:r>
                    </a:p>
                    <a:p>
                      <a:pPr algn="ctr"/>
                      <a:endParaRPr lang="en-US" dirty="0"/>
                    </a:p>
                  </p:txBody>
                </p:sp>
                <p:sp>
                  <p:nvSpPr>
                    <p:cNvPr id="92" name="TextBox 91">
                      <a:extLst>
                        <a:ext uri="{FF2B5EF4-FFF2-40B4-BE49-F238E27FC236}">
                          <a16:creationId xmlns:a16="http://schemas.microsoft.com/office/drawing/2014/main" id="{AE94F54F-BDE2-2546-821B-CA1B871F137A}"/>
                        </a:ext>
                      </a:extLst>
                    </p:cNvPr>
                    <p:cNvSpPr txBox="1"/>
                    <p:nvPr/>
                  </p:nvSpPr>
                  <p:spPr>
                    <a:xfrm>
                      <a:off x="1832501" y="3921825"/>
                      <a:ext cx="1391101" cy="738664"/>
                    </a:xfrm>
                    <a:prstGeom prst="rect">
                      <a:avLst/>
                    </a:prstGeom>
                    <a:noFill/>
                  </p:spPr>
                  <p:txBody>
                    <a:bodyPr wrap="square" rtlCol="0">
                      <a:spAutoFit/>
                    </a:bodyPr>
                    <a:lstStyle/>
                    <a:p>
                      <a:pPr algn="ctr"/>
                      <a:r>
                        <a:rPr lang="en-GB" dirty="0"/>
                        <a:t>Philippe </a:t>
                      </a:r>
                      <a:r>
                        <a:rPr lang="en-GB" dirty="0" err="1"/>
                        <a:t>Glaziou</a:t>
                      </a:r>
                      <a:endParaRPr lang="en-GB" dirty="0"/>
                    </a:p>
                    <a:p>
                      <a:pPr algn="ctr"/>
                      <a:r>
                        <a:rPr lang="en-GB" dirty="0"/>
                        <a:t> </a:t>
                      </a:r>
                      <a:r>
                        <a:rPr lang="en-GB" b="1" dirty="0"/>
                        <a:t>WHO</a:t>
                      </a:r>
                    </a:p>
                  </p:txBody>
                </p:sp>
                <p:sp>
                  <p:nvSpPr>
                    <p:cNvPr id="93" name="TextBox 92">
                      <a:extLst>
                        <a:ext uri="{FF2B5EF4-FFF2-40B4-BE49-F238E27FC236}">
                          <a16:creationId xmlns:a16="http://schemas.microsoft.com/office/drawing/2014/main" id="{CBEDA70A-33F5-0547-9FDF-DE358848A232}"/>
                        </a:ext>
                      </a:extLst>
                    </p:cNvPr>
                    <p:cNvSpPr txBox="1"/>
                    <p:nvPr/>
                  </p:nvSpPr>
                  <p:spPr>
                    <a:xfrm>
                      <a:off x="8831854" y="3921825"/>
                      <a:ext cx="1177597" cy="954107"/>
                    </a:xfrm>
                    <a:prstGeom prst="rect">
                      <a:avLst/>
                    </a:prstGeom>
                    <a:noFill/>
                  </p:spPr>
                  <p:txBody>
                    <a:bodyPr wrap="square" rtlCol="0">
                      <a:spAutoFit/>
                    </a:bodyPr>
                    <a:lstStyle/>
                    <a:p>
                      <a:pPr algn="ctr"/>
                      <a:r>
                        <a:rPr lang="en-GB" dirty="0"/>
                        <a:t>David Wilson</a:t>
                      </a:r>
                    </a:p>
                    <a:p>
                      <a:pPr algn="ctr"/>
                      <a:r>
                        <a:rPr lang="en-GB" b="1" dirty="0"/>
                        <a:t>World Bank</a:t>
                      </a:r>
                    </a:p>
                    <a:p>
                      <a:pPr algn="ctr"/>
                      <a:endParaRPr lang="en-US" dirty="0"/>
                    </a:p>
                  </p:txBody>
                </p:sp>
                <p:sp>
                  <p:nvSpPr>
                    <p:cNvPr id="95" name="TextBox 94">
                      <a:extLst>
                        <a:ext uri="{FF2B5EF4-FFF2-40B4-BE49-F238E27FC236}">
                          <a16:creationId xmlns:a16="http://schemas.microsoft.com/office/drawing/2014/main" id="{5F44CCB8-004A-A644-A688-E956DCDC1384}"/>
                        </a:ext>
                      </a:extLst>
                    </p:cNvPr>
                    <p:cNvSpPr txBox="1"/>
                    <p:nvPr/>
                  </p:nvSpPr>
                  <p:spPr>
                    <a:xfrm>
                      <a:off x="5895273" y="3921825"/>
                      <a:ext cx="1163216" cy="954107"/>
                    </a:xfrm>
                    <a:prstGeom prst="rect">
                      <a:avLst/>
                    </a:prstGeom>
                    <a:noFill/>
                  </p:spPr>
                  <p:txBody>
                    <a:bodyPr wrap="square" rtlCol="0">
                      <a:spAutoFit/>
                    </a:bodyPr>
                    <a:lstStyle/>
                    <a:p>
                      <a:pPr algn="ctr"/>
                      <a:r>
                        <a:rPr lang="en-GB" dirty="0" err="1"/>
                        <a:t>Sahu</a:t>
                      </a:r>
                      <a:r>
                        <a:rPr lang="en-GB" dirty="0"/>
                        <a:t> </a:t>
                      </a:r>
                      <a:r>
                        <a:rPr lang="en-GB" dirty="0" err="1"/>
                        <a:t>Suvanand</a:t>
                      </a:r>
                      <a:endParaRPr lang="en-GB" dirty="0"/>
                    </a:p>
                    <a:p>
                      <a:pPr algn="ctr"/>
                      <a:r>
                        <a:rPr lang="en-GB" b="1" dirty="0" err="1"/>
                        <a:t>StopTB</a:t>
                      </a:r>
                      <a:endParaRPr lang="en-GB" b="1" dirty="0"/>
                    </a:p>
                    <a:p>
                      <a:pPr algn="ctr"/>
                      <a:endParaRPr lang="en-US" dirty="0"/>
                    </a:p>
                  </p:txBody>
                </p:sp>
                <p:sp>
                  <p:nvSpPr>
                    <p:cNvPr id="96" name="TextBox 95">
                      <a:extLst>
                        <a:ext uri="{FF2B5EF4-FFF2-40B4-BE49-F238E27FC236}">
                          <a16:creationId xmlns:a16="http://schemas.microsoft.com/office/drawing/2014/main" id="{91187514-E5FE-FC40-92AA-3B099318BCED}"/>
                        </a:ext>
                      </a:extLst>
                    </p:cNvPr>
                    <p:cNvSpPr txBox="1"/>
                    <p:nvPr/>
                  </p:nvSpPr>
                  <p:spPr>
                    <a:xfrm>
                      <a:off x="6911058" y="3921825"/>
                      <a:ext cx="1220861" cy="954107"/>
                    </a:xfrm>
                    <a:prstGeom prst="rect">
                      <a:avLst/>
                    </a:prstGeom>
                    <a:noFill/>
                  </p:spPr>
                  <p:txBody>
                    <a:bodyPr wrap="square" rtlCol="0">
                      <a:spAutoFit/>
                    </a:bodyPr>
                    <a:lstStyle/>
                    <a:p>
                      <a:pPr algn="ctr"/>
                      <a:r>
                        <a:rPr lang="en-GB" dirty="0"/>
                        <a:t>Adam </a:t>
                      </a:r>
                      <a:r>
                        <a:rPr lang="en-GB" dirty="0" err="1"/>
                        <a:t>Macneil</a:t>
                      </a:r>
                      <a:r>
                        <a:rPr lang="en-GB" dirty="0"/>
                        <a:t> </a:t>
                      </a:r>
                    </a:p>
                    <a:p>
                      <a:pPr algn="ctr"/>
                      <a:r>
                        <a:rPr lang="en-GB" b="1" dirty="0"/>
                        <a:t>CDC</a:t>
                      </a:r>
                    </a:p>
                    <a:p>
                      <a:pPr algn="ctr"/>
                      <a:endParaRPr lang="en-US" dirty="0"/>
                    </a:p>
                  </p:txBody>
                </p:sp>
                <p:sp>
                  <p:nvSpPr>
                    <p:cNvPr id="97" name="TextBox 96">
                      <a:extLst>
                        <a:ext uri="{FF2B5EF4-FFF2-40B4-BE49-F238E27FC236}">
                          <a16:creationId xmlns:a16="http://schemas.microsoft.com/office/drawing/2014/main" id="{775D8C5B-FE56-2D4F-B0A0-3B68EA3B8844}"/>
                        </a:ext>
                      </a:extLst>
                    </p:cNvPr>
                    <p:cNvSpPr txBox="1"/>
                    <p:nvPr/>
                  </p:nvSpPr>
                  <p:spPr>
                    <a:xfrm>
                      <a:off x="7775075" y="3921825"/>
                      <a:ext cx="1218800" cy="954107"/>
                    </a:xfrm>
                    <a:prstGeom prst="rect">
                      <a:avLst/>
                    </a:prstGeom>
                    <a:noFill/>
                  </p:spPr>
                  <p:txBody>
                    <a:bodyPr wrap="square" rtlCol="0">
                      <a:spAutoFit/>
                    </a:bodyPr>
                    <a:lstStyle/>
                    <a:p>
                      <a:pPr algn="ctr"/>
                      <a:r>
                        <a:rPr lang="en-GB" dirty="0"/>
                        <a:t>Johannes  Hunger</a:t>
                      </a:r>
                    </a:p>
                    <a:p>
                      <a:pPr algn="ctr"/>
                      <a:r>
                        <a:rPr lang="en-GB" b="1" dirty="0"/>
                        <a:t>GFATM</a:t>
                      </a:r>
                    </a:p>
                    <a:p>
                      <a:pPr algn="ctr"/>
                      <a:endParaRPr lang="en-US" dirty="0"/>
                    </a:p>
                  </p:txBody>
                </p:sp>
                <p:sp>
                  <p:nvSpPr>
                    <p:cNvPr id="111" name="TextBox 110">
                      <a:extLst>
                        <a:ext uri="{FF2B5EF4-FFF2-40B4-BE49-F238E27FC236}">
                          <a16:creationId xmlns:a16="http://schemas.microsoft.com/office/drawing/2014/main" id="{3FEBED1B-B9DF-5B42-B587-176F8FA607A2}"/>
                        </a:ext>
                      </a:extLst>
                    </p:cNvPr>
                    <p:cNvSpPr txBox="1"/>
                    <p:nvPr/>
                  </p:nvSpPr>
                  <p:spPr>
                    <a:xfrm>
                      <a:off x="37983" y="4631011"/>
                      <a:ext cx="4305782"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Advisory Panel</a:t>
                      </a:r>
                      <a:endParaRPr lang="en-US" sz="2200" dirty="0">
                        <a:solidFill>
                          <a:schemeClr val="bg1"/>
                        </a:solidFill>
                        <a:latin typeface="Century Gothic" panose="020B0502020202020204" pitchFamily="34" charset="0"/>
                      </a:endParaRPr>
                    </a:p>
                  </p:txBody>
                </p:sp>
              </p:grpSp>
            </p:grpSp>
            <p:sp>
              <p:nvSpPr>
                <p:cNvPr id="81" name="TextBox 80">
                  <a:extLst>
                    <a:ext uri="{FF2B5EF4-FFF2-40B4-BE49-F238E27FC236}">
                      <a16:creationId xmlns:a16="http://schemas.microsoft.com/office/drawing/2014/main" id="{47720E7D-52C1-4CBA-9C5A-4BDD30B509A8}"/>
                    </a:ext>
                  </a:extLst>
                </p:cNvPr>
                <p:cNvSpPr txBox="1"/>
                <p:nvPr/>
              </p:nvSpPr>
              <p:spPr>
                <a:xfrm>
                  <a:off x="4061122" y="3921825"/>
                  <a:ext cx="965158" cy="954107"/>
                </a:xfrm>
                <a:prstGeom prst="rect">
                  <a:avLst/>
                </a:prstGeom>
                <a:noFill/>
              </p:spPr>
              <p:txBody>
                <a:bodyPr wrap="square" rtlCol="0">
                  <a:spAutoFit/>
                </a:bodyPr>
                <a:lstStyle/>
                <a:p>
                  <a:pPr algn="ctr"/>
                  <a:r>
                    <a:rPr lang="en-GB" dirty="0"/>
                    <a:t>Geoff Garnett</a:t>
                  </a:r>
                </a:p>
                <a:p>
                  <a:pPr algn="ctr"/>
                  <a:r>
                    <a:rPr lang="en-GB" b="1" dirty="0"/>
                    <a:t>BMGF</a:t>
                  </a:r>
                </a:p>
                <a:p>
                  <a:pPr algn="ctr"/>
                  <a:endParaRPr lang="en-US" dirty="0"/>
                </a:p>
              </p:txBody>
            </p:sp>
          </p:grpSp>
          <p:pic>
            <p:nvPicPr>
              <p:cNvPr id="63" name="Google Shape;108;p15">
                <a:extLst>
                  <a:ext uri="{FF2B5EF4-FFF2-40B4-BE49-F238E27FC236}">
                    <a16:creationId xmlns:a16="http://schemas.microsoft.com/office/drawing/2014/main" id="{578848BC-DA84-A640-91B7-017FE0C92C31}"/>
                  </a:ext>
                </a:extLst>
              </p:cNvPr>
              <p:cNvPicPr preferRelativeResize="0"/>
              <p:nvPr/>
            </p:nvPicPr>
            <p:blipFill>
              <a:blip r:embed="rId24"/>
              <a:stretch>
                <a:fillRect/>
              </a:stretch>
            </p:blipFill>
            <p:spPr>
              <a:xfrm>
                <a:off x="3304871" y="2988000"/>
                <a:ext cx="720000" cy="900000"/>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4" name="Google Shape;108;p15">
                <a:extLst>
                  <a:ext uri="{FF2B5EF4-FFF2-40B4-BE49-F238E27FC236}">
                    <a16:creationId xmlns:a16="http://schemas.microsoft.com/office/drawing/2014/main" id="{8272FD83-7A22-EB44-911C-F885D9DE53AB}"/>
                  </a:ext>
                </a:extLst>
              </p:cNvPr>
              <p:cNvPicPr preferRelativeResize="0"/>
              <p:nvPr/>
            </p:nvPicPr>
            <p:blipFill>
              <a:blip r:embed="rId25"/>
              <a:stretch>
                <a:fillRect/>
              </a:stretch>
            </p:blipFill>
            <p:spPr>
              <a:xfrm>
                <a:off x="10225624" y="2988000"/>
                <a:ext cx="720000" cy="900000"/>
              </a:xfrm>
              <a:prstGeom prst="ellipse">
                <a:avLst/>
              </a:prstGeom>
              <a:ln w="63500" cap="rnd">
                <a:solidFill>
                  <a:schemeClr val="accent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6" name="TextBox 65">
                <a:extLst>
                  <a:ext uri="{FF2B5EF4-FFF2-40B4-BE49-F238E27FC236}">
                    <a16:creationId xmlns:a16="http://schemas.microsoft.com/office/drawing/2014/main" id="{C8682DCC-954E-DA41-89F8-0392CF8FB6FF}"/>
                  </a:ext>
                </a:extLst>
              </p:cNvPr>
              <p:cNvSpPr txBox="1"/>
              <p:nvPr/>
            </p:nvSpPr>
            <p:spPr>
              <a:xfrm>
                <a:off x="9658381" y="3960000"/>
                <a:ext cx="1852400" cy="738664"/>
              </a:xfrm>
              <a:prstGeom prst="rect">
                <a:avLst/>
              </a:prstGeom>
              <a:noFill/>
            </p:spPr>
            <p:txBody>
              <a:bodyPr wrap="square" rtlCol="0">
                <a:spAutoFit/>
              </a:bodyPr>
              <a:lstStyle/>
              <a:p>
                <a:pPr algn="ctr"/>
                <a:r>
                  <a:rPr lang="en-GB" dirty="0"/>
                  <a:t>Knut</a:t>
                </a:r>
              </a:p>
              <a:p>
                <a:pPr algn="ctr"/>
                <a:r>
                  <a:rPr lang="en-GB" dirty="0"/>
                  <a:t>L</a:t>
                </a:r>
                <a:r>
                  <a:rPr lang="en-US" dirty="0" err="1"/>
                  <a:t>önnroth</a:t>
                </a:r>
                <a:endParaRPr lang="en-US" dirty="0"/>
              </a:p>
              <a:p>
                <a:pPr algn="ctr"/>
                <a:r>
                  <a:rPr lang="en-US" b="1" dirty="0"/>
                  <a:t>KI</a:t>
                </a:r>
              </a:p>
            </p:txBody>
          </p:sp>
          <p:sp>
            <p:nvSpPr>
              <p:cNvPr id="67" name="TextBox 66">
                <a:extLst>
                  <a:ext uri="{FF2B5EF4-FFF2-40B4-BE49-F238E27FC236}">
                    <a16:creationId xmlns:a16="http://schemas.microsoft.com/office/drawing/2014/main" id="{3937F6C2-B2CF-684F-BC8A-D9AFE6E377BF}"/>
                  </a:ext>
                </a:extLst>
              </p:cNvPr>
              <p:cNvSpPr txBox="1"/>
              <p:nvPr/>
            </p:nvSpPr>
            <p:spPr>
              <a:xfrm>
                <a:off x="3188723" y="3960000"/>
                <a:ext cx="1002114" cy="954107"/>
              </a:xfrm>
              <a:prstGeom prst="rect">
                <a:avLst/>
              </a:prstGeom>
              <a:noFill/>
            </p:spPr>
            <p:txBody>
              <a:bodyPr wrap="square" rtlCol="0">
                <a:spAutoFit/>
              </a:bodyPr>
              <a:lstStyle/>
              <a:p>
                <a:pPr algn="ctr"/>
                <a:r>
                  <a:rPr lang="en-GB" dirty="0"/>
                  <a:t>Carol Levin</a:t>
                </a:r>
              </a:p>
              <a:p>
                <a:pPr algn="ctr"/>
                <a:r>
                  <a:rPr lang="en-GB" b="1" dirty="0"/>
                  <a:t>UW</a:t>
                </a:r>
              </a:p>
              <a:p>
                <a:pPr algn="ctr"/>
                <a:endParaRPr lang="en-US" dirty="0"/>
              </a:p>
            </p:txBody>
          </p:sp>
        </p:grpSp>
        <p:sp>
          <p:nvSpPr>
            <p:cNvPr id="82" name="TextBox 81">
              <a:extLst>
                <a:ext uri="{FF2B5EF4-FFF2-40B4-BE49-F238E27FC236}">
                  <a16:creationId xmlns:a16="http://schemas.microsoft.com/office/drawing/2014/main" id="{0DF98A5E-7F87-48C0-B4DC-BAA187A5DC48}"/>
                </a:ext>
              </a:extLst>
            </p:cNvPr>
            <p:cNvSpPr txBox="1"/>
            <p:nvPr/>
          </p:nvSpPr>
          <p:spPr>
            <a:xfrm>
              <a:off x="5188241" y="3959999"/>
              <a:ext cx="965158" cy="954107"/>
            </a:xfrm>
            <a:prstGeom prst="rect">
              <a:avLst/>
            </a:prstGeom>
            <a:noFill/>
          </p:spPr>
          <p:txBody>
            <a:bodyPr wrap="square" rtlCol="0">
              <a:spAutoFit/>
            </a:bodyPr>
            <a:lstStyle/>
            <a:p>
              <a:pPr algn="ctr"/>
              <a:r>
                <a:rPr lang="en-GB" dirty="0" err="1"/>
                <a:t>Sevim</a:t>
              </a:r>
              <a:r>
                <a:rPr lang="en-GB" dirty="0"/>
                <a:t> </a:t>
              </a:r>
              <a:r>
                <a:rPr lang="en-GB" dirty="0" err="1"/>
                <a:t>Ahmedov</a:t>
              </a:r>
              <a:r>
                <a:rPr lang="en-GB" b="1" dirty="0" err="1"/>
                <a:t>USAID</a:t>
              </a:r>
              <a:endParaRPr lang="en-GB" b="1" dirty="0"/>
            </a:p>
            <a:p>
              <a:pPr algn="ctr"/>
              <a:endParaRPr lang="en-US" dirty="0"/>
            </a:p>
          </p:txBody>
        </p:sp>
      </p:grpSp>
    </p:spTree>
    <p:extLst>
      <p:ext uri="{BB962C8B-B14F-4D97-AF65-F5344CB8AC3E}">
        <p14:creationId xmlns:p14="http://schemas.microsoft.com/office/powerpoint/2010/main" val="398328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3" name="Group 192">
            <a:extLst>
              <a:ext uri="{FF2B5EF4-FFF2-40B4-BE49-F238E27FC236}">
                <a16:creationId xmlns:a16="http://schemas.microsoft.com/office/drawing/2014/main" id="{C335FBF6-9A06-C04B-A35C-1E3A46B7E562}"/>
              </a:ext>
            </a:extLst>
          </p:cNvPr>
          <p:cNvGrpSpPr/>
          <p:nvPr/>
        </p:nvGrpSpPr>
        <p:grpSpPr>
          <a:xfrm>
            <a:off x="3108143" y="472561"/>
            <a:ext cx="6011562" cy="5333239"/>
            <a:chOff x="3108143" y="472561"/>
            <a:chExt cx="6011562" cy="5333239"/>
          </a:xfrm>
        </p:grpSpPr>
        <p:grpSp>
          <p:nvGrpSpPr>
            <p:cNvPr id="191" name="Group 190">
              <a:extLst>
                <a:ext uri="{FF2B5EF4-FFF2-40B4-BE49-F238E27FC236}">
                  <a16:creationId xmlns:a16="http://schemas.microsoft.com/office/drawing/2014/main" id="{FB36E84C-C353-2D4A-959A-E59B2BA9369E}"/>
                </a:ext>
              </a:extLst>
            </p:cNvPr>
            <p:cNvGrpSpPr/>
            <p:nvPr/>
          </p:nvGrpSpPr>
          <p:grpSpPr>
            <a:xfrm>
              <a:off x="3108143" y="472561"/>
              <a:ext cx="6011562" cy="5333239"/>
              <a:chOff x="3108143" y="472561"/>
              <a:chExt cx="6011562" cy="5333239"/>
            </a:xfrm>
          </p:grpSpPr>
          <p:grpSp>
            <p:nvGrpSpPr>
              <p:cNvPr id="188" name="Group 187">
                <a:extLst>
                  <a:ext uri="{FF2B5EF4-FFF2-40B4-BE49-F238E27FC236}">
                    <a16:creationId xmlns:a16="http://schemas.microsoft.com/office/drawing/2014/main" id="{2EA3B416-ACFA-BF4A-AF7B-D4BC83EA78D8}"/>
                  </a:ext>
                </a:extLst>
              </p:cNvPr>
              <p:cNvGrpSpPr/>
              <p:nvPr/>
            </p:nvGrpSpPr>
            <p:grpSpPr>
              <a:xfrm>
                <a:off x="3108143" y="472561"/>
                <a:ext cx="6011562" cy="5333239"/>
                <a:chOff x="3108143" y="472561"/>
                <a:chExt cx="6011562" cy="5333239"/>
              </a:xfrm>
            </p:grpSpPr>
            <p:grpSp>
              <p:nvGrpSpPr>
                <p:cNvPr id="180" name="Group 179">
                  <a:extLst>
                    <a:ext uri="{FF2B5EF4-FFF2-40B4-BE49-F238E27FC236}">
                      <a16:creationId xmlns:a16="http://schemas.microsoft.com/office/drawing/2014/main" id="{DBBEBD79-ACBC-5D44-B006-95ED11913BE6}"/>
                    </a:ext>
                  </a:extLst>
                </p:cNvPr>
                <p:cNvGrpSpPr/>
                <p:nvPr/>
              </p:nvGrpSpPr>
              <p:grpSpPr>
                <a:xfrm>
                  <a:off x="3108143" y="870277"/>
                  <a:ext cx="6011562" cy="4935523"/>
                  <a:chOff x="3108143" y="1199461"/>
                  <a:chExt cx="6011562" cy="4935523"/>
                </a:xfrm>
              </p:grpSpPr>
              <p:grpSp>
                <p:nvGrpSpPr>
                  <p:cNvPr id="163" name="Group 162">
                    <a:extLst>
                      <a:ext uri="{FF2B5EF4-FFF2-40B4-BE49-F238E27FC236}">
                        <a16:creationId xmlns:a16="http://schemas.microsoft.com/office/drawing/2014/main" id="{90F6C9DD-7C67-994C-89B5-0BD5A9408A47}"/>
                      </a:ext>
                    </a:extLst>
                  </p:cNvPr>
                  <p:cNvGrpSpPr/>
                  <p:nvPr/>
                </p:nvGrpSpPr>
                <p:grpSpPr>
                  <a:xfrm>
                    <a:off x="3108143" y="1378278"/>
                    <a:ext cx="5727111" cy="4481689"/>
                    <a:chOff x="3108143" y="1378278"/>
                    <a:chExt cx="5727111" cy="4481689"/>
                  </a:xfrm>
                </p:grpSpPr>
                <p:sp>
                  <p:nvSpPr>
                    <p:cNvPr id="162" name="Left Arrow 161">
                      <a:extLst>
                        <a:ext uri="{FF2B5EF4-FFF2-40B4-BE49-F238E27FC236}">
                          <a16:creationId xmlns:a16="http://schemas.microsoft.com/office/drawing/2014/main" id="{6AE4AACE-2636-7D4D-B96D-E4C57D11E025}"/>
                        </a:ext>
                      </a:extLst>
                    </p:cNvPr>
                    <p:cNvSpPr/>
                    <p:nvPr/>
                  </p:nvSpPr>
                  <p:spPr>
                    <a:xfrm rot="2615206">
                      <a:off x="3108143" y="3987613"/>
                      <a:ext cx="2517182" cy="802506"/>
                    </a:xfrm>
                    <a:prstGeom prst="leftArrow">
                      <a:avLst>
                        <a:gd name="adj1" fmla="val 11234"/>
                        <a:gd name="adj2" fmla="val 83463"/>
                      </a:avLst>
                    </a:prstGeom>
                    <a:gradFill flip="none" rotWithShape="1">
                      <a:gsLst>
                        <a:gs pos="0">
                          <a:schemeClr val="accent1">
                            <a:lumMod val="60000"/>
                            <a:lumOff val="40000"/>
                            <a:shade val="30000"/>
                            <a:satMod val="115000"/>
                          </a:schemeClr>
                        </a:gs>
                        <a:gs pos="50000">
                          <a:schemeClr val="accent1">
                            <a:lumMod val="60000"/>
                            <a:lumOff val="40000"/>
                            <a:shade val="67500"/>
                            <a:satMod val="115000"/>
                          </a:schemeClr>
                        </a:gs>
                        <a:gs pos="100000">
                          <a:schemeClr val="accent2"/>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Block Arc 153">
                      <a:extLst>
                        <a:ext uri="{FF2B5EF4-FFF2-40B4-BE49-F238E27FC236}">
                          <a16:creationId xmlns:a16="http://schemas.microsoft.com/office/drawing/2014/main" id="{009CEEBE-4D09-5D43-B4E2-40AE0204509E}"/>
                        </a:ext>
                      </a:extLst>
                    </p:cNvPr>
                    <p:cNvSpPr/>
                    <p:nvPr/>
                  </p:nvSpPr>
                  <p:spPr>
                    <a:xfrm>
                      <a:off x="4517490" y="1378278"/>
                      <a:ext cx="4317764" cy="4481689"/>
                    </a:xfrm>
                    <a:prstGeom prst="blockArc">
                      <a:avLst>
                        <a:gd name="adj1" fmla="val 15992272"/>
                        <a:gd name="adj2" fmla="val 8282491"/>
                        <a:gd name="adj3" fmla="val 1995"/>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9" name="Group 178">
                    <a:extLst>
                      <a:ext uri="{FF2B5EF4-FFF2-40B4-BE49-F238E27FC236}">
                        <a16:creationId xmlns:a16="http://schemas.microsoft.com/office/drawing/2014/main" id="{CF1A06C1-6577-7D47-A6B9-186D3C0F4144}"/>
                      </a:ext>
                    </a:extLst>
                  </p:cNvPr>
                  <p:cNvGrpSpPr/>
                  <p:nvPr/>
                </p:nvGrpSpPr>
                <p:grpSpPr>
                  <a:xfrm>
                    <a:off x="5407540" y="2268072"/>
                    <a:ext cx="3712165" cy="3866912"/>
                    <a:chOff x="5407540" y="2268072"/>
                    <a:chExt cx="3712165" cy="3866912"/>
                  </a:xfrm>
                </p:grpSpPr>
                <p:sp>
                  <p:nvSpPr>
                    <p:cNvPr id="178" name="L-Shape 177">
                      <a:extLst>
                        <a:ext uri="{FF2B5EF4-FFF2-40B4-BE49-F238E27FC236}">
                          <a16:creationId xmlns:a16="http://schemas.microsoft.com/office/drawing/2014/main" id="{EA221CD2-1F2F-7E42-ADCE-55E3C0DE068A}"/>
                        </a:ext>
                      </a:extLst>
                    </p:cNvPr>
                    <p:cNvSpPr/>
                    <p:nvPr/>
                  </p:nvSpPr>
                  <p:spPr>
                    <a:xfrm rot="8129577">
                      <a:off x="5407540" y="3736757"/>
                      <a:ext cx="2359313" cy="2398227"/>
                    </a:xfrm>
                    <a:prstGeom prst="corner">
                      <a:avLst>
                        <a:gd name="adj1" fmla="val 4323"/>
                        <a:gd name="adj2" fmla="val 338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L-Shape 176">
                      <a:extLst>
                        <a:ext uri="{FF2B5EF4-FFF2-40B4-BE49-F238E27FC236}">
                          <a16:creationId xmlns:a16="http://schemas.microsoft.com/office/drawing/2014/main" id="{C7381009-00E1-414F-87AD-F251837C8A34}"/>
                        </a:ext>
                      </a:extLst>
                    </p:cNvPr>
                    <p:cNvSpPr/>
                    <p:nvPr/>
                  </p:nvSpPr>
                  <p:spPr>
                    <a:xfrm rot="2763267">
                      <a:off x="6881165" y="2490755"/>
                      <a:ext cx="2461223" cy="2015857"/>
                    </a:xfrm>
                    <a:prstGeom prst="corner">
                      <a:avLst>
                        <a:gd name="adj1" fmla="val 5104"/>
                        <a:gd name="adj2" fmla="val 5434"/>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Oval 37">
                    <a:extLst>
                      <a:ext uri="{FF2B5EF4-FFF2-40B4-BE49-F238E27FC236}">
                        <a16:creationId xmlns:a16="http://schemas.microsoft.com/office/drawing/2014/main" id="{144E4CFE-763F-AD44-9B91-084B0584C6EF}"/>
                      </a:ext>
                    </a:extLst>
                  </p:cNvPr>
                  <p:cNvSpPr/>
                  <p:nvPr/>
                </p:nvSpPr>
                <p:spPr>
                  <a:xfrm>
                    <a:off x="6264255" y="1199461"/>
                    <a:ext cx="540575" cy="507684"/>
                  </a:xfrm>
                  <a:prstGeom prst="ellipse">
                    <a:avLst/>
                  </a:prstGeom>
                  <a:gradFill flip="none" rotWithShape="1">
                    <a:gsLst>
                      <a:gs pos="0">
                        <a:srgbClr val="2F528F">
                          <a:shade val="30000"/>
                          <a:satMod val="115000"/>
                        </a:srgbClr>
                      </a:gs>
                      <a:gs pos="50000">
                        <a:srgbClr val="2F528F">
                          <a:shade val="67500"/>
                          <a:satMod val="115000"/>
                        </a:srgbClr>
                      </a:gs>
                      <a:gs pos="100000">
                        <a:srgbClr val="2F528F">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TextBox 117">
                  <a:extLst>
                    <a:ext uri="{FF2B5EF4-FFF2-40B4-BE49-F238E27FC236}">
                      <a16:creationId xmlns:a16="http://schemas.microsoft.com/office/drawing/2014/main" id="{DB38232D-1D6F-C845-B6B7-63F533239646}"/>
                    </a:ext>
                  </a:extLst>
                </p:cNvPr>
                <p:cNvSpPr txBox="1"/>
                <p:nvPr/>
              </p:nvSpPr>
              <p:spPr>
                <a:xfrm>
                  <a:off x="6569525" y="472561"/>
                  <a:ext cx="1220618" cy="400110"/>
                </a:xfrm>
                <a:prstGeom prst="rect">
                  <a:avLst/>
                </a:prstGeom>
                <a:noFill/>
              </p:spPr>
              <p:txBody>
                <a:bodyPr wrap="square" rtlCol="0">
                  <a:spAutoFit/>
                </a:bodyPr>
                <a:lstStyle/>
                <a:p>
                  <a:r>
                    <a:rPr lang="en-US" sz="2000" dirty="0">
                      <a:solidFill>
                        <a:schemeClr val="tx2">
                          <a:lumMod val="75000"/>
                        </a:schemeClr>
                      </a:solidFill>
                    </a:rPr>
                    <a:t>START</a:t>
                  </a:r>
                </a:p>
              </p:txBody>
            </p:sp>
          </p:grpSp>
          <p:sp>
            <p:nvSpPr>
              <p:cNvPr id="189" name="Oval 188">
                <a:extLst>
                  <a:ext uri="{FF2B5EF4-FFF2-40B4-BE49-F238E27FC236}">
                    <a16:creationId xmlns:a16="http://schemas.microsoft.com/office/drawing/2014/main" id="{B261E8D6-7D13-9145-A75B-F91AF51E11B4}"/>
                  </a:ext>
                </a:extLst>
              </p:cNvPr>
              <p:cNvSpPr/>
              <p:nvPr/>
            </p:nvSpPr>
            <p:spPr>
              <a:xfrm>
                <a:off x="7757875" y="1390446"/>
                <a:ext cx="540575" cy="507684"/>
              </a:xfrm>
              <a:prstGeom prst="ellipse">
                <a:avLst/>
              </a:prstGeom>
              <a:gradFill flip="none" rotWithShape="1">
                <a:gsLst>
                  <a:gs pos="0">
                    <a:srgbClr val="2F528F">
                      <a:shade val="30000"/>
                      <a:satMod val="115000"/>
                    </a:srgbClr>
                  </a:gs>
                  <a:gs pos="50000">
                    <a:srgbClr val="2F528F">
                      <a:shade val="67500"/>
                      <a:satMod val="115000"/>
                    </a:srgbClr>
                  </a:gs>
                  <a:gs pos="100000">
                    <a:srgbClr val="2F528F">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0" name="Oval 189">
              <a:extLst>
                <a:ext uri="{FF2B5EF4-FFF2-40B4-BE49-F238E27FC236}">
                  <a16:creationId xmlns:a16="http://schemas.microsoft.com/office/drawing/2014/main" id="{80596280-26D7-234B-9408-480EBDF002F0}"/>
                </a:ext>
              </a:extLst>
            </p:cNvPr>
            <p:cNvSpPr/>
            <p:nvPr/>
          </p:nvSpPr>
          <p:spPr>
            <a:xfrm>
              <a:off x="8004019" y="4415631"/>
              <a:ext cx="540575" cy="507684"/>
            </a:xfrm>
            <a:prstGeom prst="ellipse">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92" name="Oval 191">
              <a:extLst>
                <a:ext uri="{FF2B5EF4-FFF2-40B4-BE49-F238E27FC236}">
                  <a16:creationId xmlns:a16="http://schemas.microsoft.com/office/drawing/2014/main" id="{62112AB2-6EB5-E848-AEBC-E21E2DB4049A}"/>
                </a:ext>
              </a:extLst>
            </p:cNvPr>
            <p:cNvSpPr/>
            <p:nvPr/>
          </p:nvSpPr>
          <p:spPr>
            <a:xfrm>
              <a:off x="4684308" y="4363038"/>
              <a:ext cx="540575" cy="507684"/>
            </a:xfrm>
            <a:prstGeom prst="ellipse">
              <a:avLst/>
            </a:prstGeom>
            <a:gradFill flip="none" rotWithShape="1">
              <a:gsLst>
                <a:gs pos="0">
                  <a:srgbClr val="5C8FC4">
                    <a:shade val="30000"/>
                    <a:satMod val="115000"/>
                  </a:srgbClr>
                </a:gs>
                <a:gs pos="50000">
                  <a:srgbClr val="5C8FC4">
                    <a:shade val="67500"/>
                    <a:satMod val="115000"/>
                  </a:srgbClr>
                </a:gs>
                <a:gs pos="100000">
                  <a:srgbClr val="5C8FC4">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3" name="Oval 2">
              <a:extLst>
                <a:ext uri="{FF2B5EF4-FFF2-40B4-BE49-F238E27FC236}">
                  <a16:creationId xmlns:a16="http://schemas.microsoft.com/office/drawing/2014/main" id="{22A49BA7-B389-4277-BAA0-C3B960C82281}"/>
                </a:ext>
              </a:extLst>
            </p:cNvPr>
            <p:cNvSpPr/>
            <p:nvPr/>
          </p:nvSpPr>
          <p:spPr>
            <a:xfrm>
              <a:off x="5757665" y="2242218"/>
              <a:ext cx="1937550" cy="1861930"/>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w="79375">
              <a:solidFill>
                <a:schemeClr val="accent1"/>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sp>
        <p:nvSpPr>
          <p:cNvPr id="119" name="TextBox 118">
            <a:extLst>
              <a:ext uri="{FF2B5EF4-FFF2-40B4-BE49-F238E27FC236}">
                <a16:creationId xmlns:a16="http://schemas.microsoft.com/office/drawing/2014/main" id="{01B54638-722F-EF42-A6FF-9A9983A81CE2}"/>
              </a:ext>
            </a:extLst>
          </p:cNvPr>
          <p:cNvSpPr txBox="1"/>
          <p:nvPr/>
        </p:nvSpPr>
        <p:spPr>
          <a:xfrm>
            <a:off x="8238129" y="299368"/>
            <a:ext cx="2471321" cy="830997"/>
          </a:xfrm>
          <a:prstGeom prst="rect">
            <a:avLst/>
          </a:prstGeom>
          <a:noFill/>
        </p:spPr>
        <p:txBody>
          <a:bodyPr wrap="square" rtlCol="0">
            <a:spAutoFit/>
          </a:bodyPr>
          <a:lstStyle/>
          <a:p>
            <a:pPr algn="ctr"/>
            <a:r>
              <a:rPr lang="en-US" sz="2400" b="1" kern="1200" dirty="0">
                <a:solidFill>
                  <a:schemeClr val="accent6">
                    <a:lumMod val="75000"/>
                  </a:schemeClr>
                </a:solidFill>
              </a:rPr>
              <a:t>Strengthening</a:t>
            </a:r>
            <a:r>
              <a:rPr lang="en-US" sz="2400" b="1" kern="1200" dirty="0">
                <a:solidFill>
                  <a:schemeClr val="accent6"/>
                </a:solidFill>
              </a:rPr>
              <a:t> </a:t>
            </a:r>
            <a:r>
              <a:rPr lang="en-US" sz="2400" b="1" kern="1200" dirty="0">
                <a:solidFill>
                  <a:schemeClr val="tx2">
                    <a:lumMod val="25000"/>
                  </a:schemeClr>
                </a:solidFill>
              </a:rPr>
              <a:t>Networks</a:t>
            </a:r>
          </a:p>
        </p:txBody>
      </p:sp>
      <p:sp>
        <p:nvSpPr>
          <p:cNvPr id="24" name="Freeform: Shape 23">
            <a:extLst>
              <a:ext uri="{FF2B5EF4-FFF2-40B4-BE49-F238E27FC236}">
                <a16:creationId xmlns:a16="http://schemas.microsoft.com/office/drawing/2014/main" id="{65426017-8B85-4530-9A13-9DF2D7D74D9E}"/>
              </a:ext>
            </a:extLst>
          </p:cNvPr>
          <p:cNvSpPr/>
          <p:nvPr/>
        </p:nvSpPr>
        <p:spPr>
          <a:xfrm>
            <a:off x="5043367" y="5414606"/>
            <a:ext cx="2579496" cy="843278"/>
          </a:xfrm>
          <a:custGeom>
            <a:avLst/>
            <a:gdLst>
              <a:gd name="connsiteX0" fmla="*/ 0 w 5386979"/>
              <a:gd name="connsiteY0" fmla="*/ 0 h 1239635"/>
              <a:gd name="connsiteX1" fmla="*/ 5386979 w 5386979"/>
              <a:gd name="connsiteY1" fmla="*/ 0 h 1239635"/>
              <a:gd name="connsiteX2" fmla="*/ 5386979 w 5386979"/>
              <a:gd name="connsiteY2" fmla="*/ 1239635 h 1239635"/>
              <a:gd name="connsiteX3" fmla="*/ 0 w 5386979"/>
              <a:gd name="connsiteY3" fmla="*/ 1239635 h 1239635"/>
              <a:gd name="connsiteX4" fmla="*/ 0 w 5386979"/>
              <a:gd name="connsiteY4" fmla="*/ 0 h 1239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6979" h="1239635">
                <a:moveTo>
                  <a:pt x="0" y="0"/>
                </a:moveTo>
                <a:lnTo>
                  <a:pt x="5386979" y="0"/>
                </a:lnTo>
                <a:lnTo>
                  <a:pt x="5386979" y="1239635"/>
                </a:lnTo>
                <a:lnTo>
                  <a:pt x="0" y="12396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accent4">
                    <a:lumMod val="75000"/>
                  </a:schemeClr>
                </a:solidFill>
              </a:rPr>
              <a:t>Empowering</a:t>
            </a:r>
            <a:r>
              <a:rPr lang="en-US" sz="2400" b="1" kern="1200" dirty="0">
                <a:solidFill>
                  <a:schemeClr val="tx2">
                    <a:lumMod val="25000"/>
                  </a:schemeClr>
                </a:solidFill>
              </a:rPr>
              <a:t> decision makers</a:t>
            </a:r>
          </a:p>
        </p:txBody>
      </p:sp>
      <p:sp>
        <p:nvSpPr>
          <p:cNvPr id="25" name="Freeform: Shape 24">
            <a:extLst>
              <a:ext uri="{FF2B5EF4-FFF2-40B4-BE49-F238E27FC236}">
                <a16:creationId xmlns:a16="http://schemas.microsoft.com/office/drawing/2014/main" id="{D226897D-33C1-4169-A429-41268BAEDB43}"/>
              </a:ext>
            </a:extLst>
          </p:cNvPr>
          <p:cNvSpPr/>
          <p:nvPr/>
        </p:nvSpPr>
        <p:spPr>
          <a:xfrm>
            <a:off x="8511852" y="3990433"/>
            <a:ext cx="2637632" cy="1139799"/>
          </a:xfrm>
          <a:custGeom>
            <a:avLst/>
            <a:gdLst>
              <a:gd name="connsiteX0" fmla="*/ 0 w 6156907"/>
              <a:gd name="connsiteY0" fmla="*/ 0 h 1713998"/>
              <a:gd name="connsiteX1" fmla="*/ 6156907 w 6156907"/>
              <a:gd name="connsiteY1" fmla="*/ 0 h 1713998"/>
              <a:gd name="connsiteX2" fmla="*/ 6156907 w 6156907"/>
              <a:gd name="connsiteY2" fmla="*/ 1713998 h 1713998"/>
              <a:gd name="connsiteX3" fmla="*/ 0 w 6156907"/>
              <a:gd name="connsiteY3" fmla="*/ 1713998 h 1713998"/>
              <a:gd name="connsiteX4" fmla="*/ 0 w 6156907"/>
              <a:gd name="connsiteY4" fmla="*/ 0 h 1713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6907" h="1713998">
                <a:moveTo>
                  <a:pt x="0" y="0"/>
                </a:moveTo>
                <a:lnTo>
                  <a:pt x="6156907" y="0"/>
                </a:lnTo>
                <a:lnTo>
                  <a:pt x="6156907" y="1713998"/>
                </a:lnTo>
                <a:lnTo>
                  <a:pt x="0" y="171399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FB7782"/>
                </a:solidFill>
              </a:rPr>
              <a:t>Creating </a:t>
            </a:r>
            <a:r>
              <a:rPr lang="en-US" sz="2400" b="1" kern="1200" dirty="0">
                <a:solidFill>
                  <a:schemeClr val="tx2">
                    <a:lumMod val="25000"/>
                  </a:schemeClr>
                </a:solidFill>
              </a:rPr>
              <a:t>solutions</a:t>
            </a:r>
          </a:p>
        </p:txBody>
      </p:sp>
      <p:sp>
        <p:nvSpPr>
          <p:cNvPr id="26" name="Freeform: Shape 25">
            <a:extLst>
              <a:ext uri="{FF2B5EF4-FFF2-40B4-BE49-F238E27FC236}">
                <a16:creationId xmlns:a16="http://schemas.microsoft.com/office/drawing/2014/main" id="{E35D10E5-6889-47BE-86B9-7C5DA1F3E273}"/>
              </a:ext>
            </a:extLst>
          </p:cNvPr>
          <p:cNvSpPr/>
          <p:nvPr/>
        </p:nvSpPr>
        <p:spPr>
          <a:xfrm>
            <a:off x="7847419" y="587190"/>
            <a:ext cx="361436" cy="703718"/>
          </a:xfrm>
          <a:custGeom>
            <a:avLst/>
            <a:gdLst>
              <a:gd name="connsiteX0" fmla="*/ 0 w 5765776"/>
              <a:gd name="connsiteY0" fmla="*/ 0 h 1639634"/>
              <a:gd name="connsiteX1" fmla="*/ 5765776 w 5765776"/>
              <a:gd name="connsiteY1" fmla="*/ 0 h 1639634"/>
              <a:gd name="connsiteX2" fmla="*/ 5765776 w 5765776"/>
              <a:gd name="connsiteY2" fmla="*/ 1639634 h 1639634"/>
              <a:gd name="connsiteX3" fmla="*/ 0 w 5765776"/>
              <a:gd name="connsiteY3" fmla="*/ 1639634 h 1639634"/>
              <a:gd name="connsiteX4" fmla="*/ 0 w 5765776"/>
              <a:gd name="connsiteY4" fmla="*/ 0 h 16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5776" h="1639634">
                <a:moveTo>
                  <a:pt x="0" y="0"/>
                </a:moveTo>
                <a:lnTo>
                  <a:pt x="5765776" y="0"/>
                </a:lnTo>
                <a:lnTo>
                  <a:pt x="5765776" y="1639634"/>
                </a:lnTo>
                <a:lnTo>
                  <a:pt x="0" y="16396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defTabSz="1066800">
              <a:lnSpc>
                <a:spcPct val="90000"/>
              </a:lnSpc>
              <a:spcBef>
                <a:spcPct val="0"/>
              </a:spcBef>
              <a:spcAft>
                <a:spcPct val="35000"/>
              </a:spcAft>
            </a:pPr>
            <a:r>
              <a:rPr lang="en-US" sz="2400" b="1" kern="1200" dirty="0">
                <a:solidFill>
                  <a:schemeClr val="tx2">
                    <a:lumMod val="25000"/>
                  </a:schemeClr>
                </a:solidFill>
              </a:rPr>
              <a:t>1. </a:t>
            </a:r>
            <a:endParaRPr lang="en-US" sz="2400" kern="1200" dirty="0">
              <a:solidFill>
                <a:schemeClr val="tx2">
                  <a:lumMod val="25000"/>
                </a:schemeClr>
              </a:solidFill>
            </a:endParaRPr>
          </a:p>
        </p:txBody>
      </p:sp>
      <p:grpSp>
        <p:nvGrpSpPr>
          <p:cNvPr id="36" name="Group 35">
            <a:extLst>
              <a:ext uri="{FF2B5EF4-FFF2-40B4-BE49-F238E27FC236}">
                <a16:creationId xmlns:a16="http://schemas.microsoft.com/office/drawing/2014/main" id="{0CE54326-BD57-4D4F-B9AD-2E974F73C8A3}"/>
              </a:ext>
            </a:extLst>
          </p:cNvPr>
          <p:cNvGrpSpPr/>
          <p:nvPr/>
        </p:nvGrpSpPr>
        <p:grpSpPr>
          <a:xfrm>
            <a:off x="7622863" y="1274604"/>
            <a:ext cx="810547" cy="823965"/>
            <a:chOff x="7298227" y="820929"/>
            <a:chExt cx="1056658" cy="1056817"/>
          </a:xfrm>
        </p:grpSpPr>
        <p:sp>
          <p:nvSpPr>
            <p:cNvPr id="18" name="Oval 17">
              <a:extLst>
                <a:ext uri="{FF2B5EF4-FFF2-40B4-BE49-F238E27FC236}">
                  <a16:creationId xmlns:a16="http://schemas.microsoft.com/office/drawing/2014/main" id="{DD923968-D52E-4D2F-9C3B-0598AA991AEA}"/>
                </a:ext>
              </a:extLst>
            </p:cNvPr>
            <p:cNvSpPr/>
            <p:nvPr/>
          </p:nvSpPr>
          <p:spPr>
            <a:xfrm>
              <a:off x="7298227" y="820929"/>
              <a:ext cx="1056658" cy="1056817"/>
            </a:xfrm>
            <a:prstGeom prst="ellipse">
              <a:avLst/>
            </a:prstGeom>
            <a:noFill/>
            <a:ln w="76200">
              <a:solidFill>
                <a:schemeClr val="accent6"/>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90" name="Group 89">
              <a:extLst>
                <a:ext uri="{FF2B5EF4-FFF2-40B4-BE49-F238E27FC236}">
                  <a16:creationId xmlns:a16="http://schemas.microsoft.com/office/drawing/2014/main" id="{163B62F8-2574-6944-9778-89471F048D3F}"/>
                </a:ext>
              </a:extLst>
            </p:cNvPr>
            <p:cNvGrpSpPr/>
            <p:nvPr/>
          </p:nvGrpSpPr>
          <p:grpSpPr>
            <a:xfrm>
              <a:off x="7336390" y="858240"/>
              <a:ext cx="990623" cy="990000"/>
              <a:chOff x="2625625" y="1338258"/>
              <a:chExt cx="990623" cy="990000"/>
            </a:xfrm>
          </p:grpSpPr>
          <p:sp>
            <p:nvSpPr>
              <p:cNvPr id="19" name="Oval 18">
                <a:extLst>
                  <a:ext uri="{FF2B5EF4-FFF2-40B4-BE49-F238E27FC236}">
                    <a16:creationId xmlns:a16="http://schemas.microsoft.com/office/drawing/2014/main" id="{5E41BD3B-1AF1-4697-9549-6708771F4BF1}"/>
                  </a:ext>
                </a:extLst>
              </p:cNvPr>
              <p:cNvSpPr>
                <a:spLocks noChangeAspect="1"/>
              </p:cNvSpPr>
              <p:nvPr/>
            </p:nvSpPr>
            <p:spPr>
              <a:xfrm>
                <a:off x="2625625" y="1338258"/>
                <a:ext cx="990623" cy="990000"/>
              </a:xfrm>
              <a:prstGeom prst="ellipse">
                <a:avLst/>
              </a:prstGeom>
              <a:solidFill>
                <a:schemeClr val="accent6">
                  <a:lumMod val="60000"/>
                  <a:lumOff val="40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4" name="Graphic 3" descr="Handshake">
                <a:extLst>
                  <a:ext uri="{FF2B5EF4-FFF2-40B4-BE49-F238E27FC236}">
                    <a16:creationId xmlns:a16="http://schemas.microsoft.com/office/drawing/2014/main" id="{3A266BDD-F6A7-6A4F-A0DB-9FAA38E3DD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74531" y="1378606"/>
                <a:ext cx="914399" cy="914398"/>
              </a:xfrm>
              <a:prstGeom prst="rect">
                <a:avLst/>
              </a:prstGeom>
            </p:spPr>
          </p:pic>
        </p:grpSp>
      </p:grpSp>
      <p:grpSp>
        <p:nvGrpSpPr>
          <p:cNvPr id="37" name="Group 36">
            <a:extLst>
              <a:ext uri="{FF2B5EF4-FFF2-40B4-BE49-F238E27FC236}">
                <a16:creationId xmlns:a16="http://schemas.microsoft.com/office/drawing/2014/main" id="{AB94E3DC-A74C-B449-A45F-334C12EB5A3D}"/>
              </a:ext>
            </a:extLst>
          </p:cNvPr>
          <p:cNvGrpSpPr/>
          <p:nvPr/>
        </p:nvGrpSpPr>
        <p:grpSpPr>
          <a:xfrm>
            <a:off x="7826952" y="4120874"/>
            <a:ext cx="1138836" cy="1161913"/>
            <a:chOff x="13653519" y="2983858"/>
            <a:chExt cx="1140405" cy="1139799"/>
          </a:xfrm>
        </p:grpSpPr>
        <p:sp>
          <p:nvSpPr>
            <p:cNvPr id="15" name="Oval 14">
              <a:extLst>
                <a:ext uri="{FF2B5EF4-FFF2-40B4-BE49-F238E27FC236}">
                  <a16:creationId xmlns:a16="http://schemas.microsoft.com/office/drawing/2014/main" id="{E5CBC21E-53E8-4E95-99D8-24737E1C96AE}"/>
                </a:ext>
              </a:extLst>
            </p:cNvPr>
            <p:cNvSpPr/>
            <p:nvPr/>
          </p:nvSpPr>
          <p:spPr>
            <a:xfrm>
              <a:off x="13653519" y="2983858"/>
              <a:ext cx="1140405" cy="1139799"/>
            </a:xfrm>
            <a:prstGeom prst="ellipse">
              <a:avLst/>
            </a:prstGeom>
            <a:noFill/>
            <a:ln w="76200">
              <a:solidFill>
                <a:srgbClr val="FB7782"/>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89" name="Group 88">
              <a:extLst>
                <a:ext uri="{FF2B5EF4-FFF2-40B4-BE49-F238E27FC236}">
                  <a16:creationId xmlns:a16="http://schemas.microsoft.com/office/drawing/2014/main" id="{ECE7AFEA-1D06-A04E-B5A7-315271BB22D4}"/>
                </a:ext>
              </a:extLst>
            </p:cNvPr>
            <p:cNvGrpSpPr/>
            <p:nvPr/>
          </p:nvGrpSpPr>
          <p:grpSpPr>
            <a:xfrm>
              <a:off x="13689592" y="3024111"/>
              <a:ext cx="1080000" cy="1080000"/>
              <a:chOff x="1705502" y="2424321"/>
              <a:chExt cx="1080000" cy="1080000"/>
            </a:xfrm>
          </p:grpSpPr>
          <p:sp>
            <p:nvSpPr>
              <p:cNvPr id="17" name="Oval 16">
                <a:extLst>
                  <a:ext uri="{FF2B5EF4-FFF2-40B4-BE49-F238E27FC236}">
                    <a16:creationId xmlns:a16="http://schemas.microsoft.com/office/drawing/2014/main" id="{1AB6C90E-5C31-43D8-94E2-2ADF89920F1F}"/>
                  </a:ext>
                </a:extLst>
              </p:cNvPr>
              <p:cNvSpPr/>
              <p:nvPr/>
            </p:nvSpPr>
            <p:spPr>
              <a:xfrm>
                <a:off x="1705502" y="2424321"/>
                <a:ext cx="1080000" cy="1080000"/>
              </a:xfrm>
              <a:prstGeom prst="ellipse">
                <a:avLst/>
              </a:prstGeom>
              <a:solidFill>
                <a:srgbClr val="FFB8B8"/>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6" name="Graphic 5" descr="Puzzle">
                <a:extLst>
                  <a:ext uri="{FF2B5EF4-FFF2-40B4-BE49-F238E27FC236}">
                    <a16:creationId xmlns:a16="http://schemas.microsoft.com/office/drawing/2014/main" id="{E2D60FD8-CB32-2C48-9AC0-FEAEE56B46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85431" y="2508011"/>
                <a:ext cx="914400" cy="914400"/>
              </a:xfrm>
              <a:prstGeom prst="rect">
                <a:avLst/>
              </a:prstGeom>
            </p:spPr>
          </p:pic>
        </p:grpSp>
      </p:grpSp>
      <p:sp>
        <p:nvSpPr>
          <p:cNvPr id="54" name="Freeform: Shape 25">
            <a:extLst>
              <a:ext uri="{FF2B5EF4-FFF2-40B4-BE49-F238E27FC236}">
                <a16:creationId xmlns:a16="http://schemas.microsoft.com/office/drawing/2014/main" id="{26CCA57E-3447-B142-9B14-72D0141FD708}"/>
              </a:ext>
            </a:extLst>
          </p:cNvPr>
          <p:cNvSpPr/>
          <p:nvPr/>
        </p:nvSpPr>
        <p:spPr>
          <a:xfrm>
            <a:off x="9284938" y="4890955"/>
            <a:ext cx="1701843" cy="396310"/>
          </a:xfrm>
          <a:custGeom>
            <a:avLst/>
            <a:gdLst>
              <a:gd name="connsiteX0" fmla="*/ 0 w 5765776"/>
              <a:gd name="connsiteY0" fmla="*/ 0 h 1639634"/>
              <a:gd name="connsiteX1" fmla="*/ 5765776 w 5765776"/>
              <a:gd name="connsiteY1" fmla="*/ 0 h 1639634"/>
              <a:gd name="connsiteX2" fmla="*/ 5765776 w 5765776"/>
              <a:gd name="connsiteY2" fmla="*/ 1639634 h 1639634"/>
              <a:gd name="connsiteX3" fmla="*/ 0 w 5765776"/>
              <a:gd name="connsiteY3" fmla="*/ 1639634 h 1639634"/>
              <a:gd name="connsiteX4" fmla="*/ 0 w 5765776"/>
              <a:gd name="connsiteY4" fmla="*/ 0 h 16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5776" h="1639634">
                <a:moveTo>
                  <a:pt x="0" y="0"/>
                </a:moveTo>
                <a:lnTo>
                  <a:pt x="5765776" y="0"/>
                </a:lnTo>
                <a:lnTo>
                  <a:pt x="5765776" y="1639634"/>
                </a:lnTo>
                <a:lnTo>
                  <a:pt x="0" y="16396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285750" indent="-285750" defTabSz="1066800">
              <a:lnSpc>
                <a:spcPct val="90000"/>
              </a:lnSpc>
              <a:spcBef>
                <a:spcPct val="0"/>
              </a:spcBef>
              <a:spcAft>
                <a:spcPct val="35000"/>
              </a:spcAft>
              <a:buFont typeface="Wingdings" pitchFamily="2" charset="2"/>
              <a:buChar char="v"/>
            </a:pPr>
            <a:r>
              <a:rPr lang="en-US" sz="2000" b="1" kern="1200" dirty="0">
                <a:solidFill>
                  <a:srgbClr val="FB7782"/>
                </a:solidFill>
              </a:rPr>
              <a:t>Resources</a:t>
            </a:r>
          </a:p>
        </p:txBody>
      </p:sp>
      <p:sp>
        <p:nvSpPr>
          <p:cNvPr id="67" name="Freeform: Shape 25">
            <a:extLst>
              <a:ext uri="{FF2B5EF4-FFF2-40B4-BE49-F238E27FC236}">
                <a16:creationId xmlns:a16="http://schemas.microsoft.com/office/drawing/2014/main" id="{7FC5830E-063E-964A-BEAF-9985A5F8981A}"/>
              </a:ext>
            </a:extLst>
          </p:cNvPr>
          <p:cNvSpPr/>
          <p:nvPr/>
        </p:nvSpPr>
        <p:spPr>
          <a:xfrm>
            <a:off x="5482193" y="6120395"/>
            <a:ext cx="1701843" cy="396310"/>
          </a:xfrm>
          <a:custGeom>
            <a:avLst/>
            <a:gdLst>
              <a:gd name="connsiteX0" fmla="*/ 0 w 5765776"/>
              <a:gd name="connsiteY0" fmla="*/ 0 h 1639634"/>
              <a:gd name="connsiteX1" fmla="*/ 5765776 w 5765776"/>
              <a:gd name="connsiteY1" fmla="*/ 0 h 1639634"/>
              <a:gd name="connsiteX2" fmla="*/ 5765776 w 5765776"/>
              <a:gd name="connsiteY2" fmla="*/ 1639634 h 1639634"/>
              <a:gd name="connsiteX3" fmla="*/ 0 w 5765776"/>
              <a:gd name="connsiteY3" fmla="*/ 1639634 h 1639634"/>
              <a:gd name="connsiteX4" fmla="*/ 0 w 5765776"/>
              <a:gd name="connsiteY4" fmla="*/ 0 h 16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5776" h="1639634">
                <a:moveTo>
                  <a:pt x="0" y="0"/>
                </a:moveTo>
                <a:lnTo>
                  <a:pt x="5765776" y="0"/>
                </a:lnTo>
                <a:lnTo>
                  <a:pt x="5765776" y="1639634"/>
                </a:lnTo>
                <a:lnTo>
                  <a:pt x="0" y="16396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285750" indent="-285750" defTabSz="1066800">
              <a:lnSpc>
                <a:spcPct val="90000"/>
              </a:lnSpc>
              <a:spcBef>
                <a:spcPct val="0"/>
              </a:spcBef>
              <a:spcAft>
                <a:spcPct val="35000"/>
              </a:spcAft>
              <a:buFont typeface="Wingdings" pitchFamily="2" charset="2"/>
              <a:buChar char="v"/>
            </a:pPr>
            <a:r>
              <a:rPr lang="en-US" sz="2000" b="1" kern="1200" dirty="0">
                <a:solidFill>
                  <a:schemeClr val="accent4">
                    <a:lumMod val="75000"/>
                  </a:schemeClr>
                </a:solidFill>
              </a:rPr>
              <a:t>Equipped</a:t>
            </a:r>
          </a:p>
        </p:txBody>
      </p:sp>
      <p:grpSp>
        <p:nvGrpSpPr>
          <p:cNvPr id="142" name="Group 141">
            <a:extLst>
              <a:ext uri="{FF2B5EF4-FFF2-40B4-BE49-F238E27FC236}">
                <a16:creationId xmlns:a16="http://schemas.microsoft.com/office/drawing/2014/main" id="{CE564A42-6214-E142-8853-E1770861796B}"/>
              </a:ext>
            </a:extLst>
          </p:cNvPr>
          <p:cNvGrpSpPr/>
          <p:nvPr/>
        </p:nvGrpSpPr>
        <p:grpSpPr>
          <a:xfrm>
            <a:off x="1635463" y="1390446"/>
            <a:ext cx="2106238" cy="1973405"/>
            <a:chOff x="2241944" y="1459263"/>
            <a:chExt cx="1257549" cy="1274613"/>
          </a:xfrm>
        </p:grpSpPr>
        <p:sp>
          <p:nvSpPr>
            <p:cNvPr id="9" name="Oval 8">
              <a:extLst>
                <a:ext uri="{FF2B5EF4-FFF2-40B4-BE49-F238E27FC236}">
                  <a16:creationId xmlns:a16="http://schemas.microsoft.com/office/drawing/2014/main" id="{9CB60906-DC7A-4862-B1C5-C7CB81F89074}"/>
                </a:ext>
              </a:extLst>
            </p:cNvPr>
            <p:cNvSpPr/>
            <p:nvPr/>
          </p:nvSpPr>
          <p:spPr>
            <a:xfrm>
              <a:off x="2241944" y="1459263"/>
              <a:ext cx="1257549" cy="1274613"/>
            </a:xfrm>
            <a:prstGeom prst="ellipse">
              <a:avLst/>
            </a:prstGeom>
            <a:noFill/>
            <a:ln w="76200">
              <a:solidFill>
                <a:schemeClr val="accent2"/>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93" name="Group 92">
              <a:extLst>
                <a:ext uri="{FF2B5EF4-FFF2-40B4-BE49-F238E27FC236}">
                  <a16:creationId xmlns:a16="http://schemas.microsoft.com/office/drawing/2014/main" id="{D44C1914-5C32-2343-B966-19202F5FEF37}"/>
                </a:ext>
              </a:extLst>
            </p:cNvPr>
            <p:cNvGrpSpPr/>
            <p:nvPr/>
          </p:nvGrpSpPr>
          <p:grpSpPr>
            <a:xfrm>
              <a:off x="2284515" y="1503673"/>
              <a:ext cx="1180704" cy="1180704"/>
              <a:chOff x="7411076" y="2318507"/>
              <a:chExt cx="1180704" cy="1180704"/>
            </a:xfrm>
          </p:grpSpPr>
          <p:sp>
            <p:nvSpPr>
              <p:cNvPr id="10" name="Oval 9">
                <a:extLst>
                  <a:ext uri="{FF2B5EF4-FFF2-40B4-BE49-F238E27FC236}">
                    <a16:creationId xmlns:a16="http://schemas.microsoft.com/office/drawing/2014/main" id="{05B89775-CACD-46C3-81B5-EAE41F9E8520}"/>
                  </a:ext>
                </a:extLst>
              </p:cNvPr>
              <p:cNvSpPr>
                <a:spLocks noChangeAspect="1"/>
              </p:cNvSpPr>
              <p:nvPr/>
            </p:nvSpPr>
            <p:spPr>
              <a:xfrm>
                <a:off x="7411076" y="2318507"/>
                <a:ext cx="1180704" cy="1180704"/>
              </a:xfrm>
              <a:prstGeom prst="ellipse">
                <a:avLst/>
              </a:pr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79" name="Graphic 78" descr="Earth Globe Europe-Africa">
                <a:extLst>
                  <a:ext uri="{FF2B5EF4-FFF2-40B4-BE49-F238E27FC236}">
                    <a16:creationId xmlns:a16="http://schemas.microsoft.com/office/drawing/2014/main" id="{3619474D-160A-8E47-AE88-93CCEE2F93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47786" y="2398012"/>
                <a:ext cx="1023226" cy="1023226"/>
              </a:xfrm>
              <a:prstGeom prst="rect">
                <a:avLst/>
              </a:prstGeom>
            </p:spPr>
          </p:pic>
        </p:grpSp>
      </p:grpSp>
      <p:sp>
        <p:nvSpPr>
          <p:cNvPr id="80" name="Freeform: Shape 25">
            <a:extLst>
              <a:ext uri="{FF2B5EF4-FFF2-40B4-BE49-F238E27FC236}">
                <a16:creationId xmlns:a16="http://schemas.microsoft.com/office/drawing/2014/main" id="{5D9251BA-E9AF-764F-956A-526C75C8FEB8}"/>
              </a:ext>
            </a:extLst>
          </p:cNvPr>
          <p:cNvSpPr/>
          <p:nvPr/>
        </p:nvSpPr>
        <p:spPr>
          <a:xfrm>
            <a:off x="-167161" y="159069"/>
            <a:ext cx="2479652" cy="2030320"/>
          </a:xfrm>
          <a:custGeom>
            <a:avLst/>
            <a:gdLst>
              <a:gd name="connsiteX0" fmla="*/ 0 w 5765776"/>
              <a:gd name="connsiteY0" fmla="*/ 0 h 1639634"/>
              <a:gd name="connsiteX1" fmla="*/ 5765776 w 5765776"/>
              <a:gd name="connsiteY1" fmla="*/ 0 h 1639634"/>
              <a:gd name="connsiteX2" fmla="*/ 5765776 w 5765776"/>
              <a:gd name="connsiteY2" fmla="*/ 1639634 h 1639634"/>
              <a:gd name="connsiteX3" fmla="*/ 0 w 5765776"/>
              <a:gd name="connsiteY3" fmla="*/ 1639634 h 1639634"/>
              <a:gd name="connsiteX4" fmla="*/ 0 w 5765776"/>
              <a:gd name="connsiteY4" fmla="*/ 0 h 16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5776" h="1639634">
                <a:moveTo>
                  <a:pt x="0" y="0"/>
                </a:moveTo>
                <a:lnTo>
                  <a:pt x="5765776" y="0"/>
                </a:lnTo>
                <a:lnTo>
                  <a:pt x="5765776" y="1639634"/>
                </a:lnTo>
                <a:lnTo>
                  <a:pt x="0" y="16396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algn="ctr" defTabSz="1066800">
              <a:lnSpc>
                <a:spcPct val="90000"/>
              </a:lnSpc>
              <a:spcBef>
                <a:spcPct val="0"/>
              </a:spcBef>
              <a:spcAft>
                <a:spcPct val="35000"/>
              </a:spcAft>
            </a:pPr>
            <a:r>
              <a:rPr lang="en-US" sz="2400" b="1" kern="1200" dirty="0">
                <a:solidFill>
                  <a:schemeClr val="accent2">
                    <a:lumMod val="75000"/>
                  </a:schemeClr>
                </a:solidFill>
              </a:rPr>
              <a:t>At a global &amp; country level</a:t>
            </a:r>
          </a:p>
        </p:txBody>
      </p:sp>
      <p:sp>
        <p:nvSpPr>
          <p:cNvPr id="81" name="Freeform: Shape 25">
            <a:extLst>
              <a:ext uri="{FF2B5EF4-FFF2-40B4-BE49-F238E27FC236}">
                <a16:creationId xmlns:a16="http://schemas.microsoft.com/office/drawing/2014/main" id="{FA343CC8-94D9-E944-B184-49DD3EE49475}"/>
              </a:ext>
            </a:extLst>
          </p:cNvPr>
          <p:cNvSpPr/>
          <p:nvPr/>
        </p:nvSpPr>
        <p:spPr>
          <a:xfrm>
            <a:off x="1571147" y="4176067"/>
            <a:ext cx="1763189" cy="996755"/>
          </a:xfrm>
          <a:custGeom>
            <a:avLst/>
            <a:gdLst>
              <a:gd name="connsiteX0" fmla="*/ 0 w 5765776"/>
              <a:gd name="connsiteY0" fmla="*/ 0 h 1639634"/>
              <a:gd name="connsiteX1" fmla="*/ 5765776 w 5765776"/>
              <a:gd name="connsiteY1" fmla="*/ 0 h 1639634"/>
              <a:gd name="connsiteX2" fmla="*/ 5765776 w 5765776"/>
              <a:gd name="connsiteY2" fmla="*/ 1639634 h 1639634"/>
              <a:gd name="connsiteX3" fmla="*/ 0 w 5765776"/>
              <a:gd name="connsiteY3" fmla="*/ 1639634 h 1639634"/>
              <a:gd name="connsiteX4" fmla="*/ 0 w 5765776"/>
              <a:gd name="connsiteY4" fmla="*/ 0 h 16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5776" h="1639634">
                <a:moveTo>
                  <a:pt x="0" y="0"/>
                </a:moveTo>
                <a:lnTo>
                  <a:pt x="5765776" y="0"/>
                </a:lnTo>
                <a:lnTo>
                  <a:pt x="5765776" y="1639634"/>
                </a:lnTo>
                <a:lnTo>
                  <a:pt x="0" y="16396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defTabSz="1066800">
              <a:lnSpc>
                <a:spcPct val="90000"/>
              </a:lnSpc>
              <a:spcBef>
                <a:spcPct val="0"/>
              </a:spcBef>
              <a:spcAft>
                <a:spcPct val="35000"/>
              </a:spcAft>
            </a:pPr>
            <a:r>
              <a:rPr lang="en-US" sz="2000" b="1" kern="1200" dirty="0">
                <a:solidFill>
                  <a:schemeClr val="tx2">
                    <a:lumMod val="25000"/>
                  </a:schemeClr>
                </a:solidFill>
              </a:rPr>
              <a:t>Increased Efficacy Effectiveness</a:t>
            </a:r>
          </a:p>
        </p:txBody>
      </p:sp>
      <p:sp>
        <p:nvSpPr>
          <p:cNvPr id="82" name="Freeform: Shape 25">
            <a:extLst>
              <a:ext uri="{FF2B5EF4-FFF2-40B4-BE49-F238E27FC236}">
                <a16:creationId xmlns:a16="http://schemas.microsoft.com/office/drawing/2014/main" id="{7B3849A6-9103-6043-8609-10F6A1093474}"/>
              </a:ext>
            </a:extLst>
          </p:cNvPr>
          <p:cNvSpPr/>
          <p:nvPr/>
        </p:nvSpPr>
        <p:spPr>
          <a:xfrm>
            <a:off x="214534" y="2653215"/>
            <a:ext cx="1435653" cy="1242056"/>
          </a:xfrm>
          <a:custGeom>
            <a:avLst/>
            <a:gdLst>
              <a:gd name="connsiteX0" fmla="*/ 0 w 5765776"/>
              <a:gd name="connsiteY0" fmla="*/ 0 h 1639634"/>
              <a:gd name="connsiteX1" fmla="*/ 5765776 w 5765776"/>
              <a:gd name="connsiteY1" fmla="*/ 0 h 1639634"/>
              <a:gd name="connsiteX2" fmla="*/ 5765776 w 5765776"/>
              <a:gd name="connsiteY2" fmla="*/ 1639634 h 1639634"/>
              <a:gd name="connsiteX3" fmla="*/ 0 w 5765776"/>
              <a:gd name="connsiteY3" fmla="*/ 1639634 h 1639634"/>
              <a:gd name="connsiteX4" fmla="*/ 0 w 5765776"/>
              <a:gd name="connsiteY4" fmla="*/ 0 h 16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5776" h="1639634">
                <a:moveTo>
                  <a:pt x="0" y="0"/>
                </a:moveTo>
                <a:lnTo>
                  <a:pt x="5765776" y="0"/>
                </a:lnTo>
                <a:lnTo>
                  <a:pt x="5765776" y="1639634"/>
                </a:lnTo>
                <a:lnTo>
                  <a:pt x="0" y="16396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defTabSz="1066800">
              <a:lnSpc>
                <a:spcPct val="90000"/>
              </a:lnSpc>
              <a:spcBef>
                <a:spcPct val="0"/>
              </a:spcBef>
              <a:spcAft>
                <a:spcPct val="35000"/>
              </a:spcAft>
            </a:pPr>
            <a:r>
              <a:rPr lang="en-US" sz="2000" b="1" kern="1200" dirty="0">
                <a:solidFill>
                  <a:schemeClr val="tx2">
                    <a:lumMod val="25000"/>
                  </a:schemeClr>
                </a:solidFill>
              </a:rPr>
              <a:t>Improved TB Policy &amp; Practice</a:t>
            </a:r>
          </a:p>
        </p:txBody>
      </p:sp>
      <p:sp>
        <p:nvSpPr>
          <p:cNvPr id="78" name="Arrow: Chevron 77">
            <a:extLst>
              <a:ext uri="{FF2B5EF4-FFF2-40B4-BE49-F238E27FC236}">
                <a16:creationId xmlns:a16="http://schemas.microsoft.com/office/drawing/2014/main" id="{43C4C02F-C0A6-4CE8-88EE-935FF3EEDF9F}"/>
              </a:ext>
            </a:extLst>
          </p:cNvPr>
          <p:cNvSpPr/>
          <p:nvPr/>
        </p:nvSpPr>
        <p:spPr>
          <a:xfrm rot="10800000">
            <a:off x="-375666" y="13124"/>
            <a:ext cx="6644401" cy="696566"/>
          </a:xfrm>
          <a:prstGeom prst="chevron">
            <a:avLst/>
          </a:prstGeom>
          <a:solidFill>
            <a:schemeClr val="bg2"/>
          </a:solidFill>
          <a:ln>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1"/>
              </a:solidFill>
            </a:endParaRPr>
          </a:p>
        </p:txBody>
      </p:sp>
      <p:sp>
        <p:nvSpPr>
          <p:cNvPr id="104" name="TextBox 103">
            <a:extLst>
              <a:ext uri="{FF2B5EF4-FFF2-40B4-BE49-F238E27FC236}">
                <a16:creationId xmlns:a16="http://schemas.microsoft.com/office/drawing/2014/main" id="{7B9F2D40-528F-4DD8-B21D-7D89E9C1BF15}"/>
              </a:ext>
            </a:extLst>
          </p:cNvPr>
          <p:cNvSpPr txBox="1"/>
          <p:nvPr/>
        </p:nvSpPr>
        <p:spPr>
          <a:xfrm>
            <a:off x="-12748" y="-6471"/>
            <a:ext cx="6272530"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rPr>
              <a:t>What does TB MAC do?</a:t>
            </a:r>
          </a:p>
        </p:txBody>
      </p:sp>
      <p:grpSp>
        <p:nvGrpSpPr>
          <p:cNvPr id="31" name="Group 30">
            <a:extLst>
              <a:ext uri="{FF2B5EF4-FFF2-40B4-BE49-F238E27FC236}">
                <a16:creationId xmlns:a16="http://schemas.microsoft.com/office/drawing/2014/main" id="{2128E01E-4537-334B-B50A-B6435A7BA15D}"/>
              </a:ext>
            </a:extLst>
          </p:cNvPr>
          <p:cNvGrpSpPr/>
          <p:nvPr/>
        </p:nvGrpSpPr>
        <p:grpSpPr>
          <a:xfrm>
            <a:off x="4235766" y="4104149"/>
            <a:ext cx="1399179" cy="1310458"/>
            <a:chOff x="2199683" y="3428378"/>
            <a:chExt cx="1626343" cy="1626031"/>
          </a:xfrm>
        </p:grpSpPr>
        <p:sp>
          <p:nvSpPr>
            <p:cNvPr id="11" name="Oval 10">
              <a:extLst>
                <a:ext uri="{FF2B5EF4-FFF2-40B4-BE49-F238E27FC236}">
                  <a16:creationId xmlns:a16="http://schemas.microsoft.com/office/drawing/2014/main" id="{A15C7CA7-E682-4B89-9513-EC7A299C02CC}"/>
                </a:ext>
              </a:extLst>
            </p:cNvPr>
            <p:cNvSpPr/>
            <p:nvPr/>
          </p:nvSpPr>
          <p:spPr>
            <a:xfrm>
              <a:off x="2199683" y="3428378"/>
              <a:ext cx="1626343" cy="1626031"/>
            </a:xfrm>
            <a:prstGeom prst="ellipse">
              <a:avLst/>
            </a:prstGeom>
            <a:noFill/>
            <a:ln w="76200">
              <a:solidFill>
                <a:schemeClr val="accent4"/>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grpSp>
          <p:nvGrpSpPr>
            <p:cNvPr id="87" name="Group 86">
              <a:extLst>
                <a:ext uri="{FF2B5EF4-FFF2-40B4-BE49-F238E27FC236}">
                  <a16:creationId xmlns:a16="http://schemas.microsoft.com/office/drawing/2014/main" id="{B498A688-283F-B34F-A3C4-F9235E27F0D0}"/>
                </a:ext>
              </a:extLst>
            </p:cNvPr>
            <p:cNvGrpSpPr/>
            <p:nvPr/>
          </p:nvGrpSpPr>
          <p:grpSpPr>
            <a:xfrm>
              <a:off x="2232344" y="3449130"/>
              <a:ext cx="1552272" cy="1551399"/>
              <a:chOff x="1988586" y="3773514"/>
              <a:chExt cx="1552272" cy="1551399"/>
            </a:xfrm>
          </p:grpSpPr>
          <p:sp>
            <p:nvSpPr>
              <p:cNvPr id="14" name="Oval 13">
                <a:extLst>
                  <a:ext uri="{FF2B5EF4-FFF2-40B4-BE49-F238E27FC236}">
                    <a16:creationId xmlns:a16="http://schemas.microsoft.com/office/drawing/2014/main" id="{A98B1CF0-FC5A-4CB1-BB32-AFAF90794BED}"/>
                  </a:ext>
                </a:extLst>
              </p:cNvPr>
              <p:cNvSpPr>
                <a:spLocks noChangeAspect="1"/>
              </p:cNvSpPr>
              <p:nvPr/>
            </p:nvSpPr>
            <p:spPr>
              <a:xfrm>
                <a:off x="1988586" y="3773514"/>
                <a:ext cx="1552272" cy="1551399"/>
              </a:xfrm>
              <a:prstGeom prst="ellipse">
                <a:avLst/>
              </a:prstGeom>
              <a:solidFill>
                <a:schemeClr val="accent4">
                  <a:lumMod val="40000"/>
                  <a:lumOff val="60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0" name="Graphic 19" descr="Head with Gears">
                <a:extLst>
                  <a:ext uri="{FF2B5EF4-FFF2-40B4-BE49-F238E27FC236}">
                    <a16:creationId xmlns:a16="http://schemas.microsoft.com/office/drawing/2014/main" id="{7D5159A1-24E9-3244-84BA-01BDD178FBF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30133" y="3916400"/>
                <a:ext cx="1232262" cy="1232262"/>
              </a:xfrm>
              <a:prstGeom prst="rect">
                <a:avLst/>
              </a:prstGeom>
            </p:spPr>
          </p:pic>
        </p:grpSp>
      </p:grpSp>
      <p:sp>
        <p:nvSpPr>
          <p:cNvPr id="136" name="Freeform: Shape 25">
            <a:extLst>
              <a:ext uri="{FF2B5EF4-FFF2-40B4-BE49-F238E27FC236}">
                <a16:creationId xmlns:a16="http://schemas.microsoft.com/office/drawing/2014/main" id="{0354E40C-4899-3746-9C90-4FE031A66BB1}"/>
              </a:ext>
            </a:extLst>
          </p:cNvPr>
          <p:cNvSpPr/>
          <p:nvPr/>
        </p:nvSpPr>
        <p:spPr>
          <a:xfrm>
            <a:off x="8944645" y="4042311"/>
            <a:ext cx="361436" cy="703718"/>
          </a:xfrm>
          <a:custGeom>
            <a:avLst/>
            <a:gdLst>
              <a:gd name="connsiteX0" fmla="*/ 0 w 5765776"/>
              <a:gd name="connsiteY0" fmla="*/ 0 h 1639634"/>
              <a:gd name="connsiteX1" fmla="*/ 5765776 w 5765776"/>
              <a:gd name="connsiteY1" fmla="*/ 0 h 1639634"/>
              <a:gd name="connsiteX2" fmla="*/ 5765776 w 5765776"/>
              <a:gd name="connsiteY2" fmla="*/ 1639634 h 1639634"/>
              <a:gd name="connsiteX3" fmla="*/ 0 w 5765776"/>
              <a:gd name="connsiteY3" fmla="*/ 1639634 h 1639634"/>
              <a:gd name="connsiteX4" fmla="*/ 0 w 5765776"/>
              <a:gd name="connsiteY4" fmla="*/ 0 h 16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5776" h="1639634">
                <a:moveTo>
                  <a:pt x="0" y="0"/>
                </a:moveTo>
                <a:lnTo>
                  <a:pt x="5765776" y="0"/>
                </a:lnTo>
                <a:lnTo>
                  <a:pt x="5765776" y="1639634"/>
                </a:lnTo>
                <a:lnTo>
                  <a:pt x="0" y="16396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defTabSz="1066800">
              <a:lnSpc>
                <a:spcPct val="90000"/>
              </a:lnSpc>
              <a:spcBef>
                <a:spcPct val="0"/>
              </a:spcBef>
              <a:spcAft>
                <a:spcPct val="35000"/>
              </a:spcAft>
            </a:pPr>
            <a:r>
              <a:rPr lang="en-US" sz="2400" b="1" kern="1200" dirty="0">
                <a:solidFill>
                  <a:schemeClr val="tx2">
                    <a:lumMod val="25000"/>
                  </a:schemeClr>
                </a:solidFill>
              </a:rPr>
              <a:t>2. </a:t>
            </a:r>
            <a:endParaRPr lang="en-US" sz="2400" kern="1200" dirty="0">
              <a:solidFill>
                <a:schemeClr val="tx2">
                  <a:lumMod val="25000"/>
                </a:schemeClr>
              </a:solidFill>
            </a:endParaRPr>
          </a:p>
        </p:txBody>
      </p:sp>
      <p:sp>
        <p:nvSpPr>
          <p:cNvPr id="137" name="Freeform: Shape 25">
            <a:extLst>
              <a:ext uri="{FF2B5EF4-FFF2-40B4-BE49-F238E27FC236}">
                <a16:creationId xmlns:a16="http://schemas.microsoft.com/office/drawing/2014/main" id="{AE7D4006-C649-4446-949D-C87DB0B7470A}"/>
              </a:ext>
            </a:extLst>
          </p:cNvPr>
          <p:cNvSpPr/>
          <p:nvPr/>
        </p:nvSpPr>
        <p:spPr>
          <a:xfrm>
            <a:off x="5081160" y="5097127"/>
            <a:ext cx="531303" cy="1191661"/>
          </a:xfrm>
          <a:custGeom>
            <a:avLst/>
            <a:gdLst>
              <a:gd name="connsiteX0" fmla="*/ 0 w 5765776"/>
              <a:gd name="connsiteY0" fmla="*/ 0 h 1639634"/>
              <a:gd name="connsiteX1" fmla="*/ 5765776 w 5765776"/>
              <a:gd name="connsiteY1" fmla="*/ 0 h 1639634"/>
              <a:gd name="connsiteX2" fmla="*/ 5765776 w 5765776"/>
              <a:gd name="connsiteY2" fmla="*/ 1639634 h 1639634"/>
              <a:gd name="connsiteX3" fmla="*/ 0 w 5765776"/>
              <a:gd name="connsiteY3" fmla="*/ 1639634 h 1639634"/>
              <a:gd name="connsiteX4" fmla="*/ 0 w 5765776"/>
              <a:gd name="connsiteY4" fmla="*/ 0 h 16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5776" h="1639634">
                <a:moveTo>
                  <a:pt x="0" y="0"/>
                </a:moveTo>
                <a:lnTo>
                  <a:pt x="5765776" y="0"/>
                </a:lnTo>
                <a:lnTo>
                  <a:pt x="5765776" y="1639634"/>
                </a:lnTo>
                <a:lnTo>
                  <a:pt x="0" y="16396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defTabSz="1066800">
              <a:lnSpc>
                <a:spcPct val="90000"/>
              </a:lnSpc>
              <a:spcBef>
                <a:spcPct val="0"/>
              </a:spcBef>
              <a:spcAft>
                <a:spcPct val="35000"/>
              </a:spcAft>
            </a:pPr>
            <a:r>
              <a:rPr lang="en-US" sz="2400" b="1" kern="1200" dirty="0">
                <a:solidFill>
                  <a:schemeClr val="tx2">
                    <a:lumMod val="25000"/>
                  </a:schemeClr>
                </a:solidFill>
              </a:rPr>
              <a:t>3. </a:t>
            </a:r>
            <a:endParaRPr lang="en-US" sz="2400" kern="1200" dirty="0">
              <a:solidFill>
                <a:schemeClr val="tx2">
                  <a:lumMod val="25000"/>
                </a:schemeClr>
              </a:solidFill>
            </a:endParaRPr>
          </a:p>
        </p:txBody>
      </p:sp>
      <mc:AlternateContent xmlns:mc="http://schemas.openxmlformats.org/markup-compatibility/2006" xmlns:p14="http://schemas.microsoft.com/office/powerpoint/2010/main">
        <mc:Choice Requires="p14">
          <p:contentPart p14:bwMode="auto" r:id="rId12">
            <p14:nvContentPartPr>
              <p14:cNvPr id="149" name="Ink 148">
                <a:extLst>
                  <a:ext uri="{FF2B5EF4-FFF2-40B4-BE49-F238E27FC236}">
                    <a16:creationId xmlns:a16="http://schemas.microsoft.com/office/drawing/2014/main" id="{ABFD150A-B077-D94B-85BD-5622F033A6F1}"/>
                  </a:ext>
                </a:extLst>
              </p14:cNvPr>
              <p14:cNvContentPartPr/>
              <p14:nvPr/>
            </p14:nvContentPartPr>
            <p14:xfrm>
              <a:off x="-3559166" y="6077829"/>
              <a:ext cx="360" cy="360"/>
            </p14:xfrm>
          </p:contentPart>
        </mc:Choice>
        <mc:Fallback xmlns="">
          <p:pic>
            <p:nvPicPr>
              <p:cNvPr id="149" name="Ink 148">
                <a:extLst>
                  <a:ext uri="{FF2B5EF4-FFF2-40B4-BE49-F238E27FC236}">
                    <a16:creationId xmlns:a16="http://schemas.microsoft.com/office/drawing/2014/main" id="{ABFD150A-B077-D94B-85BD-5622F033A6F1}"/>
                  </a:ext>
                </a:extLst>
              </p:cNvPr>
              <p:cNvPicPr/>
              <p:nvPr/>
            </p:nvPicPr>
            <p:blipFill>
              <a:blip r:embed="rId13"/>
              <a:stretch>
                <a:fillRect/>
              </a:stretch>
            </p:blipFill>
            <p:spPr>
              <a:xfrm>
                <a:off x="-3568166" y="606882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50" name="Ink 149">
                <a:extLst>
                  <a:ext uri="{FF2B5EF4-FFF2-40B4-BE49-F238E27FC236}">
                    <a16:creationId xmlns:a16="http://schemas.microsoft.com/office/drawing/2014/main" id="{B3F72354-9425-AE4E-93AA-8A9F6906233D}"/>
                  </a:ext>
                </a:extLst>
              </p14:cNvPr>
              <p14:cNvContentPartPr/>
              <p14:nvPr/>
            </p14:nvContentPartPr>
            <p14:xfrm>
              <a:off x="-3559166" y="6077829"/>
              <a:ext cx="360" cy="360"/>
            </p14:xfrm>
          </p:contentPart>
        </mc:Choice>
        <mc:Fallback xmlns="">
          <p:pic>
            <p:nvPicPr>
              <p:cNvPr id="150" name="Ink 149">
                <a:extLst>
                  <a:ext uri="{FF2B5EF4-FFF2-40B4-BE49-F238E27FC236}">
                    <a16:creationId xmlns:a16="http://schemas.microsoft.com/office/drawing/2014/main" id="{B3F72354-9425-AE4E-93AA-8A9F6906233D}"/>
                  </a:ext>
                </a:extLst>
              </p:cNvPr>
              <p:cNvPicPr/>
              <p:nvPr/>
            </p:nvPicPr>
            <p:blipFill>
              <a:blip r:embed="rId13"/>
              <a:stretch>
                <a:fillRect/>
              </a:stretch>
            </p:blipFill>
            <p:spPr>
              <a:xfrm>
                <a:off x="-3568166" y="6068829"/>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1" name="Ink 150">
                <a:extLst>
                  <a:ext uri="{FF2B5EF4-FFF2-40B4-BE49-F238E27FC236}">
                    <a16:creationId xmlns:a16="http://schemas.microsoft.com/office/drawing/2014/main" id="{2C7CBAF5-8D1E-ED45-AB70-089579D37CF6}"/>
                  </a:ext>
                </a:extLst>
              </p14:cNvPr>
              <p14:cNvContentPartPr/>
              <p14:nvPr/>
            </p14:nvContentPartPr>
            <p14:xfrm>
              <a:off x="-3559166" y="6077829"/>
              <a:ext cx="360" cy="360"/>
            </p14:xfrm>
          </p:contentPart>
        </mc:Choice>
        <mc:Fallback xmlns="">
          <p:pic>
            <p:nvPicPr>
              <p:cNvPr id="151" name="Ink 150">
                <a:extLst>
                  <a:ext uri="{FF2B5EF4-FFF2-40B4-BE49-F238E27FC236}">
                    <a16:creationId xmlns:a16="http://schemas.microsoft.com/office/drawing/2014/main" id="{2C7CBAF5-8D1E-ED45-AB70-089579D37CF6}"/>
                  </a:ext>
                </a:extLst>
              </p:cNvPr>
              <p:cNvPicPr/>
              <p:nvPr/>
            </p:nvPicPr>
            <p:blipFill>
              <a:blip r:embed="rId13"/>
              <a:stretch>
                <a:fillRect/>
              </a:stretch>
            </p:blipFill>
            <p:spPr>
              <a:xfrm>
                <a:off x="-3568166" y="6068829"/>
                <a:ext cx="18000" cy="18000"/>
              </a:xfrm>
              <a:prstGeom prst="rect">
                <a:avLst/>
              </a:prstGeom>
            </p:spPr>
          </p:pic>
        </mc:Fallback>
      </mc:AlternateContent>
      <p:sp>
        <p:nvSpPr>
          <p:cNvPr id="155" name="Freeform: Shape 25">
            <a:extLst>
              <a:ext uri="{FF2B5EF4-FFF2-40B4-BE49-F238E27FC236}">
                <a16:creationId xmlns:a16="http://schemas.microsoft.com/office/drawing/2014/main" id="{15DE69A3-8A00-3149-866F-4EB5ACFE37BA}"/>
              </a:ext>
            </a:extLst>
          </p:cNvPr>
          <p:cNvSpPr/>
          <p:nvPr/>
        </p:nvSpPr>
        <p:spPr>
          <a:xfrm>
            <a:off x="8892530" y="1137465"/>
            <a:ext cx="2636432" cy="1485351"/>
          </a:xfrm>
          <a:custGeom>
            <a:avLst/>
            <a:gdLst>
              <a:gd name="connsiteX0" fmla="*/ 0 w 5765776"/>
              <a:gd name="connsiteY0" fmla="*/ 0 h 1639634"/>
              <a:gd name="connsiteX1" fmla="*/ 5765776 w 5765776"/>
              <a:gd name="connsiteY1" fmla="*/ 0 h 1639634"/>
              <a:gd name="connsiteX2" fmla="*/ 5765776 w 5765776"/>
              <a:gd name="connsiteY2" fmla="*/ 1639634 h 1639634"/>
              <a:gd name="connsiteX3" fmla="*/ 0 w 5765776"/>
              <a:gd name="connsiteY3" fmla="*/ 1639634 h 1639634"/>
              <a:gd name="connsiteX4" fmla="*/ 0 w 5765776"/>
              <a:gd name="connsiteY4" fmla="*/ 0 h 1639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65776" h="1639634">
                <a:moveTo>
                  <a:pt x="0" y="0"/>
                </a:moveTo>
                <a:lnTo>
                  <a:pt x="5765776" y="0"/>
                </a:lnTo>
                <a:lnTo>
                  <a:pt x="5765776" y="1639634"/>
                </a:lnTo>
                <a:lnTo>
                  <a:pt x="0" y="163963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0480" tIns="30480" rIns="30480" bIns="30480" numCol="1" spcCol="1270" anchor="ctr" anchorCtr="0">
            <a:noAutofit/>
          </a:bodyPr>
          <a:lstStyle/>
          <a:p>
            <a:pPr marL="285750" indent="-285750" defTabSz="1066800">
              <a:lnSpc>
                <a:spcPct val="90000"/>
              </a:lnSpc>
              <a:spcBef>
                <a:spcPct val="0"/>
              </a:spcBef>
              <a:spcAft>
                <a:spcPct val="35000"/>
              </a:spcAft>
              <a:buFont typeface="Wingdings" pitchFamily="2" charset="2"/>
              <a:buChar char="v"/>
            </a:pPr>
            <a:r>
              <a:rPr lang="en-US" sz="2000" b="1" kern="1200" dirty="0">
                <a:solidFill>
                  <a:schemeClr val="accent6">
                    <a:lumMod val="75000"/>
                  </a:schemeClr>
                </a:solidFill>
              </a:rPr>
              <a:t>Decision makers</a:t>
            </a:r>
          </a:p>
          <a:p>
            <a:pPr marL="285750" indent="-285750" defTabSz="1066800">
              <a:lnSpc>
                <a:spcPct val="90000"/>
              </a:lnSpc>
              <a:spcBef>
                <a:spcPct val="0"/>
              </a:spcBef>
              <a:spcAft>
                <a:spcPct val="35000"/>
              </a:spcAft>
              <a:buFont typeface="Wingdings" pitchFamily="2" charset="2"/>
              <a:buChar char="v"/>
            </a:pPr>
            <a:r>
              <a:rPr lang="en-US" sz="2000" b="1" kern="1200" dirty="0" err="1">
                <a:solidFill>
                  <a:schemeClr val="accent6">
                    <a:lumMod val="75000"/>
                  </a:schemeClr>
                </a:solidFill>
              </a:rPr>
              <a:t>Modellers</a:t>
            </a:r>
            <a:endParaRPr lang="en-US" sz="2000" b="1" kern="1200" dirty="0">
              <a:solidFill>
                <a:schemeClr val="accent6">
                  <a:lumMod val="75000"/>
                </a:schemeClr>
              </a:solidFill>
            </a:endParaRPr>
          </a:p>
          <a:p>
            <a:pPr marL="285750" indent="-285750" defTabSz="1066800">
              <a:lnSpc>
                <a:spcPct val="90000"/>
              </a:lnSpc>
              <a:spcBef>
                <a:spcPct val="0"/>
              </a:spcBef>
              <a:spcAft>
                <a:spcPct val="35000"/>
              </a:spcAft>
              <a:buFont typeface="Wingdings" pitchFamily="2" charset="2"/>
              <a:buChar char="v"/>
            </a:pPr>
            <a:r>
              <a:rPr lang="en-US" sz="2000" b="1" kern="1200" dirty="0">
                <a:solidFill>
                  <a:schemeClr val="accent6">
                    <a:lumMod val="75000"/>
                  </a:schemeClr>
                </a:solidFill>
              </a:rPr>
              <a:t>Economists</a:t>
            </a:r>
          </a:p>
          <a:p>
            <a:pPr marL="285750" indent="-285750" defTabSz="1066800">
              <a:lnSpc>
                <a:spcPct val="90000"/>
              </a:lnSpc>
              <a:spcBef>
                <a:spcPct val="0"/>
              </a:spcBef>
              <a:spcAft>
                <a:spcPct val="35000"/>
              </a:spcAft>
              <a:buFont typeface="Wingdings" pitchFamily="2" charset="2"/>
              <a:buChar char="v"/>
            </a:pPr>
            <a:endParaRPr lang="en-US" sz="2000" b="1" kern="1200" dirty="0">
              <a:solidFill>
                <a:schemeClr val="tx2">
                  <a:lumMod val="25000"/>
                </a:schemeClr>
              </a:solidFill>
            </a:endParaRPr>
          </a:p>
        </p:txBody>
      </p:sp>
      <p:sp>
        <p:nvSpPr>
          <p:cNvPr id="194" name="TextBox 193">
            <a:extLst>
              <a:ext uri="{FF2B5EF4-FFF2-40B4-BE49-F238E27FC236}">
                <a16:creationId xmlns:a16="http://schemas.microsoft.com/office/drawing/2014/main" id="{A00EDAF5-8FA3-4E46-857B-AA6079AC22D1}"/>
              </a:ext>
            </a:extLst>
          </p:cNvPr>
          <p:cNvSpPr txBox="1"/>
          <p:nvPr/>
        </p:nvSpPr>
        <p:spPr>
          <a:xfrm>
            <a:off x="1178717" y="3549211"/>
            <a:ext cx="891915" cy="830997"/>
          </a:xfrm>
          <a:prstGeom prst="rect">
            <a:avLst/>
          </a:prstGeom>
          <a:noFill/>
        </p:spPr>
        <p:txBody>
          <a:bodyPr wrap="square" rtlCol="0">
            <a:spAutoFit/>
          </a:bodyPr>
          <a:lstStyle/>
          <a:p>
            <a:r>
              <a:rPr lang="en-US" sz="4800" b="1" dirty="0">
                <a:solidFill>
                  <a:schemeClr val="accent2"/>
                </a:solidFill>
              </a:rPr>
              <a:t>&amp;</a:t>
            </a:r>
          </a:p>
        </p:txBody>
      </p:sp>
    </p:spTree>
    <p:extLst>
      <p:ext uri="{BB962C8B-B14F-4D97-AF65-F5344CB8AC3E}">
        <p14:creationId xmlns:p14="http://schemas.microsoft.com/office/powerpoint/2010/main" val="249371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wheel(1)">
                                      <p:cBhvr>
                                        <p:cTn id="7" dur="200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19"/>
                                        </p:tgtEl>
                                        <p:attrNameLst>
                                          <p:attrName>style.visibility</p:attrName>
                                        </p:attrNameLst>
                                      </p:cBhvr>
                                      <p:to>
                                        <p:strVal val="visible"/>
                                      </p:to>
                                    </p:set>
                                    <p:animEffect transition="in" filter="dissolve">
                                      <p:cBhvr>
                                        <p:cTn id="20" dur="500"/>
                                        <p:tgtEl>
                                          <p:spTgt spid="11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55"/>
                                        </p:tgtEl>
                                        <p:attrNameLst>
                                          <p:attrName>style.visibility</p:attrName>
                                        </p:attrNameLst>
                                      </p:cBhvr>
                                      <p:to>
                                        <p:strVal val="visible"/>
                                      </p:to>
                                    </p:set>
                                    <p:animEffect transition="in" filter="dissolve">
                                      <p:cBhvr>
                                        <p:cTn id="25" dur="500"/>
                                        <p:tgtEl>
                                          <p:spTgt spid="15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 calcmode="lin" valueType="num">
                                      <p:cBhvr>
                                        <p:cTn id="30" dur="500" fill="hold"/>
                                        <p:tgtEl>
                                          <p:spTgt spid="37"/>
                                        </p:tgtEl>
                                        <p:attrNameLst>
                                          <p:attrName>ppt_w</p:attrName>
                                        </p:attrNameLst>
                                      </p:cBhvr>
                                      <p:tavLst>
                                        <p:tav tm="0">
                                          <p:val>
                                            <p:fltVal val="0"/>
                                          </p:val>
                                        </p:tav>
                                        <p:tav tm="100000">
                                          <p:val>
                                            <p:strVal val="#ppt_w"/>
                                          </p:val>
                                        </p:tav>
                                      </p:tavLst>
                                    </p:anim>
                                    <p:anim calcmode="lin" valueType="num">
                                      <p:cBhvr>
                                        <p:cTn id="31" dur="500" fill="hold"/>
                                        <p:tgtEl>
                                          <p:spTgt spid="37"/>
                                        </p:tgtEl>
                                        <p:attrNameLst>
                                          <p:attrName>ppt_h</p:attrName>
                                        </p:attrNameLst>
                                      </p:cBhvr>
                                      <p:tavLst>
                                        <p:tav tm="0">
                                          <p:val>
                                            <p:fltVal val="0"/>
                                          </p:val>
                                        </p:tav>
                                        <p:tav tm="100000">
                                          <p:val>
                                            <p:strVal val="#ppt_h"/>
                                          </p:val>
                                        </p:tav>
                                      </p:tavLst>
                                    </p:anim>
                                    <p:animEffect transition="in" filter="fade">
                                      <p:cBhvr>
                                        <p:cTn id="32" dur="500"/>
                                        <p:tgtEl>
                                          <p:spTgt spid="37"/>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36"/>
                                        </p:tgtEl>
                                        <p:attrNameLst>
                                          <p:attrName>style.visibility</p:attrName>
                                        </p:attrNameLst>
                                      </p:cBhvr>
                                      <p:to>
                                        <p:strVal val="visible"/>
                                      </p:to>
                                    </p:set>
                                    <p:animEffect transition="in" filter="dissolve">
                                      <p:cBhvr>
                                        <p:cTn id="35" dur="500"/>
                                        <p:tgtEl>
                                          <p:spTgt spid="136"/>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dissolv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dissolve">
                                      <p:cBhvr>
                                        <p:cTn id="43" dur="500"/>
                                        <p:tgtEl>
                                          <p:spTgt spid="5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p:cTn id="48" dur="500" fill="hold"/>
                                        <p:tgtEl>
                                          <p:spTgt spid="31"/>
                                        </p:tgtEl>
                                        <p:attrNameLst>
                                          <p:attrName>ppt_w</p:attrName>
                                        </p:attrNameLst>
                                      </p:cBhvr>
                                      <p:tavLst>
                                        <p:tav tm="0">
                                          <p:val>
                                            <p:fltVal val="0"/>
                                          </p:val>
                                        </p:tav>
                                        <p:tav tm="100000">
                                          <p:val>
                                            <p:strVal val="#ppt_w"/>
                                          </p:val>
                                        </p:tav>
                                      </p:tavLst>
                                    </p:anim>
                                    <p:anim calcmode="lin" valueType="num">
                                      <p:cBhvr>
                                        <p:cTn id="49" dur="500" fill="hold"/>
                                        <p:tgtEl>
                                          <p:spTgt spid="31"/>
                                        </p:tgtEl>
                                        <p:attrNameLst>
                                          <p:attrName>ppt_h</p:attrName>
                                        </p:attrNameLst>
                                      </p:cBhvr>
                                      <p:tavLst>
                                        <p:tav tm="0">
                                          <p:val>
                                            <p:fltVal val="0"/>
                                          </p:val>
                                        </p:tav>
                                        <p:tav tm="100000">
                                          <p:val>
                                            <p:strVal val="#ppt_h"/>
                                          </p:val>
                                        </p:tav>
                                      </p:tavLst>
                                    </p:anim>
                                    <p:animEffect transition="in" filter="fade">
                                      <p:cBhvr>
                                        <p:cTn id="50" dur="500"/>
                                        <p:tgtEl>
                                          <p:spTgt spid="31"/>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37"/>
                                        </p:tgtEl>
                                        <p:attrNameLst>
                                          <p:attrName>style.visibility</p:attrName>
                                        </p:attrNameLst>
                                      </p:cBhvr>
                                      <p:to>
                                        <p:strVal val="visible"/>
                                      </p:to>
                                    </p:set>
                                    <p:animEffect transition="in" filter="dissolve">
                                      <p:cBhvr>
                                        <p:cTn id="53" dur="500"/>
                                        <p:tgtEl>
                                          <p:spTgt spid="137"/>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dissolve">
                                      <p:cBhvr>
                                        <p:cTn id="56" dur="500"/>
                                        <p:tgtEl>
                                          <p:spTgt spid="24"/>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67"/>
                                        </p:tgtEl>
                                        <p:attrNameLst>
                                          <p:attrName>style.visibility</p:attrName>
                                        </p:attrNameLst>
                                      </p:cBhvr>
                                      <p:to>
                                        <p:strVal val="visible"/>
                                      </p:to>
                                    </p:set>
                                    <p:animEffect transition="in" filter="dissolve">
                                      <p:cBhvr>
                                        <p:cTn id="61" dur="500"/>
                                        <p:tgtEl>
                                          <p:spTgt spid="67"/>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80"/>
                                        </p:tgtEl>
                                        <p:attrNameLst>
                                          <p:attrName>style.visibility</p:attrName>
                                        </p:attrNameLst>
                                      </p:cBhvr>
                                      <p:to>
                                        <p:strVal val="visible"/>
                                      </p:to>
                                    </p:set>
                                    <p:animEffect transition="in" filter="dissolve">
                                      <p:cBhvr>
                                        <p:cTn id="66" dur="500"/>
                                        <p:tgtEl>
                                          <p:spTgt spid="80"/>
                                        </p:tgtEl>
                                      </p:cBhvr>
                                    </p:animEffect>
                                  </p:childTnLst>
                                </p:cTn>
                              </p:par>
                              <p:par>
                                <p:cTn id="67" presetID="9" presetClass="entr" presetSubtype="0" fill="hold" nodeType="withEffect">
                                  <p:stCondLst>
                                    <p:cond delay="0"/>
                                  </p:stCondLst>
                                  <p:childTnLst>
                                    <p:set>
                                      <p:cBhvr>
                                        <p:cTn id="68" dur="1" fill="hold">
                                          <p:stCondLst>
                                            <p:cond delay="0"/>
                                          </p:stCondLst>
                                        </p:cTn>
                                        <p:tgtEl>
                                          <p:spTgt spid="142"/>
                                        </p:tgtEl>
                                        <p:attrNameLst>
                                          <p:attrName>style.visibility</p:attrName>
                                        </p:attrNameLst>
                                      </p:cBhvr>
                                      <p:to>
                                        <p:strVal val="visible"/>
                                      </p:to>
                                    </p:set>
                                    <p:animEffect transition="in" filter="dissolve">
                                      <p:cBhvr>
                                        <p:cTn id="69" dur="500"/>
                                        <p:tgtEl>
                                          <p:spTgt spid="142"/>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81"/>
                                        </p:tgtEl>
                                        <p:attrNameLst>
                                          <p:attrName>style.visibility</p:attrName>
                                        </p:attrNameLst>
                                      </p:cBhvr>
                                      <p:to>
                                        <p:strVal val="visible"/>
                                      </p:to>
                                    </p:set>
                                    <p:animEffect transition="in" filter="dissolve">
                                      <p:cBhvr>
                                        <p:cTn id="74" dur="500"/>
                                        <p:tgtEl>
                                          <p:spTgt spid="81"/>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194"/>
                                        </p:tgtEl>
                                        <p:attrNameLst>
                                          <p:attrName>style.visibility</p:attrName>
                                        </p:attrNameLst>
                                      </p:cBhvr>
                                      <p:to>
                                        <p:strVal val="visible"/>
                                      </p:to>
                                    </p:set>
                                    <p:animEffect transition="in" filter="dissolve">
                                      <p:cBhvr>
                                        <p:cTn id="77" dur="500"/>
                                        <p:tgtEl>
                                          <p:spTgt spid="194"/>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82"/>
                                        </p:tgtEl>
                                        <p:attrNameLst>
                                          <p:attrName>style.visibility</p:attrName>
                                        </p:attrNameLst>
                                      </p:cBhvr>
                                      <p:to>
                                        <p:strVal val="visible"/>
                                      </p:to>
                                    </p:set>
                                    <p:animEffect transition="in" filter="dissolve">
                                      <p:cBhvr>
                                        <p:cTn id="8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p:bldP spid="24" grpId="0"/>
      <p:bldP spid="25" grpId="0"/>
      <p:bldP spid="26" grpId="0"/>
      <p:bldP spid="54" grpId="0"/>
      <p:bldP spid="67" grpId="0"/>
      <p:bldP spid="80" grpId="0"/>
      <p:bldP spid="81" grpId="0"/>
      <p:bldP spid="82" grpId="0"/>
      <p:bldP spid="136" grpId="0"/>
      <p:bldP spid="137" grpId="0"/>
      <p:bldP spid="155" grpId="0"/>
      <p:bldP spid="19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2012">
            <a:extLst>
              <a:ext uri="{FF2B5EF4-FFF2-40B4-BE49-F238E27FC236}">
                <a16:creationId xmlns:a16="http://schemas.microsoft.com/office/drawing/2014/main" id="{9E21681A-D1DC-4487-8A1B-AF194C7FCFA9}"/>
              </a:ext>
            </a:extLst>
          </p:cNvPr>
          <p:cNvGrpSpPr>
            <a:grpSpLocks noChangeAspect="1"/>
          </p:cNvGrpSpPr>
          <p:nvPr/>
        </p:nvGrpSpPr>
        <p:grpSpPr>
          <a:xfrm>
            <a:off x="1904213" y="1160194"/>
            <a:ext cx="9155946" cy="4545417"/>
            <a:chOff x="3339507" y="4005471"/>
            <a:chExt cx="5525691" cy="2743198"/>
          </a:xfrm>
        </p:grpSpPr>
        <p:pic>
          <p:nvPicPr>
            <p:cNvPr id="32" name="map2012">
              <a:extLst>
                <a:ext uri="{FF2B5EF4-FFF2-40B4-BE49-F238E27FC236}">
                  <a16:creationId xmlns:a16="http://schemas.microsoft.com/office/drawing/2014/main" id="{29F5F321-2376-42DD-95D1-47DD0EC21D6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339507" y="4005471"/>
              <a:ext cx="5525691" cy="2743198"/>
            </a:xfrm>
            <a:prstGeom prst="rect">
              <a:avLst/>
            </a:prstGeom>
          </p:spPr>
        </p:pic>
        <p:sp>
          <p:nvSpPr>
            <p:cNvPr id="33" name="Rectangle 32">
              <a:extLst>
                <a:ext uri="{FF2B5EF4-FFF2-40B4-BE49-F238E27FC236}">
                  <a16:creationId xmlns:a16="http://schemas.microsoft.com/office/drawing/2014/main" id="{62CC5BC2-C120-435F-9F33-AF3379D980CC}"/>
                </a:ext>
              </a:extLst>
            </p:cNvPr>
            <p:cNvSpPr/>
            <p:nvPr/>
          </p:nvSpPr>
          <p:spPr>
            <a:xfrm>
              <a:off x="5775981" y="6281448"/>
              <a:ext cx="351369" cy="185746"/>
            </a:xfrm>
            <a:prstGeom prst="rect">
              <a:avLst/>
            </a:prstGeom>
            <a:solidFill>
              <a:schemeClr val="bg1"/>
            </a:solidFill>
          </p:spPr>
          <p:txBody>
            <a:bodyPr wrap="none">
              <a:spAutoFit/>
            </a:bodyPr>
            <a:lstStyle/>
            <a:p>
              <a:r>
                <a:rPr lang="en-US" dirty="0"/>
                <a:t>2012</a:t>
              </a:r>
            </a:p>
          </p:txBody>
        </p:sp>
      </p:grpSp>
      <p:grpSp>
        <p:nvGrpSpPr>
          <p:cNvPr id="34" name="2013">
            <a:extLst>
              <a:ext uri="{FF2B5EF4-FFF2-40B4-BE49-F238E27FC236}">
                <a16:creationId xmlns:a16="http://schemas.microsoft.com/office/drawing/2014/main" id="{C9AA1873-14B2-4E6C-A96B-CF5638E70C06}"/>
              </a:ext>
            </a:extLst>
          </p:cNvPr>
          <p:cNvGrpSpPr>
            <a:grpSpLocks noChangeAspect="1"/>
          </p:cNvGrpSpPr>
          <p:nvPr/>
        </p:nvGrpSpPr>
        <p:grpSpPr>
          <a:xfrm>
            <a:off x="1904213" y="1160195"/>
            <a:ext cx="9155947" cy="4545419"/>
            <a:chOff x="3339507" y="4005471"/>
            <a:chExt cx="5525692" cy="2743199"/>
          </a:xfrm>
        </p:grpSpPr>
        <p:pic>
          <p:nvPicPr>
            <p:cNvPr id="35" name="map2013">
              <a:extLst>
                <a:ext uri="{FF2B5EF4-FFF2-40B4-BE49-F238E27FC236}">
                  <a16:creationId xmlns:a16="http://schemas.microsoft.com/office/drawing/2014/main" id="{CF9F8E11-432E-47DC-BB51-B57F8CA7E42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339507" y="4005471"/>
              <a:ext cx="5525692" cy="2743199"/>
            </a:xfrm>
            <a:prstGeom prst="rect">
              <a:avLst/>
            </a:prstGeom>
          </p:spPr>
        </p:pic>
        <p:sp>
          <p:nvSpPr>
            <p:cNvPr id="36" name="Rectangle 35">
              <a:extLst>
                <a:ext uri="{FF2B5EF4-FFF2-40B4-BE49-F238E27FC236}">
                  <a16:creationId xmlns:a16="http://schemas.microsoft.com/office/drawing/2014/main" id="{A785987E-D9AF-497E-900F-D83FDCEA1322}"/>
                </a:ext>
              </a:extLst>
            </p:cNvPr>
            <p:cNvSpPr/>
            <p:nvPr/>
          </p:nvSpPr>
          <p:spPr>
            <a:xfrm>
              <a:off x="5775981" y="6281448"/>
              <a:ext cx="351369" cy="185746"/>
            </a:xfrm>
            <a:prstGeom prst="rect">
              <a:avLst/>
            </a:prstGeom>
            <a:solidFill>
              <a:schemeClr val="bg1"/>
            </a:solidFill>
          </p:spPr>
          <p:txBody>
            <a:bodyPr wrap="none">
              <a:spAutoFit/>
            </a:bodyPr>
            <a:lstStyle/>
            <a:p>
              <a:r>
                <a:rPr lang="en-US" dirty="0"/>
                <a:t>2013</a:t>
              </a:r>
            </a:p>
          </p:txBody>
        </p:sp>
      </p:grpSp>
      <p:grpSp>
        <p:nvGrpSpPr>
          <p:cNvPr id="37" name="2014">
            <a:extLst>
              <a:ext uri="{FF2B5EF4-FFF2-40B4-BE49-F238E27FC236}">
                <a16:creationId xmlns:a16="http://schemas.microsoft.com/office/drawing/2014/main" id="{EA807BBA-9B90-4C35-9E49-9729FB834FC4}"/>
              </a:ext>
            </a:extLst>
          </p:cNvPr>
          <p:cNvGrpSpPr>
            <a:grpSpLocks noChangeAspect="1"/>
          </p:cNvGrpSpPr>
          <p:nvPr/>
        </p:nvGrpSpPr>
        <p:grpSpPr>
          <a:xfrm>
            <a:off x="1904213" y="1160194"/>
            <a:ext cx="9155946" cy="4545417"/>
            <a:chOff x="3339507" y="4005471"/>
            <a:chExt cx="5525691" cy="2743198"/>
          </a:xfrm>
        </p:grpSpPr>
        <p:pic>
          <p:nvPicPr>
            <p:cNvPr id="38" name="map2014">
              <a:extLst>
                <a:ext uri="{FF2B5EF4-FFF2-40B4-BE49-F238E27FC236}">
                  <a16:creationId xmlns:a16="http://schemas.microsoft.com/office/drawing/2014/main" id="{8034114B-999E-49FC-8E7B-A90D8F4C3A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9507" y="4005471"/>
              <a:ext cx="5525691" cy="2743198"/>
            </a:xfrm>
            <a:prstGeom prst="rect">
              <a:avLst/>
            </a:prstGeom>
          </p:spPr>
        </p:pic>
        <p:sp>
          <p:nvSpPr>
            <p:cNvPr id="39" name="Rectangle 38">
              <a:extLst>
                <a:ext uri="{FF2B5EF4-FFF2-40B4-BE49-F238E27FC236}">
                  <a16:creationId xmlns:a16="http://schemas.microsoft.com/office/drawing/2014/main" id="{A348925E-AE9A-419A-9FB2-7DAABAD261A2}"/>
                </a:ext>
              </a:extLst>
            </p:cNvPr>
            <p:cNvSpPr/>
            <p:nvPr/>
          </p:nvSpPr>
          <p:spPr>
            <a:xfrm>
              <a:off x="5775981" y="6281448"/>
              <a:ext cx="351369" cy="185746"/>
            </a:xfrm>
            <a:prstGeom prst="rect">
              <a:avLst/>
            </a:prstGeom>
            <a:solidFill>
              <a:schemeClr val="bg1"/>
            </a:solidFill>
          </p:spPr>
          <p:txBody>
            <a:bodyPr wrap="none">
              <a:spAutoFit/>
            </a:bodyPr>
            <a:lstStyle/>
            <a:p>
              <a:r>
                <a:rPr lang="en-US" dirty="0"/>
                <a:t>2014</a:t>
              </a:r>
            </a:p>
          </p:txBody>
        </p:sp>
      </p:grpSp>
      <p:grpSp>
        <p:nvGrpSpPr>
          <p:cNvPr id="40" name="2015">
            <a:extLst>
              <a:ext uri="{FF2B5EF4-FFF2-40B4-BE49-F238E27FC236}">
                <a16:creationId xmlns:a16="http://schemas.microsoft.com/office/drawing/2014/main" id="{9319CA47-441B-4178-AEB6-B67532D5EC37}"/>
              </a:ext>
            </a:extLst>
          </p:cNvPr>
          <p:cNvGrpSpPr>
            <a:grpSpLocks noChangeAspect="1"/>
          </p:cNvGrpSpPr>
          <p:nvPr/>
        </p:nvGrpSpPr>
        <p:grpSpPr>
          <a:xfrm>
            <a:off x="1904213" y="1160194"/>
            <a:ext cx="9155946" cy="4545417"/>
            <a:chOff x="3339507" y="4005471"/>
            <a:chExt cx="5525691" cy="2743198"/>
          </a:xfrm>
        </p:grpSpPr>
        <p:pic>
          <p:nvPicPr>
            <p:cNvPr id="41" name="map2015">
              <a:extLst>
                <a:ext uri="{FF2B5EF4-FFF2-40B4-BE49-F238E27FC236}">
                  <a16:creationId xmlns:a16="http://schemas.microsoft.com/office/drawing/2014/main" id="{1652C12C-81E7-4B43-9247-D143AAA0028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339507" y="4005471"/>
              <a:ext cx="5525691" cy="2743198"/>
            </a:xfrm>
            <a:prstGeom prst="rect">
              <a:avLst/>
            </a:prstGeom>
          </p:spPr>
        </p:pic>
        <p:sp>
          <p:nvSpPr>
            <p:cNvPr id="42" name="Rectangle 41">
              <a:extLst>
                <a:ext uri="{FF2B5EF4-FFF2-40B4-BE49-F238E27FC236}">
                  <a16:creationId xmlns:a16="http://schemas.microsoft.com/office/drawing/2014/main" id="{8149EDAD-2F4D-412D-82E6-0FE2BF54C447}"/>
                </a:ext>
              </a:extLst>
            </p:cNvPr>
            <p:cNvSpPr/>
            <p:nvPr/>
          </p:nvSpPr>
          <p:spPr>
            <a:xfrm>
              <a:off x="5775981" y="6281448"/>
              <a:ext cx="351369" cy="185746"/>
            </a:xfrm>
            <a:prstGeom prst="rect">
              <a:avLst/>
            </a:prstGeom>
            <a:solidFill>
              <a:schemeClr val="bg1"/>
            </a:solidFill>
          </p:spPr>
          <p:txBody>
            <a:bodyPr wrap="none">
              <a:spAutoFit/>
            </a:bodyPr>
            <a:lstStyle/>
            <a:p>
              <a:r>
                <a:rPr lang="en-US" dirty="0"/>
                <a:t>2015</a:t>
              </a:r>
            </a:p>
          </p:txBody>
        </p:sp>
      </p:grpSp>
      <p:grpSp>
        <p:nvGrpSpPr>
          <p:cNvPr id="43" name="2016">
            <a:extLst>
              <a:ext uri="{FF2B5EF4-FFF2-40B4-BE49-F238E27FC236}">
                <a16:creationId xmlns:a16="http://schemas.microsoft.com/office/drawing/2014/main" id="{8910DF24-E7F0-4EF1-B949-4E532D9A4C1F}"/>
              </a:ext>
            </a:extLst>
          </p:cNvPr>
          <p:cNvGrpSpPr>
            <a:grpSpLocks noChangeAspect="1"/>
          </p:cNvGrpSpPr>
          <p:nvPr/>
        </p:nvGrpSpPr>
        <p:grpSpPr>
          <a:xfrm>
            <a:off x="1904213" y="1160194"/>
            <a:ext cx="9155946" cy="4545417"/>
            <a:chOff x="3339507" y="4005471"/>
            <a:chExt cx="5525691" cy="2743198"/>
          </a:xfrm>
        </p:grpSpPr>
        <p:pic>
          <p:nvPicPr>
            <p:cNvPr id="44" name="map2016">
              <a:extLst>
                <a:ext uri="{FF2B5EF4-FFF2-40B4-BE49-F238E27FC236}">
                  <a16:creationId xmlns:a16="http://schemas.microsoft.com/office/drawing/2014/main" id="{B17353BB-7D32-42BD-8A97-20780857972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339507" y="4005471"/>
              <a:ext cx="5525691" cy="2743198"/>
            </a:xfrm>
            <a:prstGeom prst="rect">
              <a:avLst/>
            </a:prstGeom>
          </p:spPr>
        </p:pic>
        <p:sp>
          <p:nvSpPr>
            <p:cNvPr id="45" name="Rectangle 44">
              <a:extLst>
                <a:ext uri="{FF2B5EF4-FFF2-40B4-BE49-F238E27FC236}">
                  <a16:creationId xmlns:a16="http://schemas.microsoft.com/office/drawing/2014/main" id="{46A4B91F-A699-4B05-B87D-5BC97A08AC7B}"/>
                </a:ext>
              </a:extLst>
            </p:cNvPr>
            <p:cNvSpPr/>
            <p:nvPr/>
          </p:nvSpPr>
          <p:spPr>
            <a:xfrm>
              <a:off x="5775981" y="6281448"/>
              <a:ext cx="351369" cy="185746"/>
            </a:xfrm>
            <a:prstGeom prst="rect">
              <a:avLst/>
            </a:prstGeom>
            <a:solidFill>
              <a:schemeClr val="bg1"/>
            </a:solidFill>
          </p:spPr>
          <p:txBody>
            <a:bodyPr wrap="none">
              <a:spAutoFit/>
            </a:bodyPr>
            <a:lstStyle/>
            <a:p>
              <a:r>
                <a:rPr lang="en-US" dirty="0"/>
                <a:t>2016</a:t>
              </a:r>
            </a:p>
          </p:txBody>
        </p:sp>
      </p:grpSp>
      <p:grpSp>
        <p:nvGrpSpPr>
          <p:cNvPr id="46" name="2017">
            <a:extLst>
              <a:ext uri="{FF2B5EF4-FFF2-40B4-BE49-F238E27FC236}">
                <a16:creationId xmlns:a16="http://schemas.microsoft.com/office/drawing/2014/main" id="{EEC4EB91-C8F4-46DF-B407-00CB386D3A26}"/>
              </a:ext>
            </a:extLst>
          </p:cNvPr>
          <p:cNvGrpSpPr>
            <a:grpSpLocks noChangeAspect="1"/>
          </p:cNvGrpSpPr>
          <p:nvPr/>
        </p:nvGrpSpPr>
        <p:grpSpPr>
          <a:xfrm>
            <a:off x="1904213" y="1160195"/>
            <a:ext cx="9155943" cy="4545417"/>
            <a:chOff x="3463333" y="4386471"/>
            <a:chExt cx="5525690" cy="2743198"/>
          </a:xfrm>
        </p:grpSpPr>
        <p:pic>
          <p:nvPicPr>
            <p:cNvPr id="47" name="map2017">
              <a:extLst>
                <a:ext uri="{FF2B5EF4-FFF2-40B4-BE49-F238E27FC236}">
                  <a16:creationId xmlns:a16="http://schemas.microsoft.com/office/drawing/2014/main" id="{F6CD3A9D-B3D5-4048-95F1-36ECFE0E600A}"/>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463333" y="4386471"/>
              <a:ext cx="5525690" cy="2743198"/>
            </a:xfrm>
            <a:prstGeom prst="rect">
              <a:avLst/>
            </a:prstGeom>
          </p:spPr>
        </p:pic>
        <p:sp>
          <p:nvSpPr>
            <p:cNvPr id="48" name="Rectangle 47">
              <a:extLst>
                <a:ext uri="{FF2B5EF4-FFF2-40B4-BE49-F238E27FC236}">
                  <a16:creationId xmlns:a16="http://schemas.microsoft.com/office/drawing/2014/main" id="{1790B743-35C5-4E96-AC9B-445616B08FCF}"/>
                </a:ext>
              </a:extLst>
            </p:cNvPr>
            <p:cNvSpPr/>
            <p:nvPr/>
          </p:nvSpPr>
          <p:spPr>
            <a:xfrm>
              <a:off x="5900299" y="6661858"/>
              <a:ext cx="351369" cy="185746"/>
            </a:xfrm>
            <a:prstGeom prst="rect">
              <a:avLst/>
            </a:prstGeom>
            <a:solidFill>
              <a:schemeClr val="bg1"/>
            </a:solidFill>
          </p:spPr>
          <p:txBody>
            <a:bodyPr wrap="none">
              <a:spAutoFit/>
            </a:bodyPr>
            <a:lstStyle/>
            <a:p>
              <a:r>
                <a:rPr lang="en-US" dirty="0"/>
                <a:t>2017</a:t>
              </a:r>
            </a:p>
          </p:txBody>
        </p:sp>
      </p:grpSp>
      <p:grpSp>
        <p:nvGrpSpPr>
          <p:cNvPr id="63" name="2018">
            <a:extLst>
              <a:ext uri="{FF2B5EF4-FFF2-40B4-BE49-F238E27FC236}">
                <a16:creationId xmlns:a16="http://schemas.microsoft.com/office/drawing/2014/main" id="{FC34FEC9-C570-401B-989C-D3D827DA8C09}"/>
              </a:ext>
            </a:extLst>
          </p:cNvPr>
          <p:cNvGrpSpPr>
            <a:grpSpLocks noChangeAspect="1"/>
          </p:cNvGrpSpPr>
          <p:nvPr/>
        </p:nvGrpSpPr>
        <p:grpSpPr>
          <a:xfrm>
            <a:off x="1904400" y="1159200"/>
            <a:ext cx="9155943" cy="4545415"/>
            <a:chOff x="3463333" y="4386471"/>
            <a:chExt cx="5525690" cy="2743197"/>
          </a:xfrm>
        </p:grpSpPr>
        <p:pic>
          <p:nvPicPr>
            <p:cNvPr id="64" name="map2018">
              <a:extLst>
                <a:ext uri="{FF2B5EF4-FFF2-40B4-BE49-F238E27FC236}">
                  <a16:creationId xmlns:a16="http://schemas.microsoft.com/office/drawing/2014/main" id="{DFB9D7EE-A89C-4C7A-8184-A7CBD60EA3D1}"/>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463333" y="4386471"/>
              <a:ext cx="5525690" cy="2743197"/>
            </a:xfrm>
            <a:prstGeom prst="rect">
              <a:avLst/>
            </a:prstGeom>
          </p:spPr>
        </p:pic>
        <p:sp>
          <p:nvSpPr>
            <p:cNvPr id="65" name="Rectangle 64">
              <a:extLst>
                <a:ext uri="{FF2B5EF4-FFF2-40B4-BE49-F238E27FC236}">
                  <a16:creationId xmlns:a16="http://schemas.microsoft.com/office/drawing/2014/main" id="{3EC767A9-E2C7-4766-B21E-53F0EAA9E416}"/>
                </a:ext>
              </a:extLst>
            </p:cNvPr>
            <p:cNvSpPr/>
            <p:nvPr/>
          </p:nvSpPr>
          <p:spPr>
            <a:xfrm>
              <a:off x="5900299" y="6663388"/>
              <a:ext cx="351369" cy="185746"/>
            </a:xfrm>
            <a:prstGeom prst="rect">
              <a:avLst/>
            </a:prstGeom>
            <a:solidFill>
              <a:schemeClr val="bg1"/>
            </a:solidFill>
          </p:spPr>
          <p:txBody>
            <a:bodyPr wrap="none">
              <a:spAutoFit/>
            </a:bodyPr>
            <a:lstStyle/>
            <a:p>
              <a:r>
                <a:rPr lang="en-US" dirty="0"/>
                <a:t>2018</a:t>
              </a:r>
            </a:p>
          </p:txBody>
        </p:sp>
      </p:grpSp>
      <p:graphicFrame>
        <p:nvGraphicFramePr>
          <p:cNvPr id="50" name="Table 49">
            <a:extLst>
              <a:ext uri="{FF2B5EF4-FFF2-40B4-BE49-F238E27FC236}">
                <a16:creationId xmlns:a16="http://schemas.microsoft.com/office/drawing/2014/main" id="{8A7C9F5B-0207-48A4-A7A8-CD63E488ECE8}"/>
              </a:ext>
            </a:extLst>
          </p:cNvPr>
          <p:cNvGraphicFramePr>
            <a:graphicFrameLocks noGrp="1"/>
          </p:cNvGraphicFramePr>
          <p:nvPr>
            <p:extLst>
              <p:ext uri="{D42A27DB-BD31-4B8C-83A1-F6EECF244321}">
                <p14:modId xmlns:p14="http://schemas.microsoft.com/office/powerpoint/2010/main" val="1670158393"/>
              </p:ext>
            </p:extLst>
          </p:nvPr>
        </p:nvGraphicFramePr>
        <p:xfrm>
          <a:off x="4878821" y="5511663"/>
          <a:ext cx="3454264" cy="548640"/>
        </p:xfrm>
        <a:graphic>
          <a:graphicData uri="http://schemas.openxmlformats.org/drawingml/2006/table">
            <a:tbl>
              <a:tblPr firstRow="1" bandRow="1">
                <a:tableStyleId>{5C22544A-7EE6-4342-B048-85BDC9FD1C3A}</a:tableStyleId>
              </a:tblPr>
              <a:tblGrid>
                <a:gridCol w="455577">
                  <a:extLst>
                    <a:ext uri="{9D8B030D-6E8A-4147-A177-3AD203B41FA5}">
                      <a16:colId xmlns:a16="http://schemas.microsoft.com/office/drawing/2014/main" val="705414214"/>
                    </a:ext>
                  </a:extLst>
                </a:gridCol>
                <a:gridCol w="2998687">
                  <a:extLst>
                    <a:ext uri="{9D8B030D-6E8A-4147-A177-3AD203B41FA5}">
                      <a16:colId xmlns:a16="http://schemas.microsoft.com/office/drawing/2014/main" val="2348604950"/>
                    </a:ext>
                  </a:extLst>
                </a:gridCol>
              </a:tblGrid>
              <a:tr h="0">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496E"/>
                    </a:solidFill>
                  </a:tcPr>
                </a:tc>
                <a:tc>
                  <a:txBody>
                    <a:bodyPr/>
                    <a:lstStyle/>
                    <a:p>
                      <a:r>
                        <a:rPr lang="en-US" sz="1200" b="0" dirty="0">
                          <a:solidFill>
                            <a:schemeClr val="tx1"/>
                          </a:solidFill>
                        </a:rPr>
                        <a:t>Have used country-level modelling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17660069"/>
                  </a:ext>
                </a:extLst>
              </a:tr>
              <a:tr h="258067">
                <a:tc>
                  <a:txBody>
                    <a:bodyPr/>
                    <a:lstStyle/>
                    <a:p>
                      <a:endParaRPr lang="en-US" sz="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2958A"/>
                    </a:solidFill>
                  </a:tcPr>
                </a:tc>
                <a:tc>
                  <a:txBody>
                    <a:bodyPr/>
                    <a:lstStyle/>
                    <a:p>
                      <a:r>
                        <a:rPr lang="en-US" sz="1200" b="0" dirty="0">
                          <a:solidFill>
                            <a:schemeClr val="tx1"/>
                          </a:solidFill>
                        </a:rPr>
                        <a:t>Have not used country-level modelling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98510714"/>
                  </a:ext>
                </a:extLst>
              </a:tr>
            </a:tbl>
          </a:graphicData>
        </a:graphic>
      </p:graphicFrame>
      <p:sp>
        <p:nvSpPr>
          <p:cNvPr id="52" name="Arrow: Chevron 51">
            <a:extLst>
              <a:ext uri="{FF2B5EF4-FFF2-40B4-BE49-F238E27FC236}">
                <a16:creationId xmlns:a16="http://schemas.microsoft.com/office/drawing/2014/main" id="{285081D7-7FD2-4DCE-9E85-AAFFFCBB3C23}"/>
              </a:ext>
            </a:extLst>
          </p:cNvPr>
          <p:cNvSpPr/>
          <p:nvPr/>
        </p:nvSpPr>
        <p:spPr>
          <a:xfrm rot="10800000">
            <a:off x="-401725" y="5842312"/>
            <a:ext cx="4456367" cy="822853"/>
          </a:xfrm>
          <a:prstGeom prst="chevr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schemeClr val="tx1"/>
              </a:solidFill>
            </a:endParaRPr>
          </a:p>
        </p:txBody>
      </p:sp>
      <p:sp>
        <p:nvSpPr>
          <p:cNvPr id="53" name="Arrow: Chevron 52">
            <a:extLst>
              <a:ext uri="{FF2B5EF4-FFF2-40B4-BE49-F238E27FC236}">
                <a16:creationId xmlns:a16="http://schemas.microsoft.com/office/drawing/2014/main" id="{EE559149-BC94-414D-B605-44E29B7D460A}"/>
              </a:ext>
            </a:extLst>
          </p:cNvPr>
          <p:cNvSpPr/>
          <p:nvPr/>
        </p:nvSpPr>
        <p:spPr>
          <a:xfrm rot="10800000">
            <a:off x="-401724" y="4822767"/>
            <a:ext cx="4047292" cy="822853"/>
          </a:xfrm>
          <a:prstGeom prst="chevro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sp>
        <p:nvSpPr>
          <p:cNvPr id="54" name="Arrow: Chevron 53">
            <a:extLst>
              <a:ext uri="{FF2B5EF4-FFF2-40B4-BE49-F238E27FC236}">
                <a16:creationId xmlns:a16="http://schemas.microsoft.com/office/drawing/2014/main" id="{CA835AA0-3624-41F1-B3BE-C517E87AAACF}"/>
              </a:ext>
            </a:extLst>
          </p:cNvPr>
          <p:cNvSpPr/>
          <p:nvPr/>
        </p:nvSpPr>
        <p:spPr>
          <a:xfrm rot="10800000">
            <a:off x="-401724" y="3803724"/>
            <a:ext cx="3602124" cy="82285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TextBox 54">
            <a:extLst>
              <a:ext uri="{FF2B5EF4-FFF2-40B4-BE49-F238E27FC236}">
                <a16:creationId xmlns:a16="http://schemas.microsoft.com/office/drawing/2014/main" id="{1177ECBF-5FC7-4C9F-AF97-BE9FF08D3A13}"/>
              </a:ext>
            </a:extLst>
          </p:cNvPr>
          <p:cNvSpPr txBox="1"/>
          <p:nvPr/>
        </p:nvSpPr>
        <p:spPr>
          <a:xfrm>
            <a:off x="1131840" y="3943886"/>
            <a:ext cx="4305782"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1. Targets</a:t>
            </a:r>
            <a:endParaRPr lang="en-US" sz="2200" dirty="0">
              <a:solidFill>
                <a:schemeClr val="bg1"/>
              </a:solidFill>
              <a:latin typeface="Century Gothic" panose="020B0502020202020204" pitchFamily="34" charset="0"/>
            </a:endParaRPr>
          </a:p>
        </p:txBody>
      </p:sp>
      <p:sp>
        <p:nvSpPr>
          <p:cNvPr id="56" name="TextBox 55">
            <a:extLst>
              <a:ext uri="{FF2B5EF4-FFF2-40B4-BE49-F238E27FC236}">
                <a16:creationId xmlns:a16="http://schemas.microsoft.com/office/drawing/2014/main" id="{5ABD76AE-9388-4FB6-9287-3ABE905F1E20}"/>
              </a:ext>
            </a:extLst>
          </p:cNvPr>
          <p:cNvSpPr txBox="1"/>
          <p:nvPr/>
        </p:nvSpPr>
        <p:spPr>
          <a:xfrm>
            <a:off x="1131841" y="4999348"/>
            <a:ext cx="4305782"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2. </a:t>
            </a:r>
            <a:r>
              <a:rPr lang="en-GB" sz="2400" dirty="0">
                <a:solidFill>
                  <a:schemeClr val="bg1"/>
                </a:solidFill>
                <a:latin typeface="Century Gothic" panose="020B0502020202020204" pitchFamily="34" charset="0"/>
              </a:rPr>
              <a:t>Guidance</a:t>
            </a:r>
            <a:endParaRPr lang="en-US" sz="2200" dirty="0">
              <a:solidFill>
                <a:schemeClr val="bg1"/>
              </a:solidFill>
              <a:latin typeface="Century Gothic" panose="020B0502020202020204" pitchFamily="34" charset="0"/>
            </a:endParaRPr>
          </a:p>
        </p:txBody>
      </p:sp>
      <p:pic>
        <p:nvPicPr>
          <p:cNvPr id="58" name="Graphic 57" descr="Map compass">
            <a:extLst>
              <a:ext uri="{FF2B5EF4-FFF2-40B4-BE49-F238E27FC236}">
                <a16:creationId xmlns:a16="http://schemas.microsoft.com/office/drawing/2014/main" id="{F38CCAC4-25F1-40BA-87DA-74ED87DBE6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401" y="4791214"/>
            <a:ext cx="914400" cy="914400"/>
          </a:xfrm>
          <a:prstGeom prst="rect">
            <a:avLst/>
          </a:prstGeom>
        </p:spPr>
      </p:pic>
      <p:pic>
        <p:nvPicPr>
          <p:cNvPr id="59" name="Graphic 58" descr="Bullseye">
            <a:extLst>
              <a:ext uri="{FF2B5EF4-FFF2-40B4-BE49-F238E27FC236}">
                <a16:creationId xmlns:a16="http://schemas.microsoft.com/office/drawing/2014/main" id="{B8A68920-025E-4B58-9A0C-295DEE32181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7414" y="3811133"/>
            <a:ext cx="804374" cy="804374"/>
          </a:xfrm>
          <a:prstGeom prst="rect">
            <a:avLst/>
          </a:prstGeom>
        </p:spPr>
      </p:pic>
      <p:sp>
        <p:nvSpPr>
          <p:cNvPr id="60" name="Arrow: Chevron 59">
            <a:extLst>
              <a:ext uri="{FF2B5EF4-FFF2-40B4-BE49-F238E27FC236}">
                <a16:creationId xmlns:a16="http://schemas.microsoft.com/office/drawing/2014/main" id="{DFE951A0-6388-407C-8EAA-FD4F9EF2AEEE}"/>
              </a:ext>
            </a:extLst>
          </p:cNvPr>
          <p:cNvSpPr/>
          <p:nvPr/>
        </p:nvSpPr>
        <p:spPr>
          <a:xfrm rot="10800000">
            <a:off x="-375666" y="-5164"/>
            <a:ext cx="8452865" cy="696566"/>
          </a:xfrm>
          <a:prstGeom prst="chevron">
            <a:avLst/>
          </a:prstGeom>
          <a:solidFill>
            <a:schemeClr val="bg2"/>
          </a:solidFill>
          <a:ln>
            <a:solidFill>
              <a:schemeClr val="bg2"/>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solidFill>
                <a:schemeClr val="tx1"/>
              </a:solidFill>
            </a:endParaRPr>
          </a:p>
        </p:txBody>
      </p:sp>
      <p:sp>
        <p:nvSpPr>
          <p:cNvPr id="61" name="TextBox 60">
            <a:extLst>
              <a:ext uri="{FF2B5EF4-FFF2-40B4-BE49-F238E27FC236}">
                <a16:creationId xmlns:a16="http://schemas.microsoft.com/office/drawing/2014/main" id="{473CA15B-F42F-454B-80F9-E978C7A6AF97}"/>
              </a:ext>
            </a:extLst>
          </p:cNvPr>
          <p:cNvSpPr txBox="1"/>
          <p:nvPr/>
        </p:nvSpPr>
        <p:spPr>
          <a:xfrm>
            <a:off x="-54611" y="5261"/>
            <a:ext cx="8406992"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rPr>
              <a:t>TB MAC activities: a closer look</a:t>
            </a:r>
          </a:p>
        </p:txBody>
      </p:sp>
      <p:sp>
        <p:nvSpPr>
          <p:cNvPr id="62" name="TextBox 61">
            <a:extLst>
              <a:ext uri="{FF2B5EF4-FFF2-40B4-BE49-F238E27FC236}">
                <a16:creationId xmlns:a16="http://schemas.microsoft.com/office/drawing/2014/main" id="{396BA562-885D-4B0A-9148-CF99FF8A57FB}"/>
              </a:ext>
            </a:extLst>
          </p:cNvPr>
          <p:cNvSpPr txBox="1"/>
          <p:nvPr/>
        </p:nvSpPr>
        <p:spPr>
          <a:xfrm>
            <a:off x="1204198" y="6041026"/>
            <a:ext cx="4363812"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3. </a:t>
            </a:r>
            <a:r>
              <a:rPr lang="en-GB" sz="2400" dirty="0">
                <a:solidFill>
                  <a:schemeClr val="bg1"/>
                </a:solidFill>
                <a:latin typeface="Century Gothic" panose="020B0502020202020204" pitchFamily="34" charset="0"/>
              </a:rPr>
              <a:t>Benchmarks</a:t>
            </a:r>
            <a:endParaRPr lang="en-US" sz="2200" dirty="0">
              <a:solidFill>
                <a:schemeClr val="bg1"/>
              </a:solidFill>
              <a:latin typeface="Century Gothic" panose="020B0502020202020204" pitchFamily="34" charset="0"/>
            </a:endParaRPr>
          </a:p>
        </p:txBody>
      </p:sp>
      <p:pic>
        <p:nvPicPr>
          <p:cNvPr id="3" name="Graphic 2" descr="World">
            <a:extLst>
              <a:ext uri="{FF2B5EF4-FFF2-40B4-BE49-F238E27FC236}">
                <a16:creationId xmlns:a16="http://schemas.microsoft.com/office/drawing/2014/main" id="{33BB69B6-CA67-6349-ACE1-BCBCE3FAFAC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6227" y="5796539"/>
            <a:ext cx="914400" cy="914400"/>
          </a:xfrm>
          <a:prstGeom prst="rect">
            <a:avLst/>
          </a:prstGeom>
        </p:spPr>
      </p:pic>
    </p:spTree>
    <p:extLst>
      <p:ext uri="{BB962C8B-B14F-4D97-AF65-F5344CB8AC3E}">
        <p14:creationId xmlns:p14="http://schemas.microsoft.com/office/powerpoint/2010/main" val="16623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500"/>
                            </p:stCondLst>
                            <p:childTnLst>
                              <p:par>
                                <p:cTn id="17" presetID="10" presetClass="entr" presetSubtype="0" fill="hold" nodeType="afterEffect">
                                  <p:stCondLst>
                                    <p:cond delay="50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1500"/>
                            </p:stCondLst>
                            <p:childTnLst>
                              <p:par>
                                <p:cTn id="21" presetID="10" presetClass="entr" presetSubtype="0" fill="hold" nodeType="afterEffect">
                                  <p:stCondLst>
                                    <p:cond delay="50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par>
                          <p:cTn id="24" fill="hold">
                            <p:stCondLst>
                              <p:cond delay="2500"/>
                            </p:stCondLst>
                            <p:childTnLst>
                              <p:par>
                                <p:cTn id="25" presetID="10" presetClass="entr" presetSubtype="0" fill="hold" nodeType="afterEffect">
                                  <p:stCondLst>
                                    <p:cond delay="50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par>
                          <p:cTn id="28" fill="hold">
                            <p:stCondLst>
                              <p:cond delay="3500"/>
                            </p:stCondLst>
                            <p:childTnLst>
                              <p:par>
                                <p:cTn id="29" presetID="10" presetClass="entr" presetSubtype="0" fill="hold" nodeType="afterEffect">
                                  <p:stCondLst>
                                    <p:cond delay="50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childTnLst>
                          </p:cTn>
                        </p:par>
                        <p:par>
                          <p:cTn id="32" fill="hold">
                            <p:stCondLst>
                              <p:cond delay="4500"/>
                            </p:stCondLst>
                            <p:childTnLst>
                              <p:par>
                                <p:cTn id="33" presetID="10" presetClass="entr" presetSubtype="0" fill="hold" nodeType="afterEffect">
                                  <p:stCondLst>
                                    <p:cond delay="50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500"/>
                                        <p:tgtEl>
                                          <p:spTgt spid="6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left)">
                                      <p:cBhvr>
                                        <p:cTn id="40" dur="500"/>
                                        <p:tgtEl>
                                          <p:spTgt spid="54"/>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59"/>
                                        </p:tgtEl>
                                        <p:attrNameLst>
                                          <p:attrName>style.visibility</p:attrName>
                                        </p:attrNameLst>
                                      </p:cBhvr>
                                      <p:to>
                                        <p:strVal val="visible"/>
                                      </p:to>
                                    </p:set>
                                    <p:animEffect transition="in" filter="wipe(left)">
                                      <p:cBhvr>
                                        <p:cTn id="44" dur="300"/>
                                        <p:tgtEl>
                                          <p:spTgt spid="59"/>
                                        </p:tgtEl>
                                      </p:cBhvr>
                                    </p:animEffect>
                                  </p:childTnLst>
                                </p:cTn>
                              </p:par>
                            </p:childTnLst>
                          </p:cTn>
                        </p:par>
                        <p:par>
                          <p:cTn id="45" fill="hold">
                            <p:stCondLst>
                              <p:cond delay="800"/>
                            </p:stCondLst>
                            <p:childTnLst>
                              <p:par>
                                <p:cTn id="46" presetID="22" presetClass="entr" presetSubtype="8" fill="hold" grpId="0" nodeType="after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wipe(left)">
                                      <p:cBhvr>
                                        <p:cTn id="48" dur="500"/>
                                        <p:tgtEl>
                                          <p:spTgt spid="5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wipe(left)">
                                      <p:cBhvr>
                                        <p:cTn id="53" dur="500"/>
                                        <p:tgtEl>
                                          <p:spTgt spid="53"/>
                                        </p:tgtEl>
                                      </p:cBhvr>
                                    </p:animEffect>
                                  </p:childTnLst>
                                </p:cTn>
                              </p:par>
                            </p:childTnLst>
                          </p:cTn>
                        </p:par>
                        <p:par>
                          <p:cTn id="54" fill="hold">
                            <p:stCondLst>
                              <p:cond delay="500"/>
                            </p:stCondLst>
                            <p:childTnLst>
                              <p:par>
                                <p:cTn id="55" presetID="22" presetClass="entr" presetSubtype="8" fill="hold" nodeType="after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wipe(left)">
                                      <p:cBhvr>
                                        <p:cTn id="57" dur="300"/>
                                        <p:tgtEl>
                                          <p:spTgt spid="58"/>
                                        </p:tgtEl>
                                      </p:cBhvr>
                                    </p:animEffect>
                                  </p:childTnLst>
                                </p:cTn>
                              </p:par>
                            </p:childTnLst>
                          </p:cTn>
                        </p:par>
                        <p:par>
                          <p:cTn id="58" fill="hold">
                            <p:stCondLst>
                              <p:cond delay="800"/>
                            </p:stCondLst>
                            <p:childTnLst>
                              <p:par>
                                <p:cTn id="59" presetID="22" presetClass="entr" presetSubtype="8" fill="hold" grpId="0" nodeType="afterEffect">
                                  <p:stCondLst>
                                    <p:cond delay="0"/>
                                  </p:stCondLst>
                                  <p:childTnLst>
                                    <p:set>
                                      <p:cBhvr>
                                        <p:cTn id="60" dur="1" fill="hold">
                                          <p:stCondLst>
                                            <p:cond delay="0"/>
                                          </p:stCondLst>
                                        </p:cTn>
                                        <p:tgtEl>
                                          <p:spTgt spid="56"/>
                                        </p:tgtEl>
                                        <p:attrNameLst>
                                          <p:attrName>style.visibility</p:attrName>
                                        </p:attrNameLst>
                                      </p:cBhvr>
                                      <p:to>
                                        <p:strVal val="visible"/>
                                      </p:to>
                                    </p:set>
                                    <p:animEffect transition="in" filter="wipe(left)">
                                      <p:cBhvr>
                                        <p:cTn id="61" dur="500"/>
                                        <p:tgtEl>
                                          <p:spTgt spid="5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wipe(left)">
                                      <p:cBhvr>
                                        <p:cTn id="66" dur="500"/>
                                        <p:tgtEl>
                                          <p:spTgt spid="52"/>
                                        </p:tgtEl>
                                      </p:cBhvr>
                                    </p:animEffect>
                                  </p:childTnLst>
                                </p:cTn>
                              </p:par>
                            </p:childTnLst>
                          </p:cTn>
                        </p:par>
                        <p:par>
                          <p:cTn id="67" fill="hold">
                            <p:stCondLst>
                              <p:cond delay="500"/>
                            </p:stCondLst>
                            <p:childTnLst>
                              <p:par>
                                <p:cTn id="68" presetID="22" presetClass="entr" presetSubtype="8" fill="hold"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left)">
                                      <p:cBhvr>
                                        <p:cTn id="70" dur="300"/>
                                        <p:tgtEl>
                                          <p:spTgt spid="3"/>
                                        </p:tgtEl>
                                      </p:cBhvr>
                                    </p:animEffect>
                                  </p:childTnLst>
                                </p:cTn>
                              </p:par>
                            </p:childTnLst>
                          </p:cTn>
                        </p:par>
                        <p:par>
                          <p:cTn id="71" fill="hold">
                            <p:stCondLst>
                              <p:cond delay="800"/>
                            </p:stCondLst>
                            <p:childTnLst>
                              <p:par>
                                <p:cTn id="72" presetID="22" presetClass="entr" presetSubtype="8" fill="hold" grpId="0" nodeType="after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wipe(left)">
                                      <p:cBhvr>
                                        <p:cTn id="7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p:bldP spid="56" grpId="0"/>
      <p:bldP spid="6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95" name="TextBox 94">
            <a:extLst>
              <a:ext uri="{FF2B5EF4-FFF2-40B4-BE49-F238E27FC236}">
                <a16:creationId xmlns:a16="http://schemas.microsoft.com/office/drawing/2014/main" id="{894CBE71-5808-B949-93E9-3BCDA7756C78}"/>
              </a:ext>
            </a:extLst>
          </p:cNvPr>
          <p:cNvSpPr txBox="1"/>
          <p:nvPr/>
        </p:nvSpPr>
        <p:spPr>
          <a:xfrm>
            <a:off x="3889805" y="1273907"/>
            <a:ext cx="4483900" cy="1015663"/>
          </a:xfrm>
          <a:prstGeom prst="rect">
            <a:avLst/>
          </a:prstGeom>
          <a:noFill/>
        </p:spPr>
        <p:txBody>
          <a:bodyPr wrap="square" rtlCol="0" anchor="ctr">
            <a:spAutoFit/>
          </a:bodyPr>
          <a:lstStyle/>
          <a:p>
            <a:pPr algn="ctr"/>
            <a:r>
              <a:rPr lang="en-US" sz="2000" b="1" dirty="0">
                <a:solidFill>
                  <a:schemeClr val="accent1"/>
                </a:solidFill>
              </a:rPr>
              <a:t>Multi-modelling group exercise</a:t>
            </a:r>
          </a:p>
          <a:p>
            <a:pPr algn="ctr"/>
            <a:r>
              <a:rPr lang="en-US" sz="2000" b="1" dirty="0">
                <a:solidFill>
                  <a:schemeClr val="accent1"/>
                </a:solidFill>
              </a:rPr>
              <a:t>2025 WHO global TB Targets</a:t>
            </a:r>
          </a:p>
          <a:p>
            <a:pPr algn="ctr"/>
            <a:r>
              <a:rPr lang="en-US" sz="2000" b="1" dirty="0">
                <a:solidFill>
                  <a:schemeClr val="accent1"/>
                </a:solidFill>
              </a:rPr>
              <a:t>China, India, South Africa</a:t>
            </a:r>
          </a:p>
        </p:txBody>
      </p:sp>
      <p:pic>
        <p:nvPicPr>
          <p:cNvPr id="1026" name="Picture 2" descr="Image result for china">
            <a:extLst>
              <a:ext uri="{FF2B5EF4-FFF2-40B4-BE49-F238E27FC236}">
                <a16:creationId xmlns:a16="http://schemas.microsoft.com/office/drawing/2014/main" id="{27EF7101-EDE9-4520-B933-523A03914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570" y="1714213"/>
            <a:ext cx="3808171" cy="316431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outh africa">
            <a:extLst>
              <a:ext uri="{FF2B5EF4-FFF2-40B4-BE49-F238E27FC236}">
                <a16:creationId xmlns:a16="http://schemas.microsoft.com/office/drawing/2014/main" id="{B63C2386-A4B8-4D2E-9297-1C0EE029B8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0874" y="2244631"/>
            <a:ext cx="2421763" cy="205500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le:India geo stub.svg">
            <a:extLst>
              <a:ext uri="{FF2B5EF4-FFF2-40B4-BE49-F238E27FC236}">
                <a16:creationId xmlns:a16="http://schemas.microsoft.com/office/drawing/2014/main" id="{23C89E55-1698-406C-B8A1-AA1782E17C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2312" y="1652078"/>
            <a:ext cx="2905296" cy="324010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16A62BA0-4666-DB4B-BEF3-F73C49D050D8}"/>
              </a:ext>
            </a:extLst>
          </p:cNvPr>
          <p:cNvGrpSpPr/>
          <p:nvPr/>
        </p:nvGrpSpPr>
        <p:grpSpPr>
          <a:xfrm>
            <a:off x="9601133" y="3915506"/>
            <a:ext cx="894080" cy="768253"/>
            <a:chOff x="9516212" y="1394173"/>
            <a:chExt cx="894080" cy="768253"/>
          </a:xfrm>
        </p:grpSpPr>
        <p:sp>
          <p:nvSpPr>
            <p:cNvPr id="2" name="Oval 1">
              <a:extLst>
                <a:ext uri="{FF2B5EF4-FFF2-40B4-BE49-F238E27FC236}">
                  <a16:creationId xmlns:a16="http://schemas.microsoft.com/office/drawing/2014/main" id="{987923B3-4BF2-3349-9392-B30FBADEC5D9}"/>
                </a:ext>
              </a:extLst>
            </p:cNvPr>
            <p:cNvSpPr/>
            <p:nvPr/>
          </p:nvSpPr>
          <p:spPr>
            <a:xfrm>
              <a:off x="9516212" y="1394173"/>
              <a:ext cx="894080" cy="768253"/>
            </a:xfrm>
            <a:prstGeom prst="ellipse">
              <a:avLst/>
            </a:prstGeom>
            <a:solidFill>
              <a:schemeClr val="accent6">
                <a:lumMod val="40000"/>
                <a:lumOff val="60000"/>
              </a:schemeClr>
            </a:solidFill>
            <a:ln>
              <a:solidFill>
                <a:srgbClr val="00B05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4" name="Graphic 3" descr="Internet">
              <a:extLst>
                <a:ext uri="{FF2B5EF4-FFF2-40B4-BE49-F238E27FC236}">
                  <a16:creationId xmlns:a16="http://schemas.microsoft.com/office/drawing/2014/main" id="{7445A427-E8D2-1F41-83C1-CA375E16E9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43212" y="1434813"/>
              <a:ext cx="640080" cy="640080"/>
            </a:xfrm>
            <a:prstGeom prst="rect">
              <a:avLst/>
            </a:prstGeom>
          </p:spPr>
        </p:pic>
      </p:grpSp>
      <p:grpSp>
        <p:nvGrpSpPr>
          <p:cNvPr id="14" name="Group 13">
            <a:extLst>
              <a:ext uri="{FF2B5EF4-FFF2-40B4-BE49-F238E27FC236}">
                <a16:creationId xmlns:a16="http://schemas.microsoft.com/office/drawing/2014/main" id="{4EF1CE19-608F-6249-A427-11A167EC735C}"/>
              </a:ext>
            </a:extLst>
          </p:cNvPr>
          <p:cNvGrpSpPr/>
          <p:nvPr/>
        </p:nvGrpSpPr>
        <p:grpSpPr>
          <a:xfrm>
            <a:off x="8685104" y="5012349"/>
            <a:ext cx="894080" cy="768253"/>
            <a:chOff x="9516212" y="1394173"/>
            <a:chExt cx="894080" cy="768253"/>
          </a:xfrm>
          <a:solidFill>
            <a:srgbClr val="C59BD5"/>
          </a:solidFill>
        </p:grpSpPr>
        <p:sp>
          <p:nvSpPr>
            <p:cNvPr id="15" name="Oval 14">
              <a:extLst>
                <a:ext uri="{FF2B5EF4-FFF2-40B4-BE49-F238E27FC236}">
                  <a16:creationId xmlns:a16="http://schemas.microsoft.com/office/drawing/2014/main" id="{463D35E3-A563-BC44-A0F2-F5AB3501FED7}"/>
                </a:ext>
              </a:extLst>
            </p:cNvPr>
            <p:cNvSpPr/>
            <p:nvPr/>
          </p:nvSpPr>
          <p:spPr>
            <a:xfrm>
              <a:off x="9516212" y="1394173"/>
              <a:ext cx="894080" cy="768253"/>
            </a:xfrm>
            <a:prstGeom prst="ellipse">
              <a:avLst/>
            </a:prstGeom>
            <a:grpFill/>
            <a:ln>
              <a:solidFill>
                <a:srgbClr val="7030A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6" name="Graphic 15" descr="Internet">
              <a:extLst>
                <a:ext uri="{FF2B5EF4-FFF2-40B4-BE49-F238E27FC236}">
                  <a16:creationId xmlns:a16="http://schemas.microsoft.com/office/drawing/2014/main" id="{E75DC860-2786-3449-84CC-4EEC042E91A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43212" y="1434813"/>
              <a:ext cx="640080" cy="640080"/>
            </a:xfrm>
            <a:prstGeom prst="rect">
              <a:avLst/>
            </a:prstGeom>
          </p:spPr>
        </p:pic>
      </p:grpSp>
      <p:grpSp>
        <p:nvGrpSpPr>
          <p:cNvPr id="17" name="Group 16">
            <a:extLst>
              <a:ext uri="{FF2B5EF4-FFF2-40B4-BE49-F238E27FC236}">
                <a16:creationId xmlns:a16="http://schemas.microsoft.com/office/drawing/2014/main" id="{F3EBF871-4CBA-184D-80E6-3BC587E0DEF1}"/>
              </a:ext>
            </a:extLst>
          </p:cNvPr>
          <p:cNvGrpSpPr/>
          <p:nvPr/>
        </p:nvGrpSpPr>
        <p:grpSpPr>
          <a:xfrm>
            <a:off x="5684715" y="5877269"/>
            <a:ext cx="894080" cy="768253"/>
            <a:chOff x="9516212" y="1394173"/>
            <a:chExt cx="894080" cy="768253"/>
          </a:xfrm>
        </p:grpSpPr>
        <p:sp>
          <p:nvSpPr>
            <p:cNvPr id="18" name="Oval 17">
              <a:extLst>
                <a:ext uri="{FF2B5EF4-FFF2-40B4-BE49-F238E27FC236}">
                  <a16:creationId xmlns:a16="http://schemas.microsoft.com/office/drawing/2014/main" id="{193FC719-19ED-C54D-8D06-DF807FB61FB1}"/>
                </a:ext>
              </a:extLst>
            </p:cNvPr>
            <p:cNvSpPr/>
            <p:nvPr/>
          </p:nvSpPr>
          <p:spPr>
            <a:xfrm>
              <a:off x="9516212" y="1394173"/>
              <a:ext cx="894080" cy="768253"/>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9" name="Graphic 18" descr="Internet">
              <a:extLst>
                <a:ext uri="{FF2B5EF4-FFF2-40B4-BE49-F238E27FC236}">
                  <a16:creationId xmlns:a16="http://schemas.microsoft.com/office/drawing/2014/main" id="{5B34E961-4CFE-2B43-A660-3AC6B16F4B9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643212" y="1434813"/>
              <a:ext cx="640080" cy="640080"/>
            </a:xfrm>
            <a:prstGeom prst="rect">
              <a:avLst/>
            </a:prstGeom>
          </p:spPr>
        </p:pic>
      </p:grpSp>
      <p:grpSp>
        <p:nvGrpSpPr>
          <p:cNvPr id="20" name="Group 19">
            <a:extLst>
              <a:ext uri="{FF2B5EF4-FFF2-40B4-BE49-F238E27FC236}">
                <a16:creationId xmlns:a16="http://schemas.microsoft.com/office/drawing/2014/main" id="{6A38CCEB-1F15-5542-A6DC-E0E56FDB3BCB}"/>
              </a:ext>
            </a:extLst>
          </p:cNvPr>
          <p:cNvGrpSpPr/>
          <p:nvPr/>
        </p:nvGrpSpPr>
        <p:grpSpPr>
          <a:xfrm>
            <a:off x="3472490" y="5603518"/>
            <a:ext cx="894080" cy="768253"/>
            <a:chOff x="9516212" y="1394173"/>
            <a:chExt cx="894080" cy="768253"/>
          </a:xfrm>
        </p:grpSpPr>
        <p:sp>
          <p:nvSpPr>
            <p:cNvPr id="21" name="Oval 20">
              <a:extLst>
                <a:ext uri="{FF2B5EF4-FFF2-40B4-BE49-F238E27FC236}">
                  <a16:creationId xmlns:a16="http://schemas.microsoft.com/office/drawing/2014/main" id="{7CBDBC93-69BA-A243-9660-B483EFE5FD3B}"/>
                </a:ext>
              </a:extLst>
            </p:cNvPr>
            <p:cNvSpPr/>
            <p:nvPr/>
          </p:nvSpPr>
          <p:spPr>
            <a:xfrm>
              <a:off x="9516212" y="1394173"/>
              <a:ext cx="894080" cy="768253"/>
            </a:xfrm>
            <a:prstGeom prst="ellipse">
              <a:avLst/>
            </a:prstGeom>
            <a:solidFill>
              <a:srgbClr val="FFB8B8"/>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23" name="Graphic 22" descr="Internet">
              <a:extLst>
                <a:ext uri="{FF2B5EF4-FFF2-40B4-BE49-F238E27FC236}">
                  <a16:creationId xmlns:a16="http://schemas.microsoft.com/office/drawing/2014/main" id="{EAF0BA93-DE4F-564E-82A7-8AC9DF71A8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643212" y="1434813"/>
              <a:ext cx="640080" cy="640080"/>
            </a:xfrm>
            <a:prstGeom prst="rect">
              <a:avLst/>
            </a:prstGeom>
          </p:spPr>
        </p:pic>
      </p:grpSp>
      <p:grpSp>
        <p:nvGrpSpPr>
          <p:cNvPr id="24" name="Group 23">
            <a:extLst>
              <a:ext uri="{FF2B5EF4-FFF2-40B4-BE49-F238E27FC236}">
                <a16:creationId xmlns:a16="http://schemas.microsoft.com/office/drawing/2014/main" id="{F503C32E-0F78-4144-A09A-9CEA49B14F96}"/>
              </a:ext>
            </a:extLst>
          </p:cNvPr>
          <p:cNvGrpSpPr/>
          <p:nvPr/>
        </p:nvGrpSpPr>
        <p:grpSpPr>
          <a:xfrm>
            <a:off x="1396556" y="3531380"/>
            <a:ext cx="894080" cy="768253"/>
            <a:chOff x="9516212" y="1394173"/>
            <a:chExt cx="894080" cy="768253"/>
          </a:xfrm>
        </p:grpSpPr>
        <p:sp>
          <p:nvSpPr>
            <p:cNvPr id="25" name="Oval 24">
              <a:extLst>
                <a:ext uri="{FF2B5EF4-FFF2-40B4-BE49-F238E27FC236}">
                  <a16:creationId xmlns:a16="http://schemas.microsoft.com/office/drawing/2014/main" id="{79C9152D-1057-A240-951C-A43AB5BD0EAA}"/>
                </a:ext>
              </a:extLst>
            </p:cNvPr>
            <p:cNvSpPr/>
            <p:nvPr/>
          </p:nvSpPr>
          <p:spPr>
            <a:xfrm>
              <a:off x="9516212" y="1394173"/>
              <a:ext cx="894080" cy="768253"/>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26" name="Graphic 25" descr="Internet">
              <a:extLst>
                <a:ext uri="{FF2B5EF4-FFF2-40B4-BE49-F238E27FC236}">
                  <a16:creationId xmlns:a16="http://schemas.microsoft.com/office/drawing/2014/main" id="{54A30776-B70E-2344-AB1D-904840B36D9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643212" y="1434813"/>
              <a:ext cx="640080" cy="640080"/>
            </a:xfrm>
            <a:prstGeom prst="rect">
              <a:avLst/>
            </a:prstGeom>
          </p:spPr>
        </p:pic>
      </p:grpSp>
      <p:grpSp>
        <p:nvGrpSpPr>
          <p:cNvPr id="27" name="Group 26">
            <a:extLst>
              <a:ext uri="{FF2B5EF4-FFF2-40B4-BE49-F238E27FC236}">
                <a16:creationId xmlns:a16="http://schemas.microsoft.com/office/drawing/2014/main" id="{E7FEFAA1-18E1-0C4C-9BA1-D2BF6F4FCF18}"/>
              </a:ext>
            </a:extLst>
          </p:cNvPr>
          <p:cNvGrpSpPr/>
          <p:nvPr/>
        </p:nvGrpSpPr>
        <p:grpSpPr>
          <a:xfrm>
            <a:off x="1335759" y="2289570"/>
            <a:ext cx="894080" cy="768253"/>
            <a:chOff x="9516212" y="1394173"/>
            <a:chExt cx="894080" cy="768253"/>
          </a:xfrm>
        </p:grpSpPr>
        <p:sp>
          <p:nvSpPr>
            <p:cNvPr id="28" name="Oval 27">
              <a:extLst>
                <a:ext uri="{FF2B5EF4-FFF2-40B4-BE49-F238E27FC236}">
                  <a16:creationId xmlns:a16="http://schemas.microsoft.com/office/drawing/2014/main" id="{AAB68E3A-750A-6441-B434-03B7F54AF9A2}"/>
                </a:ext>
              </a:extLst>
            </p:cNvPr>
            <p:cNvSpPr/>
            <p:nvPr/>
          </p:nvSpPr>
          <p:spPr>
            <a:xfrm>
              <a:off x="9516212" y="1394173"/>
              <a:ext cx="894080" cy="768253"/>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9" name="Graphic 28" descr="Internet">
              <a:extLst>
                <a:ext uri="{FF2B5EF4-FFF2-40B4-BE49-F238E27FC236}">
                  <a16:creationId xmlns:a16="http://schemas.microsoft.com/office/drawing/2014/main" id="{62EC5F48-B0A3-5B49-9BE0-18CD5ED04F9D}"/>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643212" y="1434813"/>
              <a:ext cx="640080" cy="640080"/>
            </a:xfrm>
            <a:prstGeom prst="rect">
              <a:avLst/>
            </a:prstGeom>
          </p:spPr>
        </p:pic>
      </p:grpSp>
      <p:grpSp>
        <p:nvGrpSpPr>
          <p:cNvPr id="30" name="Group 29">
            <a:extLst>
              <a:ext uri="{FF2B5EF4-FFF2-40B4-BE49-F238E27FC236}">
                <a16:creationId xmlns:a16="http://schemas.microsoft.com/office/drawing/2014/main" id="{0FA5D16F-D035-B541-AED2-4C8F67F6389A}"/>
              </a:ext>
            </a:extLst>
          </p:cNvPr>
          <p:cNvGrpSpPr/>
          <p:nvPr/>
        </p:nvGrpSpPr>
        <p:grpSpPr>
          <a:xfrm>
            <a:off x="1782799" y="1416037"/>
            <a:ext cx="894080" cy="768253"/>
            <a:chOff x="9516212" y="1394173"/>
            <a:chExt cx="894080" cy="768253"/>
          </a:xfrm>
        </p:grpSpPr>
        <p:sp>
          <p:nvSpPr>
            <p:cNvPr id="31" name="Oval 30">
              <a:extLst>
                <a:ext uri="{FF2B5EF4-FFF2-40B4-BE49-F238E27FC236}">
                  <a16:creationId xmlns:a16="http://schemas.microsoft.com/office/drawing/2014/main" id="{D7F517DE-2405-2C42-A797-0A4CE2C4440E}"/>
                </a:ext>
              </a:extLst>
            </p:cNvPr>
            <p:cNvSpPr/>
            <p:nvPr/>
          </p:nvSpPr>
          <p:spPr>
            <a:xfrm>
              <a:off x="9516212" y="1394173"/>
              <a:ext cx="894080" cy="7682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pic>
          <p:nvPicPr>
            <p:cNvPr id="32" name="Graphic 31" descr="Internet">
              <a:extLst>
                <a:ext uri="{FF2B5EF4-FFF2-40B4-BE49-F238E27FC236}">
                  <a16:creationId xmlns:a16="http://schemas.microsoft.com/office/drawing/2014/main" id="{D53B96C4-B643-A54E-91B4-1D9F9F7E22B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643212" y="1434813"/>
              <a:ext cx="640080" cy="640080"/>
            </a:xfrm>
            <a:prstGeom prst="rect">
              <a:avLst/>
            </a:prstGeom>
          </p:spPr>
        </p:pic>
      </p:grpSp>
      <p:grpSp>
        <p:nvGrpSpPr>
          <p:cNvPr id="36" name="Group 35">
            <a:extLst>
              <a:ext uri="{FF2B5EF4-FFF2-40B4-BE49-F238E27FC236}">
                <a16:creationId xmlns:a16="http://schemas.microsoft.com/office/drawing/2014/main" id="{17F9DE5F-6A58-7547-843B-ED43184899D7}"/>
              </a:ext>
            </a:extLst>
          </p:cNvPr>
          <p:cNvGrpSpPr/>
          <p:nvPr/>
        </p:nvGrpSpPr>
        <p:grpSpPr>
          <a:xfrm>
            <a:off x="9474133" y="1267951"/>
            <a:ext cx="894080" cy="768253"/>
            <a:chOff x="9516212" y="1394173"/>
            <a:chExt cx="894080" cy="768253"/>
          </a:xfrm>
        </p:grpSpPr>
        <p:sp>
          <p:nvSpPr>
            <p:cNvPr id="37" name="Oval 36">
              <a:extLst>
                <a:ext uri="{FF2B5EF4-FFF2-40B4-BE49-F238E27FC236}">
                  <a16:creationId xmlns:a16="http://schemas.microsoft.com/office/drawing/2014/main" id="{CE60EBB9-A969-1C46-B263-2D4F065AA3FD}"/>
                </a:ext>
              </a:extLst>
            </p:cNvPr>
            <p:cNvSpPr/>
            <p:nvPr/>
          </p:nvSpPr>
          <p:spPr>
            <a:xfrm>
              <a:off x="9516212" y="1394173"/>
              <a:ext cx="894080" cy="768253"/>
            </a:xfrm>
            <a:prstGeom prst="ellipse">
              <a:avLst/>
            </a:prstGeom>
            <a:solidFill>
              <a:schemeClr val="accent2">
                <a:lumMod val="20000"/>
                <a:lumOff val="80000"/>
              </a:schemeClr>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8" name="Graphic 37" descr="Internet">
              <a:extLst>
                <a:ext uri="{FF2B5EF4-FFF2-40B4-BE49-F238E27FC236}">
                  <a16:creationId xmlns:a16="http://schemas.microsoft.com/office/drawing/2014/main" id="{76673EBC-51E5-D944-B2A5-66731B71E64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643212" y="1434813"/>
              <a:ext cx="640080" cy="640080"/>
            </a:xfrm>
            <a:prstGeom prst="rect">
              <a:avLst/>
            </a:prstGeom>
          </p:spPr>
        </p:pic>
      </p:grpSp>
      <p:grpSp>
        <p:nvGrpSpPr>
          <p:cNvPr id="42" name="Group 41">
            <a:extLst>
              <a:ext uri="{FF2B5EF4-FFF2-40B4-BE49-F238E27FC236}">
                <a16:creationId xmlns:a16="http://schemas.microsoft.com/office/drawing/2014/main" id="{0F9F0A6D-7883-9446-A506-A510C8680559}"/>
              </a:ext>
            </a:extLst>
          </p:cNvPr>
          <p:cNvGrpSpPr/>
          <p:nvPr/>
        </p:nvGrpSpPr>
        <p:grpSpPr>
          <a:xfrm>
            <a:off x="1556917" y="5035796"/>
            <a:ext cx="894080" cy="768253"/>
            <a:chOff x="9516212" y="1394173"/>
            <a:chExt cx="894080" cy="768253"/>
          </a:xfrm>
        </p:grpSpPr>
        <p:sp>
          <p:nvSpPr>
            <p:cNvPr id="43" name="Oval 42">
              <a:extLst>
                <a:ext uri="{FF2B5EF4-FFF2-40B4-BE49-F238E27FC236}">
                  <a16:creationId xmlns:a16="http://schemas.microsoft.com/office/drawing/2014/main" id="{E4BDED04-A6F0-E64E-A9D9-4378C3CAFF9B}"/>
                </a:ext>
              </a:extLst>
            </p:cNvPr>
            <p:cNvSpPr/>
            <p:nvPr/>
          </p:nvSpPr>
          <p:spPr>
            <a:xfrm>
              <a:off x="9516212" y="1394173"/>
              <a:ext cx="894080" cy="768253"/>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44" name="Graphic 43" descr="Internet">
              <a:extLst>
                <a:ext uri="{FF2B5EF4-FFF2-40B4-BE49-F238E27FC236}">
                  <a16:creationId xmlns:a16="http://schemas.microsoft.com/office/drawing/2014/main" id="{19C547B0-6374-1140-B866-D2793E45A940}"/>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643212" y="1434813"/>
              <a:ext cx="640080" cy="640080"/>
            </a:xfrm>
            <a:prstGeom prst="rect">
              <a:avLst/>
            </a:prstGeom>
          </p:spPr>
        </p:pic>
      </p:grpSp>
      <p:grpSp>
        <p:nvGrpSpPr>
          <p:cNvPr id="51" name="Group 50">
            <a:extLst>
              <a:ext uri="{FF2B5EF4-FFF2-40B4-BE49-F238E27FC236}">
                <a16:creationId xmlns:a16="http://schemas.microsoft.com/office/drawing/2014/main" id="{59910D97-6342-564B-B572-E3F8E2224CDB}"/>
              </a:ext>
            </a:extLst>
          </p:cNvPr>
          <p:cNvGrpSpPr/>
          <p:nvPr/>
        </p:nvGrpSpPr>
        <p:grpSpPr>
          <a:xfrm>
            <a:off x="9864432" y="2673696"/>
            <a:ext cx="894080" cy="768253"/>
            <a:chOff x="9516212" y="1394173"/>
            <a:chExt cx="894080" cy="768253"/>
          </a:xfrm>
        </p:grpSpPr>
        <p:sp>
          <p:nvSpPr>
            <p:cNvPr id="52" name="Oval 51">
              <a:extLst>
                <a:ext uri="{FF2B5EF4-FFF2-40B4-BE49-F238E27FC236}">
                  <a16:creationId xmlns:a16="http://schemas.microsoft.com/office/drawing/2014/main" id="{6069D6A7-B28F-7145-8665-398C33210017}"/>
                </a:ext>
              </a:extLst>
            </p:cNvPr>
            <p:cNvSpPr/>
            <p:nvPr/>
          </p:nvSpPr>
          <p:spPr>
            <a:xfrm>
              <a:off x="9516212" y="1394173"/>
              <a:ext cx="894080" cy="768253"/>
            </a:xfrm>
            <a:prstGeom prst="ellipse">
              <a:avLst/>
            </a:prstGeom>
            <a:solidFill>
              <a:srgbClr val="FFB8B8"/>
            </a:solidFill>
            <a:ln>
              <a:solidFill>
                <a:srgbClr val="FB778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3" name="Graphic 52" descr="Internet">
              <a:extLst>
                <a:ext uri="{FF2B5EF4-FFF2-40B4-BE49-F238E27FC236}">
                  <a16:creationId xmlns:a16="http://schemas.microsoft.com/office/drawing/2014/main" id="{70C6AD57-911C-624F-B50F-1ED63AEB198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9643212" y="1434813"/>
              <a:ext cx="640080" cy="640080"/>
            </a:xfrm>
            <a:prstGeom prst="rect">
              <a:avLst/>
            </a:prstGeom>
          </p:spPr>
        </p:pic>
      </p:grpSp>
      <p:grpSp>
        <p:nvGrpSpPr>
          <p:cNvPr id="54" name="Group 53">
            <a:extLst>
              <a:ext uri="{FF2B5EF4-FFF2-40B4-BE49-F238E27FC236}">
                <a16:creationId xmlns:a16="http://schemas.microsoft.com/office/drawing/2014/main" id="{E38760A5-0A5D-2D46-BCAF-960C2F2404BB}"/>
              </a:ext>
            </a:extLst>
          </p:cNvPr>
          <p:cNvGrpSpPr/>
          <p:nvPr/>
        </p:nvGrpSpPr>
        <p:grpSpPr>
          <a:xfrm>
            <a:off x="7449900" y="5716516"/>
            <a:ext cx="894080" cy="768253"/>
            <a:chOff x="9516212" y="1394173"/>
            <a:chExt cx="894080" cy="768253"/>
          </a:xfrm>
        </p:grpSpPr>
        <p:sp>
          <p:nvSpPr>
            <p:cNvPr id="55" name="Oval 54">
              <a:extLst>
                <a:ext uri="{FF2B5EF4-FFF2-40B4-BE49-F238E27FC236}">
                  <a16:creationId xmlns:a16="http://schemas.microsoft.com/office/drawing/2014/main" id="{7E3A08B0-A7A4-F940-92A7-B161F54431D4}"/>
                </a:ext>
              </a:extLst>
            </p:cNvPr>
            <p:cNvSpPr/>
            <p:nvPr/>
          </p:nvSpPr>
          <p:spPr>
            <a:xfrm>
              <a:off x="9516212" y="1394173"/>
              <a:ext cx="894080" cy="768253"/>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6" name="Graphic 55" descr="Internet">
              <a:extLst>
                <a:ext uri="{FF2B5EF4-FFF2-40B4-BE49-F238E27FC236}">
                  <a16:creationId xmlns:a16="http://schemas.microsoft.com/office/drawing/2014/main" id="{C3AE8766-63DD-2843-92B4-8AA201FE394D}"/>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9643212" y="1434813"/>
              <a:ext cx="640080" cy="640080"/>
            </a:xfrm>
            <a:prstGeom prst="rect">
              <a:avLst/>
            </a:prstGeom>
          </p:spPr>
        </p:pic>
      </p:grpSp>
      <p:sp>
        <p:nvSpPr>
          <p:cNvPr id="22" name="Oval 21">
            <a:extLst>
              <a:ext uri="{FF2B5EF4-FFF2-40B4-BE49-F238E27FC236}">
                <a16:creationId xmlns:a16="http://schemas.microsoft.com/office/drawing/2014/main" id="{29301E9D-0195-3147-A64D-3D4B5A907165}"/>
              </a:ext>
            </a:extLst>
          </p:cNvPr>
          <p:cNvSpPr/>
          <p:nvPr/>
        </p:nvSpPr>
        <p:spPr>
          <a:xfrm>
            <a:off x="5683899" y="2762976"/>
            <a:ext cx="1082462" cy="1063250"/>
          </a:xfrm>
          <a:prstGeom prst="ellipse">
            <a:avLst/>
          </a:prstGeom>
          <a:blipFill>
            <a:blip r:embed="rId28">
              <a:extLst>
                <a:ext uri="{28A0092B-C50C-407E-A947-70E740481C1C}">
                  <a14:useLocalDpi xmlns:a14="http://schemas.microsoft.com/office/drawing/2010/main" val="0"/>
                </a:ext>
              </a:extLst>
            </a:blip>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5" name="Arrow: Chevron 44">
            <a:extLst>
              <a:ext uri="{FF2B5EF4-FFF2-40B4-BE49-F238E27FC236}">
                <a16:creationId xmlns:a16="http://schemas.microsoft.com/office/drawing/2014/main" id="{E85CECCB-1155-444E-9316-277AB98F4CA6}"/>
              </a:ext>
            </a:extLst>
          </p:cNvPr>
          <p:cNvSpPr/>
          <p:nvPr/>
        </p:nvSpPr>
        <p:spPr>
          <a:xfrm rot="10800000">
            <a:off x="-375666" y="-5164"/>
            <a:ext cx="6471666" cy="696566"/>
          </a:xfrm>
          <a:prstGeom prst="chevron">
            <a:avLst/>
          </a:prstGeom>
          <a:solidFill>
            <a:schemeClr val="accent1"/>
          </a:solidFill>
          <a:ln>
            <a:solidFill>
              <a:srgbClr val="2F528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sp>
        <p:nvSpPr>
          <p:cNvPr id="46" name="TextBox 45">
            <a:extLst>
              <a:ext uri="{FF2B5EF4-FFF2-40B4-BE49-F238E27FC236}">
                <a16:creationId xmlns:a16="http://schemas.microsoft.com/office/drawing/2014/main" id="{421DAEB8-63FF-4A9C-9B1D-22827E93B503}"/>
              </a:ext>
            </a:extLst>
          </p:cNvPr>
          <p:cNvSpPr txBox="1"/>
          <p:nvPr/>
        </p:nvSpPr>
        <p:spPr>
          <a:xfrm>
            <a:off x="906679" y="5261"/>
            <a:ext cx="4883126"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rPr>
              <a:t>TB MAC Targets</a:t>
            </a:r>
          </a:p>
        </p:txBody>
      </p:sp>
      <p:pic>
        <p:nvPicPr>
          <p:cNvPr id="47" name="Graphic 46" descr="Bullseye">
            <a:extLst>
              <a:ext uri="{FF2B5EF4-FFF2-40B4-BE49-F238E27FC236}">
                <a16:creationId xmlns:a16="http://schemas.microsoft.com/office/drawing/2014/main" id="{C5B8F028-3E31-4EC4-8211-0B723DE38E0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128201" y="-48351"/>
            <a:ext cx="767511" cy="767511"/>
          </a:xfrm>
          <a:prstGeom prst="rect">
            <a:avLst/>
          </a:prstGeom>
        </p:spPr>
      </p:pic>
    </p:spTree>
    <p:extLst>
      <p:ext uri="{BB962C8B-B14F-4D97-AF65-F5344CB8AC3E}">
        <p14:creationId xmlns:p14="http://schemas.microsoft.com/office/powerpoint/2010/main" val="3331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animEffect transition="in" filter="fade">
                                      <p:cBhvr>
                                        <p:cTn id="7" dur="500"/>
                                        <p:tgtEl>
                                          <p:spTgt spid="95">
                                            <p:txEl>
                                              <p:pRg st="0" end="0"/>
                                            </p:txEl>
                                          </p:spTgt>
                                        </p:tgtEl>
                                      </p:cBhvr>
                                    </p:animEffect>
                                  </p:childTnLst>
                                </p:cTn>
                              </p:par>
                            </p:childTnLst>
                          </p:cTn>
                        </p:par>
                        <p:par>
                          <p:cTn id="8" fill="hold">
                            <p:stCondLst>
                              <p:cond delay="500"/>
                            </p:stCondLst>
                            <p:childTnLst>
                              <p:par>
                                <p:cTn id="9" presetID="0" presetClass="path" presetSubtype="0" accel="50000" decel="50000" fill="hold" nodeType="afterEffect">
                                  <p:stCondLst>
                                    <p:cond delay="0"/>
                                  </p:stCondLst>
                                  <p:childTnLst>
                                    <p:animMotion origin="layout" path="M 0.0263 0.00764 L 0.32018 0.20278 " pathEditMode="relative" ptsTypes="AA">
                                      <p:cBhvr>
                                        <p:cTn id="10" dur="2000" fill="hold"/>
                                        <p:tgtEl>
                                          <p:spTgt spid="30"/>
                                        </p:tgtEl>
                                        <p:attrNameLst>
                                          <p:attrName>ppt_x</p:attrName>
                                          <p:attrName>ppt_y</p:attrName>
                                        </p:attrNameLst>
                                      </p:cBhvr>
                                    </p:animMotion>
                                  </p:childTnLst>
                                </p:cTn>
                              </p:par>
                              <p:par>
                                <p:cTn id="11" presetID="31" presetClass="exit" presetSubtype="0" fill="hold" nodeType="withEffect">
                                  <p:stCondLst>
                                    <p:cond delay="0"/>
                                  </p:stCondLst>
                                  <p:childTnLst>
                                    <p:anim calcmode="lin" valueType="num">
                                      <p:cBhvr>
                                        <p:cTn id="12" dur="3000"/>
                                        <p:tgtEl>
                                          <p:spTgt spid="30"/>
                                        </p:tgtEl>
                                        <p:attrNameLst>
                                          <p:attrName>ppt_w</p:attrName>
                                        </p:attrNameLst>
                                      </p:cBhvr>
                                      <p:tavLst>
                                        <p:tav tm="0">
                                          <p:val>
                                            <p:strVal val="ppt_w"/>
                                          </p:val>
                                        </p:tav>
                                        <p:tav tm="100000">
                                          <p:val>
                                            <p:fltVal val="0"/>
                                          </p:val>
                                        </p:tav>
                                      </p:tavLst>
                                    </p:anim>
                                    <p:anim calcmode="lin" valueType="num">
                                      <p:cBhvr>
                                        <p:cTn id="13" dur="3000"/>
                                        <p:tgtEl>
                                          <p:spTgt spid="30"/>
                                        </p:tgtEl>
                                        <p:attrNameLst>
                                          <p:attrName>ppt_h</p:attrName>
                                        </p:attrNameLst>
                                      </p:cBhvr>
                                      <p:tavLst>
                                        <p:tav tm="0">
                                          <p:val>
                                            <p:strVal val="ppt_h"/>
                                          </p:val>
                                        </p:tav>
                                        <p:tav tm="100000">
                                          <p:val>
                                            <p:fltVal val="0"/>
                                          </p:val>
                                        </p:tav>
                                      </p:tavLst>
                                    </p:anim>
                                    <p:anim calcmode="lin" valueType="num">
                                      <p:cBhvr>
                                        <p:cTn id="14" dur="3000"/>
                                        <p:tgtEl>
                                          <p:spTgt spid="30"/>
                                        </p:tgtEl>
                                        <p:attrNameLst>
                                          <p:attrName>style.rotation</p:attrName>
                                        </p:attrNameLst>
                                      </p:cBhvr>
                                      <p:tavLst>
                                        <p:tav tm="0">
                                          <p:val>
                                            <p:fltVal val="0"/>
                                          </p:val>
                                        </p:tav>
                                        <p:tav tm="100000">
                                          <p:val>
                                            <p:fltVal val="90"/>
                                          </p:val>
                                        </p:tav>
                                      </p:tavLst>
                                    </p:anim>
                                    <p:animEffect transition="out" filter="fade">
                                      <p:cBhvr>
                                        <p:cTn id="15" dur="3000"/>
                                        <p:tgtEl>
                                          <p:spTgt spid="30"/>
                                        </p:tgtEl>
                                      </p:cBhvr>
                                    </p:animEffect>
                                    <p:set>
                                      <p:cBhvr>
                                        <p:cTn id="16" dur="1" fill="hold">
                                          <p:stCondLst>
                                            <p:cond delay="2999"/>
                                          </p:stCondLst>
                                        </p:cTn>
                                        <p:tgtEl>
                                          <p:spTgt spid="30"/>
                                        </p:tgtEl>
                                        <p:attrNameLst>
                                          <p:attrName>style.visibility</p:attrName>
                                        </p:attrNameLst>
                                      </p:cBhvr>
                                      <p:to>
                                        <p:strVal val="hidden"/>
                                      </p:to>
                                    </p:set>
                                  </p:childTnLst>
                                </p:cTn>
                              </p:par>
                              <p:par>
                                <p:cTn id="17" presetID="0" presetClass="path" presetSubtype="0" accel="50000" decel="50000" fill="hold" nodeType="withEffect">
                                  <p:stCondLst>
                                    <p:cond delay="0"/>
                                  </p:stCondLst>
                                  <p:childTnLst>
                                    <p:animMotion origin="layout" path="M -6.25E-7 4.51028E-17 L 0.35664 0.08727 " pathEditMode="relative" rAng="0" ptsTypes="AA">
                                      <p:cBhvr>
                                        <p:cTn id="18" dur="2000" fill="hold"/>
                                        <p:tgtEl>
                                          <p:spTgt spid="27"/>
                                        </p:tgtEl>
                                        <p:attrNameLst>
                                          <p:attrName>ppt_x</p:attrName>
                                          <p:attrName>ppt_y</p:attrName>
                                        </p:attrNameLst>
                                      </p:cBhvr>
                                      <p:rCtr x="17305" y="4468"/>
                                    </p:animMotion>
                                  </p:childTnLst>
                                </p:cTn>
                              </p:par>
                              <p:par>
                                <p:cTn id="19" presetID="31" presetClass="exit" presetSubtype="0" fill="hold" nodeType="withEffect">
                                  <p:stCondLst>
                                    <p:cond delay="0"/>
                                  </p:stCondLst>
                                  <p:childTnLst>
                                    <p:anim calcmode="lin" valueType="num">
                                      <p:cBhvr>
                                        <p:cTn id="20" dur="3000"/>
                                        <p:tgtEl>
                                          <p:spTgt spid="27"/>
                                        </p:tgtEl>
                                        <p:attrNameLst>
                                          <p:attrName>ppt_w</p:attrName>
                                        </p:attrNameLst>
                                      </p:cBhvr>
                                      <p:tavLst>
                                        <p:tav tm="0">
                                          <p:val>
                                            <p:strVal val="ppt_w"/>
                                          </p:val>
                                        </p:tav>
                                        <p:tav tm="100000">
                                          <p:val>
                                            <p:fltVal val="0"/>
                                          </p:val>
                                        </p:tav>
                                      </p:tavLst>
                                    </p:anim>
                                    <p:anim calcmode="lin" valueType="num">
                                      <p:cBhvr>
                                        <p:cTn id="21" dur="3000"/>
                                        <p:tgtEl>
                                          <p:spTgt spid="27"/>
                                        </p:tgtEl>
                                        <p:attrNameLst>
                                          <p:attrName>ppt_h</p:attrName>
                                        </p:attrNameLst>
                                      </p:cBhvr>
                                      <p:tavLst>
                                        <p:tav tm="0">
                                          <p:val>
                                            <p:strVal val="ppt_h"/>
                                          </p:val>
                                        </p:tav>
                                        <p:tav tm="100000">
                                          <p:val>
                                            <p:fltVal val="0"/>
                                          </p:val>
                                        </p:tav>
                                      </p:tavLst>
                                    </p:anim>
                                    <p:anim calcmode="lin" valueType="num">
                                      <p:cBhvr>
                                        <p:cTn id="22" dur="3000"/>
                                        <p:tgtEl>
                                          <p:spTgt spid="27"/>
                                        </p:tgtEl>
                                        <p:attrNameLst>
                                          <p:attrName>style.rotation</p:attrName>
                                        </p:attrNameLst>
                                      </p:cBhvr>
                                      <p:tavLst>
                                        <p:tav tm="0">
                                          <p:val>
                                            <p:fltVal val="0"/>
                                          </p:val>
                                        </p:tav>
                                        <p:tav tm="100000">
                                          <p:val>
                                            <p:fltVal val="90"/>
                                          </p:val>
                                        </p:tav>
                                      </p:tavLst>
                                    </p:anim>
                                    <p:animEffect transition="out" filter="fade">
                                      <p:cBhvr>
                                        <p:cTn id="23" dur="3000"/>
                                        <p:tgtEl>
                                          <p:spTgt spid="27"/>
                                        </p:tgtEl>
                                      </p:cBhvr>
                                    </p:animEffect>
                                    <p:set>
                                      <p:cBhvr>
                                        <p:cTn id="24" dur="1" fill="hold">
                                          <p:stCondLst>
                                            <p:cond delay="2999"/>
                                          </p:stCondLst>
                                        </p:cTn>
                                        <p:tgtEl>
                                          <p:spTgt spid="27"/>
                                        </p:tgtEl>
                                        <p:attrNameLst>
                                          <p:attrName>style.visibility</p:attrName>
                                        </p:attrNameLst>
                                      </p:cBhvr>
                                      <p:to>
                                        <p:strVal val="hidden"/>
                                      </p:to>
                                    </p:set>
                                  </p:childTnLst>
                                </p:cTn>
                              </p:par>
                              <p:par>
                                <p:cTn id="25" presetID="0" presetClass="path" presetSubtype="0" accel="50000" decel="50000" fill="hold" nodeType="withEffect">
                                  <p:stCondLst>
                                    <p:cond delay="0"/>
                                  </p:stCondLst>
                                  <p:childTnLst>
                                    <p:animMotion origin="layout" path="M -6.25E-7 1.11111E-6 L 0.35169 -0.09375 " pathEditMode="relative" rAng="0" ptsTypes="AA">
                                      <p:cBhvr>
                                        <p:cTn id="26" dur="2000" fill="hold"/>
                                        <p:tgtEl>
                                          <p:spTgt spid="24"/>
                                        </p:tgtEl>
                                        <p:attrNameLst>
                                          <p:attrName>ppt_x</p:attrName>
                                          <p:attrName>ppt_y</p:attrName>
                                        </p:attrNameLst>
                                      </p:cBhvr>
                                      <p:rCtr x="17305" y="-4352"/>
                                    </p:animMotion>
                                  </p:childTnLst>
                                </p:cTn>
                              </p:par>
                              <p:par>
                                <p:cTn id="27" presetID="31" presetClass="exit" presetSubtype="0" fill="hold" nodeType="withEffect">
                                  <p:stCondLst>
                                    <p:cond delay="0"/>
                                  </p:stCondLst>
                                  <p:childTnLst>
                                    <p:anim calcmode="lin" valueType="num">
                                      <p:cBhvr>
                                        <p:cTn id="28" dur="3000"/>
                                        <p:tgtEl>
                                          <p:spTgt spid="24"/>
                                        </p:tgtEl>
                                        <p:attrNameLst>
                                          <p:attrName>ppt_w</p:attrName>
                                        </p:attrNameLst>
                                      </p:cBhvr>
                                      <p:tavLst>
                                        <p:tav tm="0">
                                          <p:val>
                                            <p:strVal val="ppt_w"/>
                                          </p:val>
                                        </p:tav>
                                        <p:tav tm="100000">
                                          <p:val>
                                            <p:fltVal val="0"/>
                                          </p:val>
                                        </p:tav>
                                      </p:tavLst>
                                    </p:anim>
                                    <p:anim calcmode="lin" valueType="num">
                                      <p:cBhvr>
                                        <p:cTn id="29" dur="3000"/>
                                        <p:tgtEl>
                                          <p:spTgt spid="24"/>
                                        </p:tgtEl>
                                        <p:attrNameLst>
                                          <p:attrName>ppt_h</p:attrName>
                                        </p:attrNameLst>
                                      </p:cBhvr>
                                      <p:tavLst>
                                        <p:tav tm="0">
                                          <p:val>
                                            <p:strVal val="ppt_h"/>
                                          </p:val>
                                        </p:tav>
                                        <p:tav tm="100000">
                                          <p:val>
                                            <p:fltVal val="0"/>
                                          </p:val>
                                        </p:tav>
                                      </p:tavLst>
                                    </p:anim>
                                    <p:anim calcmode="lin" valueType="num">
                                      <p:cBhvr>
                                        <p:cTn id="30" dur="3000"/>
                                        <p:tgtEl>
                                          <p:spTgt spid="24"/>
                                        </p:tgtEl>
                                        <p:attrNameLst>
                                          <p:attrName>style.rotation</p:attrName>
                                        </p:attrNameLst>
                                      </p:cBhvr>
                                      <p:tavLst>
                                        <p:tav tm="0">
                                          <p:val>
                                            <p:fltVal val="0"/>
                                          </p:val>
                                        </p:tav>
                                        <p:tav tm="100000">
                                          <p:val>
                                            <p:fltVal val="90"/>
                                          </p:val>
                                        </p:tav>
                                      </p:tavLst>
                                    </p:anim>
                                    <p:animEffect transition="out" filter="fade">
                                      <p:cBhvr>
                                        <p:cTn id="31" dur="3000"/>
                                        <p:tgtEl>
                                          <p:spTgt spid="24"/>
                                        </p:tgtEl>
                                      </p:cBhvr>
                                    </p:animEffect>
                                    <p:set>
                                      <p:cBhvr>
                                        <p:cTn id="32" dur="1" fill="hold">
                                          <p:stCondLst>
                                            <p:cond delay="2999"/>
                                          </p:stCondLst>
                                        </p:cTn>
                                        <p:tgtEl>
                                          <p:spTgt spid="24"/>
                                        </p:tgtEl>
                                        <p:attrNameLst>
                                          <p:attrName>style.visibility</p:attrName>
                                        </p:attrNameLst>
                                      </p:cBhvr>
                                      <p:to>
                                        <p:strVal val="hidden"/>
                                      </p:to>
                                    </p:set>
                                  </p:childTnLst>
                                </p:cTn>
                              </p:par>
                              <p:par>
                                <p:cTn id="33" presetID="0" presetClass="path" presetSubtype="0" accel="50000" decel="50000" fill="hold" nodeType="withEffect">
                                  <p:stCondLst>
                                    <p:cond delay="0"/>
                                  </p:stCondLst>
                                  <p:childTnLst>
                                    <p:animMotion origin="layout" path="M -4.375E-6 1.85185E-6 L 0.18139 -0.39606 " pathEditMode="relative" rAng="0" ptsTypes="AA">
                                      <p:cBhvr>
                                        <p:cTn id="34" dur="2000" fill="hold"/>
                                        <p:tgtEl>
                                          <p:spTgt spid="20"/>
                                        </p:tgtEl>
                                        <p:attrNameLst>
                                          <p:attrName>ppt_x</p:attrName>
                                          <p:attrName>ppt_y</p:attrName>
                                        </p:attrNameLst>
                                      </p:cBhvr>
                                      <p:rCtr x="9089" y="-19792"/>
                                    </p:animMotion>
                                  </p:childTnLst>
                                </p:cTn>
                              </p:par>
                              <p:par>
                                <p:cTn id="35" presetID="31" presetClass="exit" presetSubtype="0" fill="hold" nodeType="withEffect">
                                  <p:stCondLst>
                                    <p:cond delay="0"/>
                                  </p:stCondLst>
                                  <p:childTnLst>
                                    <p:anim calcmode="lin" valueType="num">
                                      <p:cBhvr>
                                        <p:cTn id="36" dur="3000"/>
                                        <p:tgtEl>
                                          <p:spTgt spid="20"/>
                                        </p:tgtEl>
                                        <p:attrNameLst>
                                          <p:attrName>ppt_w</p:attrName>
                                        </p:attrNameLst>
                                      </p:cBhvr>
                                      <p:tavLst>
                                        <p:tav tm="0">
                                          <p:val>
                                            <p:strVal val="ppt_w"/>
                                          </p:val>
                                        </p:tav>
                                        <p:tav tm="100000">
                                          <p:val>
                                            <p:fltVal val="0"/>
                                          </p:val>
                                        </p:tav>
                                      </p:tavLst>
                                    </p:anim>
                                    <p:anim calcmode="lin" valueType="num">
                                      <p:cBhvr>
                                        <p:cTn id="37" dur="3000"/>
                                        <p:tgtEl>
                                          <p:spTgt spid="20"/>
                                        </p:tgtEl>
                                        <p:attrNameLst>
                                          <p:attrName>ppt_h</p:attrName>
                                        </p:attrNameLst>
                                      </p:cBhvr>
                                      <p:tavLst>
                                        <p:tav tm="0">
                                          <p:val>
                                            <p:strVal val="ppt_h"/>
                                          </p:val>
                                        </p:tav>
                                        <p:tav tm="100000">
                                          <p:val>
                                            <p:fltVal val="0"/>
                                          </p:val>
                                        </p:tav>
                                      </p:tavLst>
                                    </p:anim>
                                    <p:anim calcmode="lin" valueType="num">
                                      <p:cBhvr>
                                        <p:cTn id="38" dur="3000"/>
                                        <p:tgtEl>
                                          <p:spTgt spid="20"/>
                                        </p:tgtEl>
                                        <p:attrNameLst>
                                          <p:attrName>style.rotation</p:attrName>
                                        </p:attrNameLst>
                                      </p:cBhvr>
                                      <p:tavLst>
                                        <p:tav tm="0">
                                          <p:val>
                                            <p:fltVal val="0"/>
                                          </p:val>
                                        </p:tav>
                                        <p:tav tm="100000">
                                          <p:val>
                                            <p:fltVal val="90"/>
                                          </p:val>
                                        </p:tav>
                                      </p:tavLst>
                                    </p:anim>
                                    <p:animEffect transition="out" filter="fade">
                                      <p:cBhvr>
                                        <p:cTn id="39" dur="3000"/>
                                        <p:tgtEl>
                                          <p:spTgt spid="20"/>
                                        </p:tgtEl>
                                      </p:cBhvr>
                                    </p:animEffect>
                                    <p:set>
                                      <p:cBhvr>
                                        <p:cTn id="40" dur="1" fill="hold">
                                          <p:stCondLst>
                                            <p:cond delay="2999"/>
                                          </p:stCondLst>
                                        </p:cTn>
                                        <p:tgtEl>
                                          <p:spTgt spid="20"/>
                                        </p:tgtEl>
                                        <p:attrNameLst>
                                          <p:attrName>style.visibility</p:attrName>
                                        </p:attrNameLst>
                                      </p:cBhvr>
                                      <p:to>
                                        <p:strVal val="hidden"/>
                                      </p:to>
                                    </p:set>
                                  </p:childTnLst>
                                </p:cTn>
                              </p:par>
                              <p:par>
                                <p:cTn id="41" presetID="0" presetClass="path" presetSubtype="0" accel="50000" decel="50000" fill="hold" nodeType="withEffect">
                                  <p:stCondLst>
                                    <p:cond delay="0"/>
                                  </p:stCondLst>
                                  <p:childTnLst>
                                    <p:animMotion origin="layout" path="M 0.00013 -0.01713 L 0.00013 -0.44629 " pathEditMode="relative" ptsTypes="AA">
                                      <p:cBhvr>
                                        <p:cTn id="42" dur="2000" fill="hold"/>
                                        <p:tgtEl>
                                          <p:spTgt spid="17"/>
                                        </p:tgtEl>
                                        <p:attrNameLst>
                                          <p:attrName>ppt_x</p:attrName>
                                          <p:attrName>ppt_y</p:attrName>
                                        </p:attrNameLst>
                                      </p:cBhvr>
                                    </p:animMotion>
                                  </p:childTnLst>
                                </p:cTn>
                              </p:par>
                              <p:par>
                                <p:cTn id="43" presetID="31" presetClass="exit" presetSubtype="0" fill="hold" nodeType="withEffect">
                                  <p:stCondLst>
                                    <p:cond delay="0"/>
                                  </p:stCondLst>
                                  <p:childTnLst>
                                    <p:anim calcmode="lin" valueType="num">
                                      <p:cBhvr>
                                        <p:cTn id="44" dur="3000"/>
                                        <p:tgtEl>
                                          <p:spTgt spid="17"/>
                                        </p:tgtEl>
                                        <p:attrNameLst>
                                          <p:attrName>ppt_w</p:attrName>
                                        </p:attrNameLst>
                                      </p:cBhvr>
                                      <p:tavLst>
                                        <p:tav tm="0">
                                          <p:val>
                                            <p:strVal val="ppt_w"/>
                                          </p:val>
                                        </p:tav>
                                        <p:tav tm="100000">
                                          <p:val>
                                            <p:fltVal val="0"/>
                                          </p:val>
                                        </p:tav>
                                      </p:tavLst>
                                    </p:anim>
                                    <p:anim calcmode="lin" valueType="num">
                                      <p:cBhvr>
                                        <p:cTn id="45" dur="3000"/>
                                        <p:tgtEl>
                                          <p:spTgt spid="17"/>
                                        </p:tgtEl>
                                        <p:attrNameLst>
                                          <p:attrName>ppt_h</p:attrName>
                                        </p:attrNameLst>
                                      </p:cBhvr>
                                      <p:tavLst>
                                        <p:tav tm="0">
                                          <p:val>
                                            <p:strVal val="ppt_h"/>
                                          </p:val>
                                        </p:tav>
                                        <p:tav tm="100000">
                                          <p:val>
                                            <p:fltVal val="0"/>
                                          </p:val>
                                        </p:tav>
                                      </p:tavLst>
                                    </p:anim>
                                    <p:anim calcmode="lin" valueType="num">
                                      <p:cBhvr>
                                        <p:cTn id="46" dur="3000"/>
                                        <p:tgtEl>
                                          <p:spTgt spid="17"/>
                                        </p:tgtEl>
                                        <p:attrNameLst>
                                          <p:attrName>style.rotation</p:attrName>
                                        </p:attrNameLst>
                                      </p:cBhvr>
                                      <p:tavLst>
                                        <p:tav tm="0">
                                          <p:val>
                                            <p:fltVal val="0"/>
                                          </p:val>
                                        </p:tav>
                                        <p:tav tm="100000">
                                          <p:val>
                                            <p:fltVal val="90"/>
                                          </p:val>
                                        </p:tav>
                                      </p:tavLst>
                                    </p:anim>
                                    <p:animEffect transition="out" filter="fade">
                                      <p:cBhvr>
                                        <p:cTn id="47" dur="3000"/>
                                        <p:tgtEl>
                                          <p:spTgt spid="17"/>
                                        </p:tgtEl>
                                      </p:cBhvr>
                                    </p:animEffect>
                                    <p:set>
                                      <p:cBhvr>
                                        <p:cTn id="48" dur="1" fill="hold">
                                          <p:stCondLst>
                                            <p:cond delay="2999"/>
                                          </p:stCondLst>
                                        </p:cTn>
                                        <p:tgtEl>
                                          <p:spTgt spid="17"/>
                                        </p:tgtEl>
                                        <p:attrNameLst>
                                          <p:attrName>style.visibility</p:attrName>
                                        </p:attrNameLst>
                                      </p:cBhvr>
                                      <p:to>
                                        <p:strVal val="hidden"/>
                                      </p:to>
                                    </p:set>
                                  </p:childTnLst>
                                </p:cTn>
                              </p:par>
                              <p:par>
                                <p:cTn id="49" presetID="0" presetClass="path" presetSubtype="0" accel="50000" decel="50000" fill="hold" nodeType="withEffect">
                                  <p:stCondLst>
                                    <p:cond delay="0"/>
                                  </p:stCondLst>
                                  <p:childTnLst>
                                    <p:animMotion origin="layout" path="M 1.66667E-6 4.44444E-6 L -0.24609 -0.30972 " pathEditMode="relative" rAng="0" ptsTypes="AA">
                                      <p:cBhvr>
                                        <p:cTn id="50" dur="2000" fill="hold"/>
                                        <p:tgtEl>
                                          <p:spTgt spid="14"/>
                                        </p:tgtEl>
                                        <p:attrNameLst>
                                          <p:attrName>ppt_x</p:attrName>
                                          <p:attrName>ppt_y</p:attrName>
                                        </p:attrNameLst>
                                      </p:cBhvr>
                                      <p:rCtr x="-12161" y="-15463"/>
                                    </p:animMotion>
                                  </p:childTnLst>
                                </p:cTn>
                              </p:par>
                              <p:par>
                                <p:cTn id="51" presetID="31" presetClass="exit" presetSubtype="0" fill="hold" nodeType="withEffect">
                                  <p:stCondLst>
                                    <p:cond delay="0"/>
                                  </p:stCondLst>
                                  <p:childTnLst>
                                    <p:anim calcmode="lin" valueType="num">
                                      <p:cBhvr>
                                        <p:cTn id="52" dur="3000"/>
                                        <p:tgtEl>
                                          <p:spTgt spid="14"/>
                                        </p:tgtEl>
                                        <p:attrNameLst>
                                          <p:attrName>ppt_w</p:attrName>
                                        </p:attrNameLst>
                                      </p:cBhvr>
                                      <p:tavLst>
                                        <p:tav tm="0">
                                          <p:val>
                                            <p:strVal val="ppt_w"/>
                                          </p:val>
                                        </p:tav>
                                        <p:tav tm="100000">
                                          <p:val>
                                            <p:fltVal val="0"/>
                                          </p:val>
                                        </p:tav>
                                      </p:tavLst>
                                    </p:anim>
                                    <p:anim calcmode="lin" valueType="num">
                                      <p:cBhvr>
                                        <p:cTn id="53" dur="3000"/>
                                        <p:tgtEl>
                                          <p:spTgt spid="14"/>
                                        </p:tgtEl>
                                        <p:attrNameLst>
                                          <p:attrName>ppt_h</p:attrName>
                                        </p:attrNameLst>
                                      </p:cBhvr>
                                      <p:tavLst>
                                        <p:tav tm="0">
                                          <p:val>
                                            <p:strVal val="ppt_h"/>
                                          </p:val>
                                        </p:tav>
                                        <p:tav tm="100000">
                                          <p:val>
                                            <p:fltVal val="0"/>
                                          </p:val>
                                        </p:tav>
                                      </p:tavLst>
                                    </p:anim>
                                    <p:anim calcmode="lin" valueType="num">
                                      <p:cBhvr>
                                        <p:cTn id="54" dur="3000"/>
                                        <p:tgtEl>
                                          <p:spTgt spid="14"/>
                                        </p:tgtEl>
                                        <p:attrNameLst>
                                          <p:attrName>style.rotation</p:attrName>
                                        </p:attrNameLst>
                                      </p:cBhvr>
                                      <p:tavLst>
                                        <p:tav tm="0">
                                          <p:val>
                                            <p:fltVal val="0"/>
                                          </p:val>
                                        </p:tav>
                                        <p:tav tm="100000">
                                          <p:val>
                                            <p:fltVal val="90"/>
                                          </p:val>
                                        </p:tav>
                                      </p:tavLst>
                                    </p:anim>
                                    <p:animEffect transition="out" filter="fade">
                                      <p:cBhvr>
                                        <p:cTn id="55" dur="3000"/>
                                        <p:tgtEl>
                                          <p:spTgt spid="14"/>
                                        </p:tgtEl>
                                      </p:cBhvr>
                                    </p:animEffect>
                                    <p:set>
                                      <p:cBhvr>
                                        <p:cTn id="56" dur="1" fill="hold">
                                          <p:stCondLst>
                                            <p:cond delay="2999"/>
                                          </p:stCondLst>
                                        </p:cTn>
                                        <p:tgtEl>
                                          <p:spTgt spid="14"/>
                                        </p:tgtEl>
                                        <p:attrNameLst>
                                          <p:attrName>style.visibility</p:attrName>
                                        </p:attrNameLst>
                                      </p:cBhvr>
                                      <p:to>
                                        <p:strVal val="hidden"/>
                                      </p:to>
                                    </p:set>
                                  </p:childTnLst>
                                </p:cTn>
                              </p:par>
                              <p:par>
                                <p:cTn id="57" presetID="0" presetClass="path" presetSubtype="0" accel="50000" decel="50000" fill="hold" nodeType="withEffect">
                                  <p:stCondLst>
                                    <p:cond delay="0"/>
                                  </p:stCondLst>
                                  <p:childTnLst>
                                    <p:animMotion origin="layout" path="M 4.375E-6 -2.22222E-6 L -0.32123 -0.14977 " pathEditMode="relative" rAng="0" ptsTypes="AA">
                                      <p:cBhvr>
                                        <p:cTn id="58" dur="2000" fill="hold"/>
                                        <p:tgtEl>
                                          <p:spTgt spid="5"/>
                                        </p:tgtEl>
                                        <p:attrNameLst>
                                          <p:attrName>ppt_x</p:attrName>
                                          <p:attrName>ppt_y</p:attrName>
                                        </p:attrNameLst>
                                      </p:cBhvr>
                                      <p:rCtr x="-16289" y="-7269"/>
                                    </p:animMotion>
                                  </p:childTnLst>
                                </p:cTn>
                              </p:par>
                              <p:par>
                                <p:cTn id="59" presetID="31" presetClass="exit" presetSubtype="0" fill="hold" nodeType="withEffect">
                                  <p:stCondLst>
                                    <p:cond delay="0"/>
                                  </p:stCondLst>
                                  <p:childTnLst>
                                    <p:anim calcmode="lin" valueType="num">
                                      <p:cBhvr>
                                        <p:cTn id="60" dur="3000"/>
                                        <p:tgtEl>
                                          <p:spTgt spid="5"/>
                                        </p:tgtEl>
                                        <p:attrNameLst>
                                          <p:attrName>ppt_w</p:attrName>
                                        </p:attrNameLst>
                                      </p:cBhvr>
                                      <p:tavLst>
                                        <p:tav tm="0">
                                          <p:val>
                                            <p:strVal val="ppt_w"/>
                                          </p:val>
                                        </p:tav>
                                        <p:tav tm="100000">
                                          <p:val>
                                            <p:fltVal val="0"/>
                                          </p:val>
                                        </p:tav>
                                      </p:tavLst>
                                    </p:anim>
                                    <p:anim calcmode="lin" valueType="num">
                                      <p:cBhvr>
                                        <p:cTn id="61" dur="3000"/>
                                        <p:tgtEl>
                                          <p:spTgt spid="5"/>
                                        </p:tgtEl>
                                        <p:attrNameLst>
                                          <p:attrName>ppt_h</p:attrName>
                                        </p:attrNameLst>
                                      </p:cBhvr>
                                      <p:tavLst>
                                        <p:tav tm="0">
                                          <p:val>
                                            <p:strVal val="ppt_h"/>
                                          </p:val>
                                        </p:tav>
                                        <p:tav tm="100000">
                                          <p:val>
                                            <p:fltVal val="0"/>
                                          </p:val>
                                        </p:tav>
                                      </p:tavLst>
                                    </p:anim>
                                    <p:anim calcmode="lin" valueType="num">
                                      <p:cBhvr>
                                        <p:cTn id="62" dur="3000"/>
                                        <p:tgtEl>
                                          <p:spTgt spid="5"/>
                                        </p:tgtEl>
                                        <p:attrNameLst>
                                          <p:attrName>style.rotation</p:attrName>
                                        </p:attrNameLst>
                                      </p:cBhvr>
                                      <p:tavLst>
                                        <p:tav tm="0">
                                          <p:val>
                                            <p:fltVal val="0"/>
                                          </p:val>
                                        </p:tav>
                                        <p:tav tm="100000">
                                          <p:val>
                                            <p:fltVal val="90"/>
                                          </p:val>
                                        </p:tav>
                                      </p:tavLst>
                                    </p:anim>
                                    <p:animEffect transition="out" filter="fade">
                                      <p:cBhvr>
                                        <p:cTn id="63" dur="3000"/>
                                        <p:tgtEl>
                                          <p:spTgt spid="5"/>
                                        </p:tgtEl>
                                      </p:cBhvr>
                                    </p:animEffect>
                                    <p:set>
                                      <p:cBhvr>
                                        <p:cTn id="64" dur="1" fill="hold">
                                          <p:stCondLst>
                                            <p:cond delay="2999"/>
                                          </p:stCondLst>
                                        </p:cTn>
                                        <p:tgtEl>
                                          <p:spTgt spid="5"/>
                                        </p:tgtEl>
                                        <p:attrNameLst>
                                          <p:attrName>style.visibility</p:attrName>
                                        </p:attrNameLst>
                                      </p:cBhvr>
                                      <p:to>
                                        <p:strVal val="hidden"/>
                                      </p:to>
                                    </p:set>
                                  </p:childTnLst>
                                </p:cTn>
                              </p:par>
                              <p:par>
                                <p:cTn id="65" presetID="0" presetClass="path" presetSubtype="0" accel="50000" decel="50000" fill="hold" nodeType="withEffect">
                                  <p:stCondLst>
                                    <p:cond delay="0"/>
                                  </p:stCondLst>
                                  <p:childTnLst>
                                    <p:animMotion origin="layout" path="M -0.01588 -0.01852 L -0.31081 0.23611 " pathEditMode="relative" rAng="0" ptsTypes="AA">
                                      <p:cBhvr>
                                        <p:cTn id="66" dur="2000" fill="hold"/>
                                        <p:tgtEl>
                                          <p:spTgt spid="36"/>
                                        </p:tgtEl>
                                        <p:attrNameLst>
                                          <p:attrName>ppt_x</p:attrName>
                                          <p:attrName>ppt_y</p:attrName>
                                        </p:attrNameLst>
                                      </p:cBhvr>
                                      <p:rCtr x="-14466" y="12431"/>
                                    </p:animMotion>
                                  </p:childTnLst>
                                </p:cTn>
                              </p:par>
                              <p:par>
                                <p:cTn id="67" presetID="31" presetClass="exit" presetSubtype="0" fill="hold" nodeType="withEffect">
                                  <p:stCondLst>
                                    <p:cond delay="0"/>
                                  </p:stCondLst>
                                  <p:childTnLst>
                                    <p:anim calcmode="lin" valueType="num">
                                      <p:cBhvr>
                                        <p:cTn id="68" dur="3000"/>
                                        <p:tgtEl>
                                          <p:spTgt spid="36"/>
                                        </p:tgtEl>
                                        <p:attrNameLst>
                                          <p:attrName>ppt_w</p:attrName>
                                        </p:attrNameLst>
                                      </p:cBhvr>
                                      <p:tavLst>
                                        <p:tav tm="0">
                                          <p:val>
                                            <p:strVal val="ppt_w"/>
                                          </p:val>
                                        </p:tav>
                                        <p:tav tm="100000">
                                          <p:val>
                                            <p:fltVal val="0"/>
                                          </p:val>
                                        </p:tav>
                                      </p:tavLst>
                                    </p:anim>
                                    <p:anim calcmode="lin" valueType="num">
                                      <p:cBhvr>
                                        <p:cTn id="69" dur="3000"/>
                                        <p:tgtEl>
                                          <p:spTgt spid="36"/>
                                        </p:tgtEl>
                                        <p:attrNameLst>
                                          <p:attrName>ppt_h</p:attrName>
                                        </p:attrNameLst>
                                      </p:cBhvr>
                                      <p:tavLst>
                                        <p:tav tm="0">
                                          <p:val>
                                            <p:strVal val="ppt_h"/>
                                          </p:val>
                                        </p:tav>
                                        <p:tav tm="100000">
                                          <p:val>
                                            <p:fltVal val="0"/>
                                          </p:val>
                                        </p:tav>
                                      </p:tavLst>
                                    </p:anim>
                                    <p:anim calcmode="lin" valueType="num">
                                      <p:cBhvr>
                                        <p:cTn id="70" dur="3000"/>
                                        <p:tgtEl>
                                          <p:spTgt spid="36"/>
                                        </p:tgtEl>
                                        <p:attrNameLst>
                                          <p:attrName>style.rotation</p:attrName>
                                        </p:attrNameLst>
                                      </p:cBhvr>
                                      <p:tavLst>
                                        <p:tav tm="0">
                                          <p:val>
                                            <p:fltVal val="0"/>
                                          </p:val>
                                        </p:tav>
                                        <p:tav tm="100000">
                                          <p:val>
                                            <p:fltVal val="90"/>
                                          </p:val>
                                        </p:tav>
                                      </p:tavLst>
                                    </p:anim>
                                    <p:animEffect transition="out" filter="fade">
                                      <p:cBhvr>
                                        <p:cTn id="71" dur="3000"/>
                                        <p:tgtEl>
                                          <p:spTgt spid="36"/>
                                        </p:tgtEl>
                                      </p:cBhvr>
                                    </p:animEffect>
                                    <p:set>
                                      <p:cBhvr>
                                        <p:cTn id="72" dur="1" fill="hold">
                                          <p:stCondLst>
                                            <p:cond delay="2999"/>
                                          </p:stCondLst>
                                        </p:cTn>
                                        <p:tgtEl>
                                          <p:spTgt spid="36"/>
                                        </p:tgtEl>
                                        <p:attrNameLst>
                                          <p:attrName>style.visibility</p:attrName>
                                        </p:attrNameLst>
                                      </p:cBhvr>
                                      <p:to>
                                        <p:strVal val="hidden"/>
                                      </p:to>
                                    </p:set>
                                  </p:childTnLst>
                                </p:cTn>
                              </p:par>
                              <p:par>
                                <p:cTn id="73" presetID="0" presetClass="path" presetSubtype="0" accel="50000" decel="50000" fill="hold" nodeType="withEffect">
                                  <p:stCondLst>
                                    <p:cond delay="0"/>
                                  </p:stCondLst>
                                  <p:childTnLst>
                                    <p:animMotion origin="layout" path="M -2.91667E-6 2.22222E-6 L 0.33854 -0.31319 " pathEditMode="relative" rAng="0" ptsTypes="AA">
                                      <p:cBhvr>
                                        <p:cTn id="74" dur="2000" fill="hold"/>
                                        <p:tgtEl>
                                          <p:spTgt spid="42"/>
                                        </p:tgtEl>
                                        <p:attrNameLst>
                                          <p:attrName>ppt_x</p:attrName>
                                          <p:attrName>ppt_y</p:attrName>
                                        </p:attrNameLst>
                                      </p:cBhvr>
                                      <p:rCtr x="16797" y="-15648"/>
                                    </p:animMotion>
                                  </p:childTnLst>
                                </p:cTn>
                              </p:par>
                              <p:par>
                                <p:cTn id="75" presetID="31" presetClass="exit" presetSubtype="0" fill="hold" nodeType="withEffect">
                                  <p:stCondLst>
                                    <p:cond delay="0"/>
                                  </p:stCondLst>
                                  <p:childTnLst>
                                    <p:anim calcmode="lin" valueType="num">
                                      <p:cBhvr>
                                        <p:cTn id="76" dur="3000"/>
                                        <p:tgtEl>
                                          <p:spTgt spid="42"/>
                                        </p:tgtEl>
                                        <p:attrNameLst>
                                          <p:attrName>ppt_w</p:attrName>
                                        </p:attrNameLst>
                                      </p:cBhvr>
                                      <p:tavLst>
                                        <p:tav tm="0">
                                          <p:val>
                                            <p:strVal val="ppt_w"/>
                                          </p:val>
                                        </p:tav>
                                        <p:tav tm="100000">
                                          <p:val>
                                            <p:fltVal val="0"/>
                                          </p:val>
                                        </p:tav>
                                      </p:tavLst>
                                    </p:anim>
                                    <p:anim calcmode="lin" valueType="num">
                                      <p:cBhvr>
                                        <p:cTn id="77" dur="3000"/>
                                        <p:tgtEl>
                                          <p:spTgt spid="42"/>
                                        </p:tgtEl>
                                        <p:attrNameLst>
                                          <p:attrName>ppt_h</p:attrName>
                                        </p:attrNameLst>
                                      </p:cBhvr>
                                      <p:tavLst>
                                        <p:tav tm="0">
                                          <p:val>
                                            <p:strVal val="ppt_h"/>
                                          </p:val>
                                        </p:tav>
                                        <p:tav tm="100000">
                                          <p:val>
                                            <p:fltVal val="0"/>
                                          </p:val>
                                        </p:tav>
                                      </p:tavLst>
                                    </p:anim>
                                    <p:anim calcmode="lin" valueType="num">
                                      <p:cBhvr>
                                        <p:cTn id="78" dur="3000"/>
                                        <p:tgtEl>
                                          <p:spTgt spid="42"/>
                                        </p:tgtEl>
                                        <p:attrNameLst>
                                          <p:attrName>style.rotation</p:attrName>
                                        </p:attrNameLst>
                                      </p:cBhvr>
                                      <p:tavLst>
                                        <p:tav tm="0">
                                          <p:val>
                                            <p:fltVal val="0"/>
                                          </p:val>
                                        </p:tav>
                                        <p:tav tm="100000">
                                          <p:val>
                                            <p:fltVal val="90"/>
                                          </p:val>
                                        </p:tav>
                                      </p:tavLst>
                                    </p:anim>
                                    <p:animEffect transition="out" filter="fade">
                                      <p:cBhvr>
                                        <p:cTn id="79" dur="3000"/>
                                        <p:tgtEl>
                                          <p:spTgt spid="42"/>
                                        </p:tgtEl>
                                      </p:cBhvr>
                                    </p:animEffect>
                                    <p:set>
                                      <p:cBhvr>
                                        <p:cTn id="80" dur="1" fill="hold">
                                          <p:stCondLst>
                                            <p:cond delay="2999"/>
                                          </p:stCondLst>
                                        </p:cTn>
                                        <p:tgtEl>
                                          <p:spTgt spid="42"/>
                                        </p:tgtEl>
                                        <p:attrNameLst>
                                          <p:attrName>style.visibility</p:attrName>
                                        </p:attrNameLst>
                                      </p:cBhvr>
                                      <p:to>
                                        <p:strVal val="hidden"/>
                                      </p:to>
                                    </p:set>
                                  </p:childTnLst>
                                </p:cTn>
                              </p:par>
                              <p:par>
                                <p:cTn id="81" presetID="0" presetClass="path" presetSubtype="0" accel="50000" decel="50000" fill="hold" nodeType="withEffect">
                                  <p:stCondLst>
                                    <p:cond delay="0"/>
                                  </p:stCondLst>
                                  <p:childTnLst>
                                    <p:animMotion origin="layout" path="M -3.125E-6 -3.33333E-6 L -0.34284 0.03125 " pathEditMode="relative" rAng="0" ptsTypes="AA">
                                      <p:cBhvr>
                                        <p:cTn id="82" dur="2000" fill="hold"/>
                                        <p:tgtEl>
                                          <p:spTgt spid="51"/>
                                        </p:tgtEl>
                                        <p:attrNameLst>
                                          <p:attrName>ppt_x</p:attrName>
                                          <p:attrName>ppt_y</p:attrName>
                                        </p:attrNameLst>
                                      </p:cBhvr>
                                      <p:rCtr x="-16914" y="1574"/>
                                    </p:animMotion>
                                  </p:childTnLst>
                                </p:cTn>
                              </p:par>
                              <p:par>
                                <p:cTn id="83" presetID="31" presetClass="exit" presetSubtype="0" fill="hold" nodeType="withEffect">
                                  <p:stCondLst>
                                    <p:cond delay="0"/>
                                  </p:stCondLst>
                                  <p:childTnLst>
                                    <p:anim calcmode="lin" valueType="num">
                                      <p:cBhvr>
                                        <p:cTn id="84" dur="3000"/>
                                        <p:tgtEl>
                                          <p:spTgt spid="51"/>
                                        </p:tgtEl>
                                        <p:attrNameLst>
                                          <p:attrName>ppt_w</p:attrName>
                                        </p:attrNameLst>
                                      </p:cBhvr>
                                      <p:tavLst>
                                        <p:tav tm="0">
                                          <p:val>
                                            <p:strVal val="ppt_w"/>
                                          </p:val>
                                        </p:tav>
                                        <p:tav tm="100000">
                                          <p:val>
                                            <p:fltVal val="0"/>
                                          </p:val>
                                        </p:tav>
                                      </p:tavLst>
                                    </p:anim>
                                    <p:anim calcmode="lin" valueType="num">
                                      <p:cBhvr>
                                        <p:cTn id="85" dur="3000"/>
                                        <p:tgtEl>
                                          <p:spTgt spid="51"/>
                                        </p:tgtEl>
                                        <p:attrNameLst>
                                          <p:attrName>ppt_h</p:attrName>
                                        </p:attrNameLst>
                                      </p:cBhvr>
                                      <p:tavLst>
                                        <p:tav tm="0">
                                          <p:val>
                                            <p:strVal val="ppt_h"/>
                                          </p:val>
                                        </p:tav>
                                        <p:tav tm="100000">
                                          <p:val>
                                            <p:fltVal val="0"/>
                                          </p:val>
                                        </p:tav>
                                      </p:tavLst>
                                    </p:anim>
                                    <p:anim calcmode="lin" valueType="num">
                                      <p:cBhvr>
                                        <p:cTn id="86" dur="3000"/>
                                        <p:tgtEl>
                                          <p:spTgt spid="51"/>
                                        </p:tgtEl>
                                        <p:attrNameLst>
                                          <p:attrName>style.rotation</p:attrName>
                                        </p:attrNameLst>
                                      </p:cBhvr>
                                      <p:tavLst>
                                        <p:tav tm="0">
                                          <p:val>
                                            <p:fltVal val="0"/>
                                          </p:val>
                                        </p:tav>
                                        <p:tav tm="100000">
                                          <p:val>
                                            <p:fltVal val="90"/>
                                          </p:val>
                                        </p:tav>
                                      </p:tavLst>
                                    </p:anim>
                                    <p:animEffect transition="out" filter="fade">
                                      <p:cBhvr>
                                        <p:cTn id="87" dur="3000"/>
                                        <p:tgtEl>
                                          <p:spTgt spid="51"/>
                                        </p:tgtEl>
                                      </p:cBhvr>
                                    </p:animEffect>
                                    <p:set>
                                      <p:cBhvr>
                                        <p:cTn id="88" dur="1" fill="hold">
                                          <p:stCondLst>
                                            <p:cond delay="2999"/>
                                          </p:stCondLst>
                                        </p:cTn>
                                        <p:tgtEl>
                                          <p:spTgt spid="51"/>
                                        </p:tgtEl>
                                        <p:attrNameLst>
                                          <p:attrName>style.visibility</p:attrName>
                                        </p:attrNameLst>
                                      </p:cBhvr>
                                      <p:to>
                                        <p:strVal val="hidden"/>
                                      </p:to>
                                    </p:set>
                                  </p:childTnLst>
                                </p:cTn>
                              </p:par>
                              <p:par>
                                <p:cTn id="89" presetID="0" presetClass="path" presetSubtype="0" accel="50000" decel="50000" fill="hold" nodeType="withEffect">
                                  <p:stCondLst>
                                    <p:cond delay="0"/>
                                  </p:stCondLst>
                                  <p:childTnLst>
                                    <p:animMotion origin="layout" path="M 3.75E-6 -3.33333E-6 L -0.14479 -0.4125 " pathEditMode="relative" rAng="0" ptsTypes="AA">
                                      <p:cBhvr>
                                        <p:cTn id="90" dur="2000" fill="hold"/>
                                        <p:tgtEl>
                                          <p:spTgt spid="54"/>
                                        </p:tgtEl>
                                        <p:attrNameLst>
                                          <p:attrName>ppt_x</p:attrName>
                                          <p:attrName>ppt_y</p:attrName>
                                        </p:attrNameLst>
                                      </p:cBhvr>
                                      <p:rCtr x="-7135" y="-20602"/>
                                    </p:animMotion>
                                  </p:childTnLst>
                                </p:cTn>
                              </p:par>
                              <p:par>
                                <p:cTn id="91" presetID="31" presetClass="exit" presetSubtype="0" fill="hold" nodeType="withEffect">
                                  <p:stCondLst>
                                    <p:cond delay="0"/>
                                  </p:stCondLst>
                                  <p:childTnLst>
                                    <p:anim calcmode="lin" valueType="num">
                                      <p:cBhvr>
                                        <p:cTn id="92" dur="3000"/>
                                        <p:tgtEl>
                                          <p:spTgt spid="54"/>
                                        </p:tgtEl>
                                        <p:attrNameLst>
                                          <p:attrName>ppt_w</p:attrName>
                                        </p:attrNameLst>
                                      </p:cBhvr>
                                      <p:tavLst>
                                        <p:tav tm="0">
                                          <p:val>
                                            <p:strVal val="ppt_w"/>
                                          </p:val>
                                        </p:tav>
                                        <p:tav tm="100000">
                                          <p:val>
                                            <p:fltVal val="0"/>
                                          </p:val>
                                        </p:tav>
                                      </p:tavLst>
                                    </p:anim>
                                    <p:anim calcmode="lin" valueType="num">
                                      <p:cBhvr>
                                        <p:cTn id="93" dur="3000"/>
                                        <p:tgtEl>
                                          <p:spTgt spid="54"/>
                                        </p:tgtEl>
                                        <p:attrNameLst>
                                          <p:attrName>ppt_h</p:attrName>
                                        </p:attrNameLst>
                                      </p:cBhvr>
                                      <p:tavLst>
                                        <p:tav tm="0">
                                          <p:val>
                                            <p:strVal val="ppt_h"/>
                                          </p:val>
                                        </p:tav>
                                        <p:tav tm="100000">
                                          <p:val>
                                            <p:fltVal val="0"/>
                                          </p:val>
                                        </p:tav>
                                      </p:tavLst>
                                    </p:anim>
                                    <p:anim calcmode="lin" valueType="num">
                                      <p:cBhvr>
                                        <p:cTn id="94" dur="3000"/>
                                        <p:tgtEl>
                                          <p:spTgt spid="54"/>
                                        </p:tgtEl>
                                        <p:attrNameLst>
                                          <p:attrName>style.rotation</p:attrName>
                                        </p:attrNameLst>
                                      </p:cBhvr>
                                      <p:tavLst>
                                        <p:tav tm="0">
                                          <p:val>
                                            <p:fltVal val="0"/>
                                          </p:val>
                                        </p:tav>
                                        <p:tav tm="100000">
                                          <p:val>
                                            <p:fltVal val="90"/>
                                          </p:val>
                                        </p:tav>
                                      </p:tavLst>
                                    </p:anim>
                                    <p:animEffect transition="out" filter="fade">
                                      <p:cBhvr>
                                        <p:cTn id="95" dur="3000"/>
                                        <p:tgtEl>
                                          <p:spTgt spid="54"/>
                                        </p:tgtEl>
                                      </p:cBhvr>
                                    </p:animEffect>
                                    <p:set>
                                      <p:cBhvr>
                                        <p:cTn id="96" dur="1" fill="hold">
                                          <p:stCondLst>
                                            <p:cond delay="2999"/>
                                          </p:stCondLst>
                                        </p:cTn>
                                        <p:tgtEl>
                                          <p:spTgt spid="54"/>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95">
                                            <p:txEl>
                                              <p:pRg st="1" end="1"/>
                                            </p:txEl>
                                          </p:spTgt>
                                        </p:tgtEl>
                                        <p:attrNameLst>
                                          <p:attrName>style.visibility</p:attrName>
                                        </p:attrNameLst>
                                      </p:cBhvr>
                                      <p:to>
                                        <p:strVal val="visible"/>
                                      </p:to>
                                    </p:set>
                                    <p:animEffect transition="in" filter="fade">
                                      <p:cBhvr>
                                        <p:cTn id="101" dur="500"/>
                                        <p:tgtEl>
                                          <p:spTgt spid="95">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nodeType="clickEffect">
                                  <p:stCondLst>
                                    <p:cond delay="0"/>
                                  </p:stCondLst>
                                  <p:childTnLst>
                                    <p:set>
                                      <p:cBhvr>
                                        <p:cTn id="105" dur="1" fill="hold">
                                          <p:stCondLst>
                                            <p:cond delay="0"/>
                                          </p:stCondLst>
                                        </p:cTn>
                                        <p:tgtEl>
                                          <p:spTgt spid="95">
                                            <p:txEl>
                                              <p:pRg st="2" end="2"/>
                                            </p:txEl>
                                          </p:spTgt>
                                        </p:tgtEl>
                                        <p:attrNameLst>
                                          <p:attrName>style.visibility</p:attrName>
                                        </p:attrNameLst>
                                      </p:cBhvr>
                                      <p:to>
                                        <p:strVal val="visible"/>
                                      </p:to>
                                    </p:set>
                                    <p:animEffect transition="in" filter="fade">
                                      <p:cBhvr>
                                        <p:cTn id="106" dur="500"/>
                                        <p:tgtEl>
                                          <p:spTgt spid="95">
                                            <p:txEl>
                                              <p:pRg st="2" end="2"/>
                                            </p:txEl>
                                          </p:spTgt>
                                        </p:tgtEl>
                                      </p:cBhvr>
                                    </p:animEffect>
                                  </p:childTnLst>
                                </p:cTn>
                              </p:par>
                              <p:par>
                                <p:cTn id="107" presetID="23" presetClass="entr" presetSubtype="16" fill="hold" nodeType="withEffect">
                                  <p:stCondLst>
                                    <p:cond delay="0"/>
                                  </p:stCondLst>
                                  <p:childTnLst>
                                    <p:set>
                                      <p:cBhvr>
                                        <p:cTn id="108" dur="1" fill="hold">
                                          <p:stCondLst>
                                            <p:cond delay="0"/>
                                          </p:stCondLst>
                                        </p:cTn>
                                        <p:tgtEl>
                                          <p:spTgt spid="1034"/>
                                        </p:tgtEl>
                                        <p:attrNameLst>
                                          <p:attrName>style.visibility</p:attrName>
                                        </p:attrNameLst>
                                      </p:cBhvr>
                                      <p:to>
                                        <p:strVal val="visible"/>
                                      </p:to>
                                    </p:set>
                                    <p:anim calcmode="lin" valueType="num">
                                      <p:cBhvr>
                                        <p:cTn id="109" dur="1500" fill="hold"/>
                                        <p:tgtEl>
                                          <p:spTgt spid="1034"/>
                                        </p:tgtEl>
                                        <p:attrNameLst>
                                          <p:attrName>ppt_w</p:attrName>
                                        </p:attrNameLst>
                                      </p:cBhvr>
                                      <p:tavLst>
                                        <p:tav tm="0">
                                          <p:val>
                                            <p:fltVal val="0"/>
                                          </p:val>
                                        </p:tav>
                                        <p:tav tm="100000">
                                          <p:val>
                                            <p:strVal val="#ppt_w"/>
                                          </p:val>
                                        </p:tav>
                                      </p:tavLst>
                                    </p:anim>
                                    <p:anim calcmode="lin" valueType="num">
                                      <p:cBhvr>
                                        <p:cTn id="110" dur="1500" fill="hold"/>
                                        <p:tgtEl>
                                          <p:spTgt spid="1034"/>
                                        </p:tgtEl>
                                        <p:attrNameLst>
                                          <p:attrName>ppt_h</p:attrName>
                                        </p:attrNameLst>
                                      </p:cBhvr>
                                      <p:tavLst>
                                        <p:tav tm="0">
                                          <p:val>
                                            <p:fltVal val="0"/>
                                          </p:val>
                                        </p:tav>
                                        <p:tav tm="100000">
                                          <p:val>
                                            <p:strVal val="#ppt_h"/>
                                          </p:val>
                                        </p:tav>
                                      </p:tavLst>
                                    </p:anim>
                                  </p:childTnLst>
                                </p:cTn>
                              </p:par>
                              <p:par>
                                <p:cTn id="111" presetID="53" presetClass="entr" presetSubtype="16" fill="hold" nodeType="withEffect">
                                  <p:stCondLst>
                                    <p:cond delay="0"/>
                                  </p:stCondLst>
                                  <p:childTnLst>
                                    <p:set>
                                      <p:cBhvr>
                                        <p:cTn id="112" dur="1" fill="hold">
                                          <p:stCondLst>
                                            <p:cond delay="0"/>
                                          </p:stCondLst>
                                        </p:cTn>
                                        <p:tgtEl>
                                          <p:spTgt spid="1028"/>
                                        </p:tgtEl>
                                        <p:attrNameLst>
                                          <p:attrName>style.visibility</p:attrName>
                                        </p:attrNameLst>
                                      </p:cBhvr>
                                      <p:to>
                                        <p:strVal val="visible"/>
                                      </p:to>
                                    </p:set>
                                    <p:anim calcmode="lin" valueType="num">
                                      <p:cBhvr>
                                        <p:cTn id="113" dur="1500" fill="hold"/>
                                        <p:tgtEl>
                                          <p:spTgt spid="1028"/>
                                        </p:tgtEl>
                                        <p:attrNameLst>
                                          <p:attrName>ppt_w</p:attrName>
                                        </p:attrNameLst>
                                      </p:cBhvr>
                                      <p:tavLst>
                                        <p:tav tm="0">
                                          <p:val>
                                            <p:fltVal val="0"/>
                                          </p:val>
                                        </p:tav>
                                        <p:tav tm="100000">
                                          <p:val>
                                            <p:strVal val="#ppt_w"/>
                                          </p:val>
                                        </p:tav>
                                      </p:tavLst>
                                    </p:anim>
                                    <p:anim calcmode="lin" valueType="num">
                                      <p:cBhvr>
                                        <p:cTn id="114" dur="1500" fill="hold"/>
                                        <p:tgtEl>
                                          <p:spTgt spid="1028"/>
                                        </p:tgtEl>
                                        <p:attrNameLst>
                                          <p:attrName>ppt_h</p:attrName>
                                        </p:attrNameLst>
                                      </p:cBhvr>
                                      <p:tavLst>
                                        <p:tav tm="0">
                                          <p:val>
                                            <p:fltVal val="0"/>
                                          </p:val>
                                        </p:tav>
                                        <p:tav tm="100000">
                                          <p:val>
                                            <p:strVal val="#ppt_h"/>
                                          </p:val>
                                        </p:tav>
                                      </p:tavLst>
                                    </p:anim>
                                    <p:animEffect transition="in" filter="fade">
                                      <p:cBhvr>
                                        <p:cTn id="115" dur="1500"/>
                                        <p:tgtEl>
                                          <p:spTgt spid="1028"/>
                                        </p:tgtEl>
                                      </p:cBhvr>
                                    </p:animEffect>
                                  </p:childTnLst>
                                </p:cTn>
                              </p:par>
                              <p:par>
                                <p:cTn id="116" presetID="53" presetClass="entr" presetSubtype="16" fill="hold" nodeType="withEffect">
                                  <p:stCondLst>
                                    <p:cond delay="0"/>
                                  </p:stCondLst>
                                  <p:childTnLst>
                                    <p:set>
                                      <p:cBhvr>
                                        <p:cTn id="117" dur="1" fill="hold">
                                          <p:stCondLst>
                                            <p:cond delay="0"/>
                                          </p:stCondLst>
                                        </p:cTn>
                                        <p:tgtEl>
                                          <p:spTgt spid="1026"/>
                                        </p:tgtEl>
                                        <p:attrNameLst>
                                          <p:attrName>style.visibility</p:attrName>
                                        </p:attrNameLst>
                                      </p:cBhvr>
                                      <p:to>
                                        <p:strVal val="visible"/>
                                      </p:to>
                                    </p:set>
                                    <p:anim calcmode="lin" valueType="num">
                                      <p:cBhvr>
                                        <p:cTn id="118" dur="1500" fill="hold"/>
                                        <p:tgtEl>
                                          <p:spTgt spid="1026"/>
                                        </p:tgtEl>
                                        <p:attrNameLst>
                                          <p:attrName>ppt_w</p:attrName>
                                        </p:attrNameLst>
                                      </p:cBhvr>
                                      <p:tavLst>
                                        <p:tav tm="0">
                                          <p:val>
                                            <p:fltVal val="0"/>
                                          </p:val>
                                        </p:tav>
                                        <p:tav tm="100000">
                                          <p:val>
                                            <p:strVal val="#ppt_w"/>
                                          </p:val>
                                        </p:tav>
                                      </p:tavLst>
                                    </p:anim>
                                    <p:anim calcmode="lin" valueType="num">
                                      <p:cBhvr>
                                        <p:cTn id="119" dur="1500" fill="hold"/>
                                        <p:tgtEl>
                                          <p:spTgt spid="1026"/>
                                        </p:tgtEl>
                                        <p:attrNameLst>
                                          <p:attrName>ppt_h</p:attrName>
                                        </p:attrNameLst>
                                      </p:cBhvr>
                                      <p:tavLst>
                                        <p:tav tm="0">
                                          <p:val>
                                            <p:fltVal val="0"/>
                                          </p:val>
                                        </p:tav>
                                        <p:tav tm="100000">
                                          <p:val>
                                            <p:strVal val="#ppt_h"/>
                                          </p:val>
                                        </p:tav>
                                      </p:tavLst>
                                    </p:anim>
                                    <p:animEffect transition="in" filter="fade">
                                      <p:cBhvr>
                                        <p:cTn id="120" dur="1500"/>
                                        <p:tgtEl>
                                          <p:spTgt spid="1026"/>
                                        </p:tgtEl>
                                      </p:cBhvr>
                                    </p:animEffect>
                                  </p:childTnLst>
                                </p:cTn>
                              </p:par>
                              <p:par>
                                <p:cTn id="121" presetID="42" presetClass="path" presetSubtype="0" accel="50000" decel="50000" fill="hold" nodeType="withEffect">
                                  <p:stCondLst>
                                    <p:cond delay="0"/>
                                  </p:stCondLst>
                                  <p:childTnLst>
                                    <p:animMotion origin="layout" path="M -4.58333E-6 -3.33333E-6 L 0.00027 0.29954 " pathEditMode="relative" rAng="0" ptsTypes="AA">
                                      <p:cBhvr>
                                        <p:cTn id="122" dur="2000" fill="hold"/>
                                        <p:tgtEl>
                                          <p:spTgt spid="1028"/>
                                        </p:tgtEl>
                                        <p:attrNameLst>
                                          <p:attrName>ppt_x</p:attrName>
                                          <p:attrName>ppt_y</p:attrName>
                                        </p:attrNameLst>
                                      </p:cBhvr>
                                      <p:rCtr x="13" y="14977"/>
                                    </p:animMotion>
                                  </p:childTnLst>
                                </p:cTn>
                              </p:par>
                              <p:par>
                                <p:cTn id="123" presetID="42" presetClass="path" presetSubtype="0" accel="50000" decel="50000" fill="hold" nodeType="withEffect">
                                  <p:stCondLst>
                                    <p:cond delay="0"/>
                                  </p:stCondLst>
                                  <p:childTnLst>
                                    <p:animMotion origin="layout" path="M -2.91667E-6 4.44444E-6 L 0.29479 -0.09051 " pathEditMode="relative" rAng="0" ptsTypes="AA">
                                      <p:cBhvr>
                                        <p:cTn id="124" dur="2000" fill="hold"/>
                                        <p:tgtEl>
                                          <p:spTgt spid="1026"/>
                                        </p:tgtEl>
                                        <p:attrNameLst>
                                          <p:attrName>ppt_x</p:attrName>
                                          <p:attrName>ppt_y</p:attrName>
                                        </p:attrNameLst>
                                      </p:cBhvr>
                                      <p:rCtr x="14740" y="-4537"/>
                                    </p:animMotion>
                                  </p:childTnLst>
                                </p:cTn>
                              </p:par>
                              <p:par>
                                <p:cTn id="125" presetID="42" presetClass="path" presetSubtype="0" accel="50000" decel="50000" fill="hold" nodeType="withEffect">
                                  <p:stCondLst>
                                    <p:cond delay="0"/>
                                  </p:stCondLst>
                                  <p:childTnLst>
                                    <p:animMotion origin="layout" path="M -1.04167E-6 -3.33333E-6 L -0.29075 -0.07963 " pathEditMode="relative" rAng="0" ptsTypes="AA">
                                      <p:cBhvr>
                                        <p:cTn id="126" dur="2000" fill="hold"/>
                                        <p:tgtEl>
                                          <p:spTgt spid="1034"/>
                                        </p:tgtEl>
                                        <p:attrNameLst>
                                          <p:attrName>ppt_x</p:attrName>
                                          <p:attrName>ppt_y</p:attrName>
                                        </p:attrNameLst>
                                      </p:cBhvr>
                                      <p:rCtr x="-14544" y="-3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15D6143-82B4-45AF-B864-27B87A287443}"/>
              </a:ext>
            </a:extLst>
          </p:cNvPr>
          <p:cNvSpPr/>
          <p:nvPr/>
        </p:nvSpPr>
        <p:spPr>
          <a:xfrm rot="16200000">
            <a:off x="8044279" y="2943128"/>
            <a:ext cx="2124000" cy="2610851"/>
          </a:xfrm>
          <a:prstGeom prst="rect">
            <a:avLst/>
          </a:pr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9" r="-67305"/>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0B548381-3C5F-43E1-AB00-41A51F8205CC}"/>
              </a:ext>
            </a:extLst>
          </p:cNvPr>
          <p:cNvSpPr/>
          <p:nvPr/>
        </p:nvSpPr>
        <p:spPr>
          <a:xfrm rot="16200000">
            <a:off x="1924277" y="2835077"/>
            <a:ext cx="2340000" cy="2610850"/>
          </a:xfrm>
          <a:prstGeom prst="rect">
            <a:avLst/>
          </a:prstGeom>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4" r="-5185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6501F2CF-3A94-47F2-A418-B43AB687A2F1}"/>
              </a:ext>
            </a:extLst>
          </p:cNvPr>
          <p:cNvSpPr/>
          <p:nvPr/>
        </p:nvSpPr>
        <p:spPr>
          <a:xfrm rot="16200000">
            <a:off x="4696007" y="2596643"/>
            <a:ext cx="2808000" cy="2610851"/>
          </a:xfrm>
          <a:prstGeom prst="rect">
            <a:avLst/>
          </a:prstGeom>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5" r="-26547"/>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Arrow: Chevron 22">
            <a:extLst>
              <a:ext uri="{FF2B5EF4-FFF2-40B4-BE49-F238E27FC236}">
                <a16:creationId xmlns:a16="http://schemas.microsoft.com/office/drawing/2014/main" id="{764D2FC8-803F-4A2D-BB47-98B49BE11C25}"/>
              </a:ext>
            </a:extLst>
          </p:cNvPr>
          <p:cNvSpPr/>
          <p:nvPr/>
        </p:nvSpPr>
        <p:spPr>
          <a:xfrm rot="10800000">
            <a:off x="-375666" y="-5164"/>
            <a:ext cx="6471666" cy="696566"/>
          </a:xfrm>
          <a:prstGeom prst="chevron">
            <a:avLst/>
          </a:prstGeom>
          <a:solidFill>
            <a:schemeClr val="accent1"/>
          </a:solidFill>
          <a:ln>
            <a:solidFill>
              <a:srgbClr val="2F528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sp>
        <p:nvSpPr>
          <p:cNvPr id="24" name="TextBox 23">
            <a:extLst>
              <a:ext uri="{FF2B5EF4-FFF2-40B4-BE49-F238E27FC236}">
                <a16:creationId xmlns:a16="http://schemas.microsoft.com/office/drawing/2014/main" id="{4C4FDFCC-94AC-4FB4-8BD4-1FCCBD20F2E4}"/>
              </a:ext>
            </a:extLst>
          </p:cNvPr>
          <p:cNvSpPr txBox="1"/>
          <p:nvPr/>
        </p:nvSpPr>
        <p:spPr>
          <a:xfrm>
            <a:off x="906679" y="5261"/>
            <a:ext cx="4883126"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rPr>
              <a:t>TB MAC Targets</a:t>
            </a:r>
          </a:p>
        </p:txBody>
      </p:sp>
      <p:pic>
        <p:nvPicPr>
          <p:cNvPr id="25" name="Graphic 24" descr="Bullseye">
            <a:extLst>
              <a:ext uri="{FF2B5EF4-FFF2-40B4-BE49-F238E27FC236}">
                <a16:creationId xmlns:a16="http://schemas.microsoft.com/office/drawing/2014/main" id="{BB55FFAD-2C66-49E7-8D81-DC16EF926A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8201" y="-48351"/>
            <a:ext cx="767511" cy="767511"/>
          </a:xfrm>
          <a:prstGeom prst="rect">
            <a:avLst/>
          </a:prstGeom>
        </p:spPr>
      </p:pic>
      <p:sp>
        <p:nvSpPr>
          <p:cNvPr id="8" name="Rectangle 7">
            <a:extLst>
              <a:ext uri="{FF2B5EF4-FFF2-40B4-BE49-F238E27FC236}">
                <a16:creationId xmlns:a16="http://schemas.microsoft.com/office/drawing/2014/main" id="{E7F0B0F8-48FB-43C7-B217-E4B9986A8CF1}"/>
              </a:ext>
            </a:extLst>
          </p:cNvPr>
          <p:cNvSpPr/>
          <p:nvPr/>
        </p:nvSpPr>
        <p:spPr>
          <a:xfrm>
            <a:off x="-8887" y="2476552"/>
            <a:ext cx="1404552" cy="437043"/>
          </a:xfrm>
          <a:prstGeom prst="rect">
            <a:avLst/>
          </a:prstGeom>
        </p:spPr>
        <p:txBody>
          <a:bodyPr wrap="none">
            <a:spAutoFit/>
          </a:bodyPr>
          <a:lstStyle/>
          <a:p>
            <a:pPr>
              <a:lnSpc>
                <a:spcPct val="80000"/>
              </a:lnSpc>
              <a:spcAft>
                <a:spcPts val="1000"/>
              </a:spcAft>
            </a:pPr>
            <a:r>
              <a:rPr lang="en-US" sz="2800" dirty="0"/>
              <a:t>Targets</a:t>
            </a:r>
          </a:p>
        </p:txBody>
      </p:sp>
      <p:sp>
        <p:nvSpPr>
          <p:cNvPr id="19" name="Rectangle 18">
            <a:extLst>
              <a:ext uri="{FF2B5EF4-FFF2-40B4-BE49-F238E27FC236}">
                <a16:creationId xmlns:a16="http://schemas.microsoft.com/office/drawing/2014/main" id="{6BF7A899-D442-42BC-A60A-7D5388484A0A}"/>
              </a:ext>
            </a:extLst>
          </p:cNvPr>
          <p:cNvSpPr/>
          <p:nvPr/>
        </p:nvSpPr>
        <p:spPr>
          <a:xfrm>
            <a:off x="10792328" y="2476552"/>
            <a:ext cx="1404552" cy="437043"/>
          </a:xfrm>
          <a:prstGeom prst="rect">
            <a:avLst/>
          </a:prstGeom>
        </p:spPr>
        <p:txBody>
          <a:bodyPr wrap="none">
            <a:spAutoFit/>
          </a:bodyPr>
          <a:lstStyle/>
          <a:p>
            <a:pPr>
              <a:lnSpc>
                <a:spcPct val="80000"/>
              </a:lnSpc>
              <a:spcAft>
                <a:spcPts val="1000"/>
              </a:spcAft>
            </a:pPr>
            <a:r>
              <a:rPr lang="en-US" sz="2800" dirty="0"/>
              <a:t>Targets</a:t>
            </a:r>
          </a:p>
        </p:txBody>
      </p:sp>
      <p:sp>
        <p:nvSpPr>
          <p:cNvPr id="27" name="Rectangle 26">
            <a:extLst>
              <a:ext uri="{FF2B5EF4-FFF2-40B4-BE49-F238E27FC236}">
                <a16:creationId xmlns:a16="http://schemas.microsoft.com/office/drawing/2014/main" id="{A8776FF5-65FE-4568-A6C4-FFCF3635F658}"/>
              </a:ext>
            </a:extLst>
          </p:cNvPr>
          <p:cNvSpPr/>
          <p:nvPr/>
        </p:nvSpPr>
        <p:spPr>
          <a:xfrm rot="16200000">
            <a:off x="2554277" y="3465077"/>
            <a:ext cx="1080000" cy="2610850"/>
          </a:xfrm>
          <a:prstGeom prst="rect">
            <a:avLst/>
          </a:prstGeom>
          <a:blipFill dpi="0"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l="3" r="-229013"/>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AEE5721E-CA78-4733-8802-26FE1023E410}"/>
              </a:ext>
            </a:extLst>
          </p:cNvPr>
          <p:cNvSpPr/>
          <p:nvPr/>
        </p:nvSpPr>
        <p:spPr>
          <a:xfrm rot="16200000">
            <a:off x="5434005" y="3338637"/>
            <a:ext cx="1332000" cy="2610851"/>
          </a:xfrm>
          <a:prstGeom prst="rect">
            <a:avLst/>
          </a:prstGeom>
          <a:blipFill dpi="0" rotWithShape="1">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l="27" r="-166798"/>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20">
            <a:extLst>
              <a:ext uri="{FF2B5EF4-FFF2-40B4-BE49-F238E27FC236}">
                <a16:creationId xmlns:a16="http://schemas.microsoft.com/office/drawing/2014/main" id="{7FCF2E0C-CDD8-4843-9525-F92B323BD8B3}"/>
              </a:ext>
            </a:extLst>
          </p:cNvPr>
          <p:cNvSpPr/>
          <p:nvPr/>
        </p:nvSpPr>
        <p:spPr>
          <a:xfrm rot="16200000">
            <a:off x="8690889" y="3590617"/>
            <a:ext cx="828000" cy="2610851"/>
          </a:xfrm>
          <a:prstGeom prst="rect">
            <a:avLst/>
          </a:prstGeom>
          <a:blipFill dpi="0"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36" r="-329186"/>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Connector 6">
            <a:extLst>
              <a:ext uri="{FF2B5EF4-FFF2-40B4-BE49-F238E27FC236}">
                <a16:creationId xmlns:a16="http://schemas.microsoft.com/office/drawing/2014/main" id="{B9ED0D2F-CE89-45C9-BEC9-C33745095D51}"/>
              </a:ext>
            </a:extLst>
          </p:cNvPr>
          <p:cNvCxnSpPr/>
          <p:nvPr/>
        </p:nvCxnSpPr>
        <p:spPr>
          <a:xfrm>
            <a:off x="1395665" y="2695074"/>
            <a:ext cx="9408695" cy="0"/>
          </a:xfrm>
          <a:prstGeom prst="line">
            <a:avLst/>
          </a:prstGeom>
          <a:ln w="762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CAA1AE91-8764-4885-9FAF-5ECF9A5EF853}"/>
              </a:ext>
            </a:extLst>
          </p:cNvPr>
          <p:cNvSpPr/>
          <p:nvPr/>
        </p:nvSpPr>
        <p:spPr>
          <a:xfrm>
            <a:off x="5073123" y="4466095"/>
            <a:ext cx="2045753" cy="909993"/>
          </a:xfrm>
          <a:prstGeom prst="rect">
            <a:avLst/>
          </a:prstGeom>
        </p:spPr>
        <p:txBody>
          <a:bodyPr wrap="none">
            <a:spAutoFit/>
          </a:bodyPr>
          <a:lstStyle/>
          <a:p>
            <a:pPr algn="ctr">
              <a:lnSpc>
                <a:spcPct val="80000"/>
              </a:lnSpc>
              <a:spcAft>
                <a:spcPts val="1000"/>
              </a:spcAft>
            </a:pPr>
            <a:r>
              <a:rPr lang="en-US" sz="2800" dirty="0">
                <a:solidFill>
                  <a:schemeClr val="accent4">
                    <a:lumMod val="75000"/>
                  </a:schemeClr>
                </a:solidFill>
              </a:rPr>
              <a:t>single</a:t>
            </a:r>
          </a:p>
          <a:p>
            <a:pPr algn="ctr">
              <a:lnSpc>
                <a:spcPct val="80000"/>
              </a:lnSpc>
              <a:spcAft>
                <a:spcPts val="1000"/>
              </a:spcAft>
            </a:pPr>
            <a:r>
              <a:rPr lang="en-US" sz="2800" dirty="0">
                <a:solidFill>
                  <a:schemeClr val="accent4">
                    <a:lumMod val="75000"/>
                  </a:schemeClr>
                </a:solidFill>
              </a:rPr>
              <a:t>intervention</a:t>
            </a:r>
          </a:p>
        </p:txBody>
      </p:sp>
      <p:sp>
        <p:nvSpPr>
          <p:cNvPr id="15" name="Rectangle 14">
            <a:extLst>
              <a:ext uri="{FF2B5EF4-FFF2-40B4-BE49-F238E27FC236}">
                <a16:creationId xmlns:a16="http://schemas.microsoft.com/office/drawing/2014/main" id="{9486EDC2-7E45-4187-A9B6-E2272932BE58}"/>
              </a:ext>
            </a:extLst>
          </p:cNvPr>
          <p:cNvSpPr/>
          <p:nvPr/>
        </p:nvSpPr>
        <p:spPr>
          <a:xfrm>
            <a:off x="4983354" y="3160416"/>
            <a:ext cx="2225289" cy="909993"/>
          </a:xfrm>
          <a:prstGeom prst="rect">
            <a:avLst/>
          </a:prstGeom>
        </p:spPr>
        <p:txBody>
          <a:bodyPr wrap="none">
            <a:spAutoFit/>
          </a:bodyPr>
          <a:lstStyle/>
          <a:p>
            <a:pPr algn="ctr">
              <a:lnSpc>
                <a:spcPct val="80000"/>
              </a:lnSpc>
              <a:spcAft>
                <a:spcPts val="1000"/>
              </a:spcAft>
            </a:pPr>
            <a:r>
              <a:rPr lang="en-US" sz="2800" dirty="0">
                <a:solidFill>
                  <a:schemeClr val="accent4">
                    <a:lumMod val="75000"/>
                  </a:schemeClr>
                </a:solidFill>
              </a:rPr>
              <a:t>multiple</a:t>
            </a:r>
          </a:p>
          <a:p>
            <a:pPr algn="ctr">
              <a:lnSpc>
                <a:spcPct val="80000"/>
              </a:lnSpc>
              <a:spcAft>
                <a:spcPts val="1000"/>
              </a:spcAft>
            </a:pPr>
            <a:r>
              <a:rPr lang="en-US" sz="2800" dirty="0">
                <a:solidFill>
                  <a:schemeClr val="accent4">
                    <a:lumMod val="75000"/>
                  </a:schemeClr>
                </a:solidFill>
              </a:rPr>
              <a:t>interventions</a:t>
            </a:r>
          </a:p>
        </p:txBody>
      </p:sp>
      <p:sp>
        <p:nvSpPr>
          <p:cNvPr id="17" name="Rectangle 16">
            <a:extLst>
              <a:ext uri="{FF2B5EF4-FFF2-40B4-BE49-F238E27FC236}">
                <a16:creationId xmlns:a16="http://schemas.microsoft.com/office/drawing/2014/main" id="{12EED400-56EA-4249-BCFE-AFF50658A70A}"/>
              </a:ext>
            </a:extLst>
          </p:cNvPr>
          <p:cNvSpPr/>
          <p:nvPr/>
        </p:nvSpPr>
        <p:spPr>
          <a:xfrm>
            <a:off x="8132187" y="4477875"/>
            <a:ext cx="2045753" cy="909993"/>
          </a:xfrm>
          <a:prstGeom prst="rect">
            <a:avLst/>
          </a:prstGeom>
        </p:spPr>
        <p:txBody>
          <a:bodyPr wrap="none">
            <a:spAutoFit/>
          </a:bodyPr>
          <a:lstStyle/>
          <a:p>
            <a:pPr algn="ctr">
              <a:lnSpc>
                <a:spcPct val="80000"/>
              </a:lnSpc>
              <a:spcAft>
                <a:spcPts val="1000"/>
              </a:spcAft>
            </a:pPr>
            <a:r>
              <a:rPr lang="en-US" sz="2800" dirty="0">
                <a:solidFill>
                  <a:srgbClr val="FFFF00"/>
                </a:solidFill>
              </a:rPr>
              <a:t>single</a:t>
            </a:r>
          </a:p>
          <a:p>
            <a:pPr algn="ctr">
              <a:lnSpc>
                <a:spcPct val="80000"/>
              </a:lnSpc>
              <a:spcAft>
                <a:spcPts val="1000"/>
              </a:spcAft>
            </a:pPr>
            <a:r>
              <a:rPr lang="en-US" sz="2800" dirty="0">
                <a:solidFill>
                  <a:srgbClr val="FFFF00"/>
                </a:solidFill>
              </a:rPr>
              <a:t>intervention</a:t>
            </a:r>
          </a:p>
        </p:txBody>
      </p:sp>
      <p:sp>
        <p:nvSpPr>
          <p:cNvPr id="18" name="Rectangle 17">
            <a:extLst>
              <a:ext uri="{FF2B5EF4-FFF2-40B4-BE49-F238E27FC236}">
                <a16:creationId xmlns:a16="http://schemas.microsoft.com/office/drawing/2014/main" id="{EF224F27-DB4C-4479-8720-C1C5ECD5F169}"/>
              </a:ext>
            </a:extLst>
          </p:cNvPr>
          <p:cNvSpPr/>
          <p:nvPr/>
        </p:nvSpPr>
        <p:spPr>
          <a:xfrm>
            <a:off x="8042418" y="3172196"/>
            <a:ext cx="2225289" cy="909993"/>
          </a:xfrm>
          <a:prstGeom prst="rect">
            <a:avLst/>
          </a:prstGeom>
        </p:spPr>
        <p:txBody>
          <a:bodyPr wrap="none">
            <a:spAutoFit/>
          </a:bodyPr>
          <a:lstStyle/>
          <a:p>
            <a:pPr algn="ctr">
              <a:lnSpc>
                <a:spcPct val="80000"/>
              </a:lnSpc>
              <a:spcAft>
                <a:spcPts val="1000"/>
              </a:spcAft>
            </a:pPr>
            <a:r>
              <a:rPr lang="en-US" sz="2800" dirty="0">
                <a:solidFill>
                  <a:schemeClr val="tx1"/>
                </a:solidFill>
              </a:rPr>
              <a:t>multiple</a:t>
            </a:r>
          </a:p>
          <a:p>
            <a:pPr algn="ctr">
              <a:lnSpc>
                <a:spcPct val="80000"/>
              </a:lnSpc>
              <a:spcAft>
                <a:spcPts val="1000"/>
              </a:spcAft>
            </a:pPr>
            <a:r>
              <a:rPr lang="en-US" sz="2800" dirty="0">
                <a:solidFill>
                  <a:schemeClr val="tx1"/>
                </a:solidFill>
              </a:rPr>
              <a:t>interventions</a:t>
            </a:r>
          </a:p>
        </p:txBody>
      </p:sp>
      <p:sp>
        <p:nvSpPr>
          <p:cNvPr id="22" name="Rectangle 21">
            <a:extLst>
              <a:ext uri="{FF2B5EF4-FFF2-40B4-BE49-F238E27FC236}">
                <a16:creationId xmlns:a16="http://schemas.microsoft.com/office/drawing/2014/main" id="{E506DDC0-532D-4CB7-97DA-7674CE5B85BB}"/>
              </a:ext>
            </a:extLst>
          </p:cNvPr>
          <p:cNvSpPr/>
          <p:nvPr/>
        </p:nvSpPr>
        <p:spPr>
          <a:xfrm>
            <a:off x="2067732" y="4466095"/>
            <a:ext cx="2045753" cy="909993"/>
          </a:xfrm>
          <a:prstGeom prst="rect">
            <a:avLst/>
          </a:prstGeom>
        </p:spPr>
        <p:txBody>
          <a:bodyPr wrap="none">
            <a:spAutoFit/>
          </a:bodyPr>
          <a:lstStyle/>
          <a:p>
            <a:pPr algn="ctr">
              <a:lnSpc>
                <a:spcPct val="80000"/>
              </a:lnSpc>
              <a:spcAft>
                <a:spcPts val="1000"/>
              </a:spcAft>
            </a:pPr>
            <a:r>
              <a:rPr lang="en-US" sz="2800" dirty="0">
                <a:solidFill>
                  <a:schemeClr val="tx1"/>
                </a:solidFill>
              </a:rPr>
              <a:t>single</a:t>
            </a:r>
          </a:p>
          <a:p>
            <a:pPr algn="ctr">
              <a:lnSpc>
                <a:spcPct val="80000"/>
              </a:lnSpc>
              <a:spcAft>
                <a:spcPts val="1000"/>
              </a:spcAft>
            </a:pPr>
            <a:r>
              <a:rPr lang="en-US" sz="2800" dirty="0">
                <a:solidFill>
                  <a:schemeClr val="tx1"/>
                </a:solidFill>
              </a:rPr>
              <a:t>intervention</a:t>
            </a:r>
          </a:p>
        </p:txBody>
      </p:sp>
      <p:sp>
        <p:nvSpPr>
          <p:cNvPr id="26" name="Rectangle 25">
            <a:extLst>
              <a:ext uri="{FF2B5EF4-FFF2-40B4-BE49-F238E27FC236}">
                <a16:creationId xmlns:a16="http://schemas.microsoft.com/office/drawing/2014/main" id="{CF4D6D1F-F0B5-4D61-B4B1-93B9EAEA2E4B}"/>
              </a:ext>
            </a:extLst>
          </p:cNvPr>
          <p:cNvSpPr/>
          <p:nvPr/>
        </p:nvSpPr>
        <p:spPr>
          <a:xfrm>
            <a:off x="1977963" y="3160416"/>
            <a:ext cx="2225289" cy="909993"/>
          </a:xfrm>
          <a:prstGeom prst="rect">
            <a:avLst/>
          </a:prstGeom>
        </p:spPr>
        <p:txBody>
          <a:bodyPr wrap="none">
            <a:spAutoFit/>
          </a:bodyPr>
          <a:lstStyle/>
          <a:p>
            <a:pPr algn="ctr">
              <a:lnSpc>
                <a:spcPct val="80000"/>
              </a:lnSpc>
              <a:spcAft>
                <a:spcPts val="1000"/>
              </a:spcAft>
            </a:pPr>
            <a:r>
              <a:rPr lang="en-US" sz="2800" dirty="0">
                <a:solidFill>
                  <a:srgbClr val="FF0000"/>
                </a:solidFill>
              </a:rPr>
              <a:t>multiple</a:t>
            </a:r>
          </a:p>
          <a:p>
            <a:pPr algn="ctr">
              <a:lnSpc>
                <a:spcPct val="80000"/>
              </a:lnSpc>
              <a:spcAft>
                <a:spcPts val="1000"/>
              </a:spcAft>
            </a:pPr>
            <a:r>
              <a:rPr lang="en-US" sz="2800" dirty="0">
                <a:solidFill>
                  <a:srgbClr val="FF0000"/>
                </a:solidFill>
              </a:rPr>
              <a:t>interventions</a:t>
            </a:r>
          </a:p>
        </p:txBody>
      </p:sp>
    </p:spTree>
    <p:extLst>
      <p:ext uri="{BB962C8B-B14F-4D97-AF65-F5344CB8AC3E}">
        <p14:creationId xmlns:p14="http://schemas.microsoft.com/office/powerpoint/2010/main" val="142844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1000"/>
                                        <p:tgtEl>
                                          <p:spTgt spid="2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down)">
                                      <p:cBhvr>
                                        <p:cTn id="31" dur="1000"/>
                                        <p:tgtEl>
                                          <p:spTgt spid="3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wipe(down)">
                                      <p:cBhvr>
                                        <p:cTn id="34" dur="1000"/>
                                        <p:tgtEl>
                                          <p:spTgt spid="33"/>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1" grpId="0" animBg="1"/>
      <p:bldP spid="28" grpId="0" animBg="1"/>
      <p:bldP spid="27" grpId="0" animBg="1"/>
      <p:bldP spid="3" grpId="0" animBg="1"/>
      <p:bldP spid="21" grpId="0" animBg="1"/>
      <p:bldP spid="14" grpId="0"/>
      <p:bldP spid="15" grpId="0"/>
      <p:bldP spid="17" grpId="0"/>
      <p:bldP spid="18" grpId="0"/>
      <p:bldP spid="22"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46996" y="2389857"/>
            <a:ext cx="3352905" cy="2328843"/>
          </a:xfrm>
          <a:prstGeom prst="rect">
            <a:avLst/>
          </a:prstGeom>
        </p:spPr>
        <p:txBody>
          <a:bodyPr wrap="square">
            <a:spAutoFit/>
          </a:bodyPr>
          <a:lstStyle/>
          <a:p>
            <a:pPr marL="285750" indent="-285750">
              <a:lnSpc>
                <a:spcPct val="80000"/>
              </a:lnSpc>
              <a:spcAft>
                <a:spcPts val="1000"/>
              </a:spcAft>
              <a:buFont typeface="Arial"/>
              <a:buChar char="•"/>
            </a:pPr>
            <a:r>
              <a:rPr lang="en-US" sz="2800" i="1" dirty="0">
                <a:solidFill>
                  <a:schemeClr val="bg1"/>
                </a:solidFill>
                <a:highlight>
                  <a:srgbClr val="00496E"/>
                </a:highlight>
              </a:rPr>
              <a:t>Different</a:t>
            </a:r>
            <a:r>
              <a:rPr lang="en-US" sz="2800" dirty="0"/>
              <a:t> models</a:t>
            </a:r>
          </a:p>
          <a:p>
            <a:pPr marL="285750" indent="-285750">
              <a:lnSpc>
                <a:spcPct val="80000"/>
              </a:lnSpc>
              <a:spcAft>
                <a:spcPts val="1000"/>
              </a:spcAft>
              <a:buFont typeface="Arial"/>
              <a:buChar char="•"/>
            </a:pPr>
            <a:r>
              <a:rPr lang="en-US" sz="2800" i="1" dirty="0">
                <a:highlight>
                  <a:srgbClr val="A2958A"/>
                </a:highlight>
              </a:rPr>
              <a:t>Same</a:t>
            </a:r>
            <a:r>
              <a:rPr lang="en-US" sz="2800" i="1" dirty="0">
                <a:solidFill>
                  <a:schemeClr val="accent3">
                    <a:lumMod val="75000"/>
                  </a:schemeClr>
                </a:solidFill>
              </a:rPr>
              <a:t> </a:t>
            </a:r>
            <a:r>
              <a:rPr lang="en-US" sz="2800" dirty="0"/>
              <a:t>countries</a:t>
            </a:r>
          </a:p>
          <a:p>
            <a:pPr marL="285750" indent="-285750">
              <a:lnSpc>
                <a:spcPct val="80000"/>
              </a:lnSpc>
              <a:spcAft>
                <a:spcPts val="1000"/>
              </a:spcAft>
              <a:buFont typeface="Arial"/>
              <a:buChar char="•"/>
            </a:pPr>
            <a:r>
              <a:rPr lang="en-US" sz="2800" i="1" dirty="0">
                <a:highlight>
                  <a:srgbClr val="A2958A"/>
                </a:highlight>
              </a:rPr>
              <a:t>Same</a:t>
            </a:r>
            <a:r>
              <a:rPr lang="en-US" sz="2800" dirty="0"/>
              <a:t> policies</a:t>
            </a:r>
          </a:p>
          <a:p>
            <a:pPr marL="285750" indent="-285750">
              <a:lnSpc>
                <a:spcPct val="80000"/>
              </a:lnSpc>
              <a:spcAft>
                <a:spcPts val="1000"/>
              </a:spcAft>
              <a:buFont typeface="Arial"/>
              <a:buChar char="•"/>
            </a:pPr>
            <a:r>
              <a:rPr lang="en-US" sz="2800" i="1" dirty="0">
                <a:highlight>
                  <a:srgbClr val="A2958A"/>
                </a:highlight>
              </a:rPr>
              <a:t>Same</a:t>
            </a:r>
            <a:r>
              <a:rPr lang="en-US" sz="2800" dirty="0"/>
              <a:t> measures</a:t>
            </a:r>
          </a:p>
          <a:p>
            <a:pPr marL="285750" indent="-285750">
              <a:lnSpc>
                <a:spcPct val="80000"/>
              </a:lnSpc>
              <a:spcAft>
                <a:spcPts val="1000"/>
              </a:spcAft>
              <a:buFont typeface="Arial"/>
              <a:buChar char="•"/>
            </a:pPr>
            <a:r>
              <a:rPr lang="en-US" sz="2800" i="1" dirty="0">
                <a:solidFill>
                  <a:schemeClr val="bg1"/>
                </a:solidFill>
                <a:highlight>
                  <a:srgbClr val="00496E"/>
                </a:highlight>
              </a:rPr>
              <a:t>Different</a:t>
            </a:r>
            <a:r>
              <a:rPr lang="en-US" sz="2800" dirty="0"/>
              <a:t> results</a:t>
            </a:r>
          </a:p>
        </p:txBody>
      </p:sp>
      <p:pic>
        <p:nvPicPr>
          <p:cNvPr id="11" name="Picture 10" descr="Macintosh HD:Users:ReinHouben:Filr:ifolder:Papers - 1st author:1411 - Targets multi model:Figures:April 2015:Fig4.jpg">
            <a:extLst>
              <a:ext uri="{FF2B5EF4-FFF2-40B4-BE49-F238E27FC236}">
                <a16:creationId xmlns:a16="http://schemas.microsoft.com/office/drawing/2014/main" id="{B4B8B929-4B1F-48A0-81F1-C49BDE3A87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76" t="5360" r="53367" b="51702"/>
          <a:stretch/>
        </p:blipFill>
        <p:spPr bwMode="auto">
          <a:xfrm>
            <a:off x="4622250" y="1366998"/>
            <a:ext cx="5707614" cy="4506017"/>
          </a:xfrm>
          <a:prstGeom prst="rect">
            <a:avLst/>
          </a:prstGeom>
          <a:noFill/>
          <a:ln>
            <a:noFill/>
          </a:ln>
        </p:spPr>
      </p:pic>
      <p:pic>
        <p:nvPicPr>
          <p:cNvPr id="12" name="Picture 11" descr="Macintosh HD:Users:ReinHouben:Filr:ifolder:Papers - 1st author:1411 - Targets multi model:Figures:April 2015:Fig4.jpg">
            <a:extLst>
              <a:ext uri="{FF2B5EF4-FFF2-40B4-BE49-F238E27FC236}">
                <a16:creationId xmlns:a16="http://schemas.microsoft.com/office/drawing/2014/main" id="{D7D3243E-B7EC-4834-A1CA-B2D0B19E8F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8288" t="30736" r="3475" b="33527"/>
          <a:stretch/>
        </p:blipFill>
        <p:spPr bwMode="auto">
          <a:xfrm>
            <a:off x="10640998" y="2028902"/>
            <a:ext cx="932566" cy="2832542"/>
          </a:xfrm>
          <a:prstGeom prst="rect">
            <a:avLst/>
          </a:prstGeom>
          <a:noFill/>
          <a:ln>
            <a:noFill/>
          </a:ln>
        </p:spPr>
      </p:pic>
      <p:sp>
        <p:nvSpPr>
          <p:cNvPr id="16" name="TextBox 11">
            <a:extLst>
              <a:ext uri="{FF2B5EF4-FFF2-40B4-BE49-F238E27FC236}">
                <a16:creationId xmlns:a16="http://schemas.microsoft.com/office/drawing/2014/main" id="{DD81903F-1982-4E88-8F39-17C794445CD2}"/>
              </a:ext>
            </a:extLst>
          </p:cNvPr>
          <p:cNvSpPr txBox="1"/>
          <p:nvPr/>
        </p:nvSpPr>
        <p:spPr>
          <a:xfrm>
            <a:off x="3148263" y="971485"/>
            <a:ext cx="9111916" cy="400095"/>
          </a:xfrm>
          <a:prstGeom prst="rect">
            <a:avLst/>
          </a:prstGeom>
          <a:noFill/>
        </p:spPr>
        <p:txBody>
          <a:bodyPr wrap="square" lIns="91425" tIns="45713" rIns="91425" bIns="45713"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000" dirty="0">
                <a:solidFill>
                  <a:srgbClr val="4C4C4C"/>
                </a:solidFill>
              </a:rPr>
              <a:t>Percent reduction in TB incidence (2015-2025) with aggressive action on TB</a:t>
            </a:r>
          </a:p>
        </p:txBody>
      </p:sp>
      <p:sp>
        <p:nvSpPr>
          <p:cNvPr id="17" name="Rectangle 16">
            <a:extLst>
              <a:ext uri="{FF2B5EF4-FFF2-40B4-BE49-F238E27FC236}">
                <a16:creationId xmlns:a16="http://schemas.microsoft.com/office/drawing/2014/main" id="{89633BE8-BF98-405F-B6DD-567E916FB0D5}"/>
              </a:ext>
            </a:extLst>
          </p:cNvPr>
          <p:cNvSpPr/>
          <p:nvPr/>
        </p:nvSpPr>
        <p:spPr>
          <a:xfrm rot="16200000">
            <a:off x="3351428" y="3392499"/>
            <a:ext cx="2416046" cy="369332"/>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4C4C4C"/>
                </a:solidFill>
              </a:rPr>
              <a:t>Percent reduction (%)</a:t>
            </a:r>
            <a:endParaRPr lang="en-US" dirty="0"/>
          </a:p>
        </p:txBody>
      </p:sp>
      <p:sp>
        <p:nvSpPr>
          <p:cNvPr id="18" name="Rectangle 17">
            <a:extLst>
              <a:ext uri="{FF2B5EF4-FFF2-40B4-BE49-F238E27FC236}">
                <a16:creationId xmlns:a16="http://schemas.microsoft.com/office/drawing/2014/main" id="{D8E2C389-75EC-4329-A539-D3B2AB4E66C5}"/>
              </a:ext>
            </a:extLst>
          </p:cNvPr>
          <p:cNvSpPr/>
          <p:nvPr/>
        </p:nvSpPr>
        <p:spPr>
          <a:xfrm>
            <a:off x="5309179" y="1508785"/>
            <a:ext cx="4507458" cy="53553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80000"/>
              </a:lnSpc>
            </a:pPr>
            <a:r>
              <a:rPr lang="en-US" dirty="0">
                <a:solidFill>
                  <a:srgbClr val="4C4C4C"/>
                </a:solidFill>
              </a:rPr>
              <a:t>CHINA            INDIA              SOUTH </a:t>
            </a:r>
          </a:p>
          <a:p>
            <a:pPr algn="r">
              <a:lnSpc>
                <a:spcPct val="80000"/>
              </a:lnSpc>
            </a:pPr>
            <a:r>
              <a:rPr lang="en-US" dirty="0">
                <a:solidFill>
                  <a:srgbClr val="4C4C4C"/>
                </a:solidFill>
              </a:rPr>
              <a:t>AFRICA</a:t>
            </a:r>
            <a:endParaRPr lang="en-US" dirty="0"/>
          </a:p>
        </p:txBody>
      </p:sp>
      <p:sp>
        <p:nvSpPr>
          <p:cNvPr id="2" name="Rectangle 1">
            <a:extLst>
              <a:ext uri="{FF2B5EF4-FFF2-40B4-BE49-F238E27FC236}">
                <a16:creationId xmlns:a16="http://schemas.microsoft.com/office/drawing/2014/main" id="{1690C679-4E2E-9C47-9413-53A75F10B95F}"/>
              </a:ext>
            </a:extLst>
          </p:cNvPr>
          <p:cNvSpPr/>
          <p:nvPr/>
        </p:nvSpPr>
        <p:spPr>
          <a:xfrm>
            <a:off x="7343774" y="1455063"/>
            <a:ext cx="771525" cy="3985139"/>
          </a:xfrm>
          <a:prstGeom prst="rect">
            <a:avLst/>
          </a:prstGeom>
          <a:no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Chevron 22">
            <a:extLst>
              <a:ext uri="{FF2B5EF4-FFF2-40B4-BE49-F238E27FC236}">
                <a16:creationId xmlns:a16="http://schemas.microsoft.com/office/drawing/2014/main" id="{764D2FC8-803F-4A2D-BB47-98B49BE11C25}"/>
              </a:ext>
            </a:extLst>
          </p:cNvPr>
          <p:cNvSpPr/>
          <p:nvPr/>
        </p:nvSpPr>
        <p:spPr>
          <a:xfrm rot="10800000">
            <a:off x="-375666" y="-5164"/>
            <a:ext cx="6471666" cy="696566"/>
          </a:xfrm>
          <a:prstGeom prst="chevron">
            <a:avLst/>
          </a:prstGeom>
          <a:solidFill>
            <a:schemeClr val="accent1"/>
          </a:solidFill>
          <a:ln>
            <a:solidFill>
              <a:srgbClr val="2F528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a:solidFill>
                <a:schemeClr val="tx1"/>
              </a:solidFill>
            </a:endParaRPr>
          </a:p>
        </p:txBody>
      </p:sp>
      <p:sp>
        <p:nvSpPr>
          <p:cNvPr id="24" name="TextBox 23">
            <a:extLst>
              <a:ext uri="{FF2B5EF4-FFF2-40B4-BE49-F238E27FC236}">
                <a16:creationId xmlns:a16="http://schemas.microsoft.com/office/drawing/2014/main" id="{4C4FDFCC-94AC-4FB4-8BD4-1FCCBD20F2E4}"/>
              </a:ext>
            </a:extLst>
          </p:cNvPr>
          <p:cNvSpPr txBox="1"/>
          <p:nvPr/>
        </p:nvSpPr>
        <p:spPr>
          <a:xfrm>
            <a:off x="906679" y="5261"/>
            <a:ext cx="4883126" cy="707886"/>
          </a:xfrm>
          <a:prstGeom prst="rect">
            <a:avLst/>
          </a:prstGeom>
          <a:noFill/>
        </p:spPr>
        <p:txBody>
          <a:bodyPr wrap="square" rtlCol="0">
            <a:spAutoFit/>
          </a:bodyPr>
          <a:lstStyle/>
          <a:p>
            <a:r>
              <a:rPr lang="en-US" sz="4000" dirty="0">
                <a:solidFill>
                  <a:schemeClr val="bg1"/>
                </a:solidFill>
                <a:latin typeface="Century Gothic" panose="020B0502020202020204" pitchFamily="34" charset="0"/>
              </a:rPr>
              <a:t>TB MAC Targets</a:t>
            </a:r>
          </a:p>
        </p:txBody>
      </p:sp>
      <p:pic>
        <p:nvPicPr>
          <p:cNvPr id="25" name="Graphic 24" descr="Bullseye">
            <a:extLst>
              <a:ext uri="{FF2B5EF4-FFF2-40B4-BE49-F238E27FC236}">
                <a16:creationId xmlns:a16="http://schemas.microsoft.com/office/drawing/2014/main" id="{BB55FFAD-2C66-49E7-8D81-DC16EF926A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8201" y="-48351"/>
            <a:ext cx="767511" cy="767511"/>
          </a:xfrm>
          <a:prstGeom prst="rect">
            <a:avLst/>
          </a:prstGeom>
        </p:spPr>
      </p:pic>
    </p:spTree>
    <p:extLst>
      <p:ext uri="{BB962C8B-B14F-4D97-AF65-F5344CB8AC3E}">
        <p14:creationId xmlns:p14="http://schemas.microsoft.com/office/powerpoint/2010/main" val="414390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500"/>
                                        <p:tgtEl>
                                          <p:spTgt spid="14">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14">
                                            <p:txEl>
                                              <p:pRg st="2" end="2"/>
                                            </p:txEl>
                                          </p:spTgt>
                                        </p:tgtEl>
                                        <p:attrNameLst>
                                          <p:attrName>style.visibility</p:attrName>
                                        </p:attrNameLst>
                                      </p:cBhvr>
                                      <p:to>
                                        <p:strVal val="visible"/>
                                      </p:to>
                                    </p:set>
                                    <p:animEffect transition="in" filter="fade">
                                      <p:cBhvr>
                                        <p:cTn id="16" dur="500"/>
                                        <p:tgtEl>
                                          <p:spTgt spid="14">
                                            <p:txEl>
                                              <p:pRg st="2" end="2"/>
                                            </p:txEl>
                                          </p:spTgt>
                                        </p:tgtEl>
                                      </p:cBhvr>
                                    </p:animEffect>
                                  </p:childTnLst>
                                </p:cTn>
                              </p:par>
                            </p:childTnLst>
                          </p:cTn>
                        </p:par>
                        <p:par>
                          <p:cTn id="17" fill="hold">
                            <p:stCondLst>
                              <p:cond delay="1500"/>
                            </p:stCondLst>
                            <p:childTnLst>
                              <p:par>
                                <p:cTn id="18" presetID="10" presetClass="entr" presetSubtype="0" fill="hold" nodeType="afterEffect">
                                  <p:stCondLst>
                                    <p:cond delay="500"/>
                                  </p:stCondLst>
                                  <p:childTnLst>
                                    <p:set>
                                      <p:cBhvr>
                                        <p:cTn id="19" dur="1" fill="hold">
                                          <p:stCondLst>
                                            <p:cond delay="0"/>
                                          </p:stCondLst>
                                        </p:cTn>
                                        <p:tgtEl>
                                          <p:spTgt spid="14">
                                            <p:txEl>
                                              <p:pRg st="3" end="3"/>
                                            </p:txEl>
                                          </p:spTgt>
                                        </p:tgtEl>
                                        <p:attrNameLst>
                                          <p:attrName>style.visibility</p:attrName>
                                        </p:attrNameLst>
                                      </p:cBhvr>
                                      <p:to>
                                        <p:strVal val="visible"/>
                                      </p:to>
                                    </p:set>
                                    <p:animEffect transition="in" filter="fade">
                                      <p:cBhvr>
                                        <p:cTn id="20" dur="500"/>
                                        <p:tgtEl>
                                          <p:spTgt spid="1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4" end="4"/>
                                            </p:txEl>
                                          </p:spTgt>
                                        </p:tgtEl>
                                        <p:attrNameLst>
                                          <p:attrName>style.visibility</p:attrName>
                                        </p:attrNameLst>
                                      </p:cBhvr>
                                      <p:to>
                                        <p:strVal val="visible"/>
                                      </p:to>
                                    </p:set>
                                    <p:animEffect transition="in" filter="fade">
                                      <p:cBhvr>
                                        <p:cTn id="25" dur="500"/>
                                        <p:tgtEl>
                                          <p:spTgt spid="14">
                                            <p:txEl>
                                              <p:pRg st="4" end="4"/>
                                            </p:txEl>
                                          </p:spTgt>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500"/>
                                        <p:tgtEl>
                                          <p:spTgt spid="2"/>
                                        </p:tgtEl>
                                      </p:cBhvr>
                                    </p:animEffect>
                                  </p:childTnLst>
                                </p:cTn>
                              </p:par>
                              <p:par>
                                <p:cTn id="47" presetID="21" presetClass="emph" presetSubtype="0" repeatCount="indefinite" fill="hold" nodeType="withEffect">
                                  <p:stCondLst>
                                    <p:cond delay="0"/>
                                  </p:stCondLst>
                                  <p:childTnLst>
                                    <p:animClr clrSpc="hsl" dir="cw">
                                      <p:cBhvr override="childStyle">
                                        <p:cTn id="48" dur="500" fill="hold"/>
                                        <p:tgtEl>
                                          <p:spTgt spid="2"/>
                                        </p:tgtEl>
                                        <p:attrNameLst>
                                          <p:attrName>style.color</p:attrName>
                                        </p:attrNameLst>
                                      </p:cBhvr>
                                      <p:by>
                                        <p:hsl h="7200000" s="0" l="0"/>
                                      </p:by>
                                    </p:animClr>
                                    <p:animClr clrSpc="hsl" dir="cw">
                                      <p:cBhvr>
                                        <p:cTn id="49" dur="500" fill="hold"/>
                                        <p:tgtEl>
                                          <p:spTgt spid="2"/>
                                        </p:tgtEl>
                                        <p:attrNameLst>
                                          <p:attrName>fillcolor</p:attrName>
                                        </p:attrNameLst>
                                      </p:cBhvr>
                                      <p:by>
                                        <p:hsl h="7200000" s="0" l="0"/>
                                      </p:by>
                                    </p:animClr>
                                    <p:animClr clrSpc="hsl" dir="cw">
                                      <p:cBhvr>
                                        <p:cTn id="50" dur="500" fill="hold"/>
                                        <p:tgtEl>
                                          <p:spTgt spid="2"/>
                                        </p:tgtEl>
                                        <p:attrNameLst>
                                          <p:attrName>stroke.color</p:attrName>
                                        </p:attrNameLst>
                                      </p:cBhvr>
                                      <p:by>
                                        <p:hsl h="7200000" s="0" l="0"/>
                                      </p:by>
                                    </p:animClr>
                                    <p:set>
                                      <p:cBhvr>
                                        <p:cTn id="51"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19427</TotalTime>
  <Words>1822</Words>
  <Application>Microsoft Macintosh PowerPoint</Application>
  <PresentationFormat>Widescreen</PresentationFormat>
  <Paragraphs>253</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Gothic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cfmcquaid</dc:creator>
  <cp:lastModifiedBy>Madeleine Clarkson</cp:lastModifiedBy>
  <cp:revision>288</cp:revision>
  <dcterms:modified xsi:type="dcterms:W3CDTF">2019-07-29T08:26:51Z</dcterms:modified>
</cp:coreProperties>
</file>