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  <p:sldMasterId id="2147483763" r:id="rId3"/>
  </p:sldMasterIdLst>
  <p:notesMasterIdLst>
    <p:notesMasterId r:id="rId28"/>
  </p:notesMasterIdLst>
  <p:sldIdLst>
    <p:sldId id="256" r:id="rId4"/>
    <p:sldId id="327" r:id="rId5"/>
    <p:sldId id="328" r:id="rId6"/>
    <p:sldId id="329" r:id="rId7"/>
    <p:sldId id="325" r:id="rId8"/>
    <p:sldId id="359" r:id="rId9"/>
    <p:sldId id="361" r:id="rId10"/>
    <p:sldId id="270" r:id="rId11"/>
    <p:sldId id="271" r:id="rId12"/>
    <p:sldId id="272" r:id="rId13"/>
    <p:sldId id="316" r:id="rId14"/>
    <p:sldId id="275" r:id="rId15"/>
    <p:sldId id="276" r:id="rId16"/>
    <p:sldId id="365" r:id="rId17"/>
    <p:sldId id="364" r:id="rId18"/>
    <p:sldId id="278" r:id="rId19"/>
    <p:sldId id="279" r:id="rId20"/>
    <p:sldId id="280" r:id="rId21"/>
    <p:sldId id="281" r:id="rId22"/>
    <p:sldId id="282" r:id="rId23"/>
    <p:sldId id="318" r:id="rId24"/>
    <p:sldId id="283" r:id="rId25"/>
    <p:sldId id="317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948021-414B-4A9A-BC02-514666364019}" name="Tess Ryckman" initials="TR" userId="Tess Ryckman" providerId="None"/>
  <p188:author id="{0D047DE9-BA5C-64C9-30A5-EBC653B8309D}" name="Emily Kendall" initials="EK" userId="S::ekendal2@jh.edu::29b2822c-0c11-4580-b3dd-d68d31b079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122C43"/>
    <a:srgbClr val="E6E6E6"/>
    <a:srgbClr val="67322E"/>
    <a:srgbClr val="FFFFFF"/>
    <a:srgbClr val="2D6B68"/>
    <a:srgbClr val="99610A"/>
    <a:srgbClr val="7D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FEFB9-13A9-4997-804B-782FB17A4B91}" v="14" dt="2023-09-29T14:02:2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4" autoAdjust="0"/>
    <p:restoredTop sz="82958" autoAdjust="0"/>
  </p:normalViewPr>
  <p:slideViewPr>
    <p:cSldViewPr snapToGrid="0">
      <p:cViewPr varScale="1">
        <p:scale>
          <a:sx n="89" d="100"/>
          <a:sy n="89" d="100"/>
        </p:scale>
        <p:origin x="9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9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Ryckman" userId="09ccbdaa-7e74-4b65-8891-d2b196e1108d" providerId="ADAL" clId="{51BFEFB9-13A9-4997-804B-782FB17A4B91}"/>
    <pc:docChg chg="undo custSel addSld delSld modSld">
      <pc:chgData name="Tess Ryckman" userId="09ccbdaa-7e74-4b65-8891-d2b196e1108d" providerId="ADAL" clId="{51BFEFB9-13A9-4997-804B-782FB17A4B91}" dt="2023-09-29T14:02:28.942" v="53" actId="207"/>
      <pc:docMkLst>
        <pc:docMk/>
      </pc:docMkLst>
      <pc:sldChg chg="modAnim">
        <pc:chgData name="Tess Ryckman" userId="09ccbdaa-7e74-4b65-8891-d2b196e1108d" providerId="ADAL" clId="{51BFEFB9-13A9-4997-804B-782FB17A4B91}" dt="2023-09-29T14:00:17.433" v="1"/>
        <pc:sldMkLst>
          <pc:docMk/>
          <pc:sldMk cId="3725047692" sldId="270"/>
        </pc:sldMkLst>
      </pc:sldChg>
      <pc:sldChg chg="modSp mod modAnim">
        <pc:chgData name="Tess Ryckman" userId="09ccbdaa-7e74-4b65-8891-d2b196e1108d" providerId="ADAL" clId="{51BFEFB9-13A9-4997-804B-782FB17A4B91}" dt="2023-09-29T14:02:28.942" v="53" actId="207"/>
        <pc:sldMkLst>
          <pc:docMk/>
          <pc:sldMk cId="1899856194" sldId="272"/>
        </pc:sldMkLst>
        <pc:spChg chg="mod">
          <ac:chgData name="Tess Ryckman" userId="09ccbdaa-7e74-4b65-8891-d2b196e1108d" providerId="ADAL" clId="{51BFEFB9-13A9-4997-804B-782FB17A4B91}" dt="2023-09-29T14:02:28.942" v="53" actId="207"/>
          <ac:spMkLst>
            <pc:docMk/>
            <pc:sldMk cId="1899856194" sldId="272"/>
            <ac:spMk id="6" creationId="{CFC4D9FD-D329-C789-CDA6-DD806657FEA5}"/>
          </ac:spMkLst>
        </pc:spChg>
      </pc:sldChg>
      <pc:sldChg chg="modAnim">
        <pc:chgData name="Tess Ryckman" userId="09ccbdaa-7e74-4b65-8891-d2b196e1108d" providerId="ADAL" clId="{51BFEFB9-13A9-4997-804B-782FB17A4B91}" dt="2023-09-29T14:00:26.748" v="4"/>
        <pc:sldMkLst>
          <pc:docMk/>
          <pc:sldMk cId="303023106" sldId="275"/>
        </pc:sldMkLst>
      </pc:sldChg>
      <pc:sldChg chg="delSp modSp mod modAnim">
        <pc:chgData name="Tess Ryckman" userId="09ccbdaa-7e74-4b65-8891-d2b196e1108d" providerId="ADAL" clId="{51BFEFB9-13A9-4997-804B-782FB17A4B91}" dt="2023-09-29T14:02:08.311" v="42" actId="478"/>
        <pc:sldMkLst>
          <pc:docMk/>
          <pc:sldMk cId="4175107800" sldId="276"/>
        </pc:sldMkLst>
        <pc:spChg chg="mod">
          <ac:chgData name="Tess Ryckman" userId="09ccbdaa-7e74-4b65-8891-d2b196e1108d" providerId="ADAL" clId="{51BFEFB9-13A9-4997-804B-782FB17A4B91}" dt="2023-09-29T14:01:57.182" v="37" actId="207"/>
          <ac:spMkLst>
            <pc:docMk/>
            <pc:sldMk cId="4175107800" sldId="276"/>
            <ac:spMk id="3" creationId="{9CB2A275-4CD8-42BA-47B3-0E4E7557BC50}"/>
          </ac:spMkLst>
        </pc:spChg>
        <pc:spChg chg="del">
          <ac:chgData name="Tess Ryckman" userId="09ccbdaa-7e74-4b65-8891-d2b196e1108d" providerId="ADAL" clId="{51BFEFB9-13A9-4997-804B-782FB17A4B91}" dt="2023-09-29T14:02:05.426" v="39" actId="478"/>
          <ac:spMkLst>
            <pc:docMk/>
            <pc:sldMk cId="4175107800" sldId="276"/>
            <ac:spMk id="23" creationId="{77D41F24-42D8-6645-8E6D-96E02A885AD3}"/>
          </ac:spMkLst>
        </pc:spChg>
        <pc:spChg chg="del">
          <ac:chgData name="Tess Ryckman" userId="09ccbdaa-7e74-4b65-8891-d2b196e1108d" providerId="ADAL" clId="{51BFEFB9-13A9-4997-804B-782FB17A4B91}" dt="2023-09-29T14:02:07.144" v="41" actId="478"/>
          <ac:spMkLst>
            <pc:docMk/>
            <pc:sldMk cId="4175107800" sldId="276"/>
            <ac:spMk id="24" creationId="{5EBF63FA-32E3-6049-33AA-0F8EC521A2D4}"/>
          </ac:spMkLst>
        </pc:spChg>
        <pc:spChg chg="del">
          <ac:chgData name="Tess Ryckman" userId="09ccbdaa-7e74-4b65-8891-d2b196e1108d" providerId="ADAL" clId="{51BFEFB9-13A9-4997-804B-782FB17A4B91}" dt="2023-09-29T14:02:08.311" v="42" actId="478"/>
          <ac:spMkLst>
            <pc:docMk/>
            <pc:sldMk cId="4175107800" sldId="276"/>
            <ac:spMk id="25" creationId="{715FC12F-7A4C-2D59-2C01-ECACA55FBBEE}"/>
          </ac:spMkLst>
        </pc:spChg>
        <pc:spChg chg="del">
          <ac:chgData name="Tess Ryckman" userId="09ccbdaa-7e74-4b65-8891-d2b196e1108d" providerId="ADAL" clId="{51BFEFB9-13A9-4997-804B-782FB17A4B91}" dt="2023-09-29T14:02:06.595" v="40" actId="478"/>
          <ac:spMkLst>
            <pc:docMk/>
            <pc:sldMk cId="4175107800" sldId="276"/>
            <ac:spMk id="26" creationId="{93FAE864-5C3B-E909-A8F0-47DCCC48A4E1}"/>
          </ac:spMkLst>
        </pc:spChg>
      </pc:sldChg>
      <pc:sldChg chg="add del">
        <pc:chgData name="Tess Ryckman" userId="09ccbdaa-7e74-4b65-8891-d2b196e1108d" providerId="ADAL" clId="{51BFEFB9-13A9-4997-804B-782FB17A4B91}" dt="2023-09-29T14:00:52.874" v="16" actId="47"/>
        <pc:sldMkLst>
          <pc:docMk/>
          <pc:sldMk cId="1112183409" sldId="277"/>
        </pc:sldMkLst>
      </pc:sldChg>
      <pc:sldChg chg="delSp mod modAnim">
        <pc:chgData name="Tess Ryckman" userId="09ccbdaa-7e74-4b65-8891-d2b196e1108d" providerId="ADAL" clId="{51BFEFB9-13A9-4997-804B-782FB17A4B91}" dt="2023-09-29T14:01:20.096" v="28" actId="478"/>
        <pc:sldMkLst>
          <pc:docMk/>
          <pc:sldMk cId="1963624052" sldId="278"/>
        </pc:sldMkLst>
        <pc:spChg chg="del">
          <ac:chgData name="Tess Ryckman" userId="09ccbdaa-7e74-4b65-8891-d2b196e1108d" providerId="ADAL" clId="{51BFEFB9-13A9-4997-804B-782FB17A4B91}" dt="2023-09-29T14:01:20.096" v="28" actId="478"/>
          <ac:spMkLst>
            <pc:docMk/>
            <pc:sldMk cId="1963624052" sldId="278"/>
            <ac:spMk id="6" creationId="{9FB50D6A-6DF7-9F43-BAC7-95E67134176A}"/>
          </ac:spMkLst>
        </pc:spChg>
        <pc:spChg chg="del">
          <ac:chgData name="Tess Ryckman" userId="09ccbdaa-7e74-4b65-8891-d2b196e1108d" providerId="ADAL" clId="{51BFEFB9-13A9-4997-804B-782FB17A4B91}" dt="2023-09-29T14:01:19.660" v="27" actId="478"/>
          <ac:spMkLst>
            <pc:docMk/>
            <pc:sldMk cId="1963624052" sldId="278"/>
            <ac:spMk id="7" creationId="{8FBA9DBC-8FB0-10C7-40E1-6399D3C9EF20}"/>
          </ac:spMkLst>
        </pc:spChg>
      </pc:sldChg>
      <pc:sldChg chg="delSp mod modAnim">
        <pc:chgData name="Tess Ryckman" userId="09ccbdaa-7e74-4b65-8891-d2b196e1108d" providerId="ADAL" clId="{51BFEFB9-13A9-4997-804B-782FB17A4B91}" dt="2023-09-29T14:01:13.227" v="25" actId="478"/>
        <pc:sldMkLst>
          <pc:docMk/>
          <pc:sldMk cId="957610672" sldId="279"/>
        </pc:sldMkLst>
        <pc:spChg chg="del">
          <ac:chgData name="Tess Ryckman" userId="09ccbdaa-7e74-4b65-8891-d2b196e1108d" providerId="ADAL" clId="{51BFEFB9-13A9-4997-804B-782FB17A4B91}" dt="2023-09-29T14:01:11.607" v="23" actId="478"/>
          <ac:spMkLst>
            <pc:docMk/>
            <pc:sldMk cId="957610672" sldId="279"/>
            <ac:spMk id="6" creationId="{1D1E8325-2E92-EA24-0BD1-01B87202EA91}"/>
          </ac:spMkLst>
        </pc:spChg>
        <pc:spChg chg="del">
          <ac:chgData name="Tess Ryckman" userId="09ccbdaa-7e74-4b65-8891-d2b196e1108d" providerId="ADAL" clId="{51BFEFB9-13A9-4997-804B-782FB17A4B91}" dt="2023-09-29T14:01:13.227" v="25" actId="478"/>
          <ac:spMkLst>
            <pc:docMk/>
            <pc:sldMk cId="957610672" sldId="279"/>
            <ac:spMk id="7" creationId="{07F3414B-A44B-ADF5-2498-59EFACCBEAD3}"/>
          </ac:spMkLst>
        </pc:spChg>
        <pc:spChg chg="del">
          <ac:chgData name="Tess Ryckman" userId="09ccbdaa-7e74-4b65-8891-d2b196e1108d" providerId="ADAL" clId="{51BFEFB9-13A9-4997-804B-782FB17A4B91}" dt="2023-09-29T14:01:12.072" v="24" actId="478"/>
          <ac:spMkLst>
            <pc:docMk/>
            <pc:sldMk cId="957610672" sldId="279"/>
            <ac:spMk id="8" creationId="{51DF01EB-87FD-2C51-7A73-C9A8CFACC269}"/>
          </ac:spMkLst>
        </pc:spChg>
      </pc:sldChg>
      <pc:sldChg chg="modAnim">
        <pc:chgData name="Tess Ryckman" userId="09ccbdaa-7e74-4b65-8891-d2b196e1108d" providerId="ADAL" clId="{51BFEFB9-13A9-4997-804B-782FB17A4B91}" dt="2023-09-29T14:01:00.547" v="21"/>
        <pc:sldMkLst>
          <pc:docMk/>
          <pc:sldMk cId="2364924017" sldId="283"/>
        </pc:sldMkLst>
      </pc:sldChg>
      <pc:sldChg chg="modAnim">
        <pc:chgData name="Tess Ryckman" userId="09ccbdaa-7e74-4b65-8891-d2b196e1108d" providerId="ADAL" clId="{51BFEFB9-13A9-4997-804B-782FB17A4B91}" dt="2023-09-29T14:00:56.662" v="19"/>
        <pc:sldMkLst>
          <pc:docMk/>
          <pc:sldMk cId="1112623352" sldId="284"/>
        </pc:sldMkLst>
      </pc:sldChg>
      <pc:sldChg chg="add del">
        <pc:chgData name="Tess Ryckman" userId="09ccbdaa-7e74-4b65-8891-d2b196e1108d" providerId="ADAL" clId="{51BFEFB9-13A9-4997-804B-782FB17A4B91}" dt="2023-09-29T14:00:54.239" v="18" actId="47"/>
        <pc:sldMkLst>
          <pc:docMk/>
          <pc:sldMk cId="1509604816" sldId="286"/>
        </pc:sldMkLst>
      </pc:sldChg>
      <pc:sldChg chg="del">
        <pc:chgData name="Tess Ryckman" userId="09ccbdaa-7e74-4b65-8891-d2b196e1108d" providerId="ADAL" clId="{51BFEFB9-13A9-4997-804B-782FB17A4B91}" dt="2023-09-29T14:00:47.987" v="9" actId="47"/>
        <pc:sldMkLst>
          <pc:docMk/>
          <pc:sldMk cId="810711844" sldId="300"/>
        </pc:sldMkLst>
      </pc:sldChg>
      <pc:sldChg chg="del">
        <pc:chgData name="Tess Ryckman" userId="09ccbdaa-7e74-4b65-8891-d2b196e1108d" providerId="ADAL" clId="{51BFEFB9-13A9-4997-804B-782FB17A4B91}" dt="2023-09-29T14:00:47.987" v="9" actId="47"/>
        <pc:sldMkLst>
          <pc:docMk/>
          <pc:sldMk cId="4169871994" sldId="301"/>
        </pc:sldMkLst>
      </pc:sldChg>
      <pc:sldChg chg="add del">
        <pc:chgData name="Tess Ryckman" userId="09ccbdaa-7e74-4b65-8891-d2b196e1108d" providerId="ADAL" clId="{51BFEFB9-13A9-4997-804B-782FB17A4B91}" dt="2023-09-29T14:00:49.922" v="10" actId="47"/>
        <pc:sldMkLst>
          <pc:docMk/>
          <pc:sldMk cId="354212996" sldId="305"/>
        </pc:sldMkLst>
      </pc:sldChg>
      <pc:sldChg chg="add del">
        <pc:chgData name="Tess Ryckman" userId="09ccbdaa-7e74-4b65-8891-d2b196e1108d" providerId="ADAL" clId="{51BFEFB9-13A9-4997-804B-782FB17A4B91}" dt="2023-09-29T14:00:53.375" v="17" actId="47"/>
        <pc:sldMkLst>
          <pc:docMk/>
          <pc:sldMk cId="1006925845" sldId="306"/>
        </pc:sldMkLst>
      </pc:sldChg>
      <pc:sldChg chg="add del">
        <pc:chgData name="Tess Ryckman" userId="09ccbdaa-7e74-4b65-8891-d2b196e1108d" providerId="ADAL" clId="{51BFEFB9-13A9-4997-804B-782FB17A4B91}" dt="2023-09-29T14:00:52.423" v="15" actId="47"/>
        <pc:sldMkLst>
          <pc:docMk/>
          <pc:sldMk cId="1693823711" sldId="308"/>
        </pc:sldMkLst>
      </pc:sldChg>
      <pc:sldChg chg="modAnim">
        <pc:chgData name="Tess Ryckman" userId="09ccbdaa-7e74-4b65-8891-d2b196e1108d" providerId="ADAL" clId="{51BFEFB9-13A9-4997-804B-782FB17A4B91}" dt="2023-09-29T14:00:24.801" v="3"/>
        <pc:sldMkLst>
          <pc:docMk/>
          <pc:sldMk cId="3323894407" sldId="316"/>
        </pc:sldMkLst>
      </pc:sldChg>
      <pc:sldChg chg="modAnim">
        <pc:chgData name="Tess Ryckman" userId="09ccbdaa-7e74-4b65-8891-d2b196e1108d" providerId="ADAL" clId="{51BFEFB9-13A9-4997-804B-782FB17A4B91}" dt="2023-09-29T14:00:58.282" v="20"/>
        <pc:sldMkLst>
          <pc:docMk/>
          <pc:sldMk cId="3445603987" sldId="317"/>
        </pc:sldMkLst>
      </pc:sldChg>
      <pc:sldChg chg="add del">
        <pc:chgData name="Tess Ryckman" userId="09ccbdaa-7e74-4b65-8891-d2b196e1108d" providerId="ADAL" clId="{51BFEFB9-13A9-4997-804B-782FB17A4B91}" dt="2023-09-29T14:00:50.504" v="11" actId="47"/>
        <pc:sldMkLst>
          <pc:docMk/>
          <pc:sldMk cId="2720646549" sldId="322"/>
        </pc:sldMkLst>
      </pc:sldChg>
      <pc:sldChg chg="add del">
        <pc:chgData name="Tess Ryckman" userId="09ccbdaa-7e74-4b65-8891-d2b196e1108d" providerId="ADAL" clId="{51BFEFB9-13A9-4997-804B-782FB17A4B91}" dt="2023-09-29T14:00:51.023" v="12" actId="47"/>
        <pc:sldMkLst>
          <pc:docMk/>
          <pc:sldMk cId="17412279" sldId="323"/>
        </pc:sldMkLst>
      </pc:sldChg>
      <pc:sldChg chg="add del">
        <pc:chgData name="Tess Ryckman" userId="09ccbdaa-7e74-4b65-8891-d2b196e1108d" providerId="ADAL" clId="{51BFEFB9-13A9-4997-804B-782FB17A4B91}" dt="2023-09-29T14:00:51.423" v="13" actId="47"/>
        <pc:sldMkLst>
          <pc:docMk/>
          <pc:sldMk cId="1925702457" sldId="324"/>
        </pc:sldMkLst>
      </pc:sldChg>
      <pc:sldChg chg="add del">
        <pc:chgData name="Tess Ryckman" userId="09ccbdaa-7e74-4b65-8891-d2b196e1108d" providerId="ADAL" clId="{51BFEFB9-13A9-4997-804B-782FB17A4B91}" dt="2023-09-29T14:00:52.006" v="14" actId="47"/>
        <pc:sldMkLst>
          <pc:docMk/>
          <pc:sldMk cId="241264890" sldId="326"/>
        </pc:sldMkLst>
      </pc:sldChg>
      <pc:sldChg chg="modAnim">
        <pc:chgData name="Tess Ryckman" userId="09ccbdaa-7e74-4b65-8891-d2b196e1108d" providerId="ADAL" clId="{51BFEFB9-13A9-4997-804B-782FB17A4B91}" dt="2023-09-29T14:00:13.568" v="0"/>
        <pc:sldMkLst>
          <pc:docMk/>
          <pc:sldMk cId="1956470927" sldId="359"/>
        </pc:sldMkLst>
      </pc:sldChg>
      <pc:sldChg chg="addSp delSp mod delAnim">
        <pc:chgData name="Tess Ryckman" userId="09ccbdaa-7e74-4b65-8891-d2b196e1108d" providerId="ADAL" clId="{51BFEFB9-13A9-4997-804B-782FB17A4B91}" dt="2023-09-29T14:01:38.258" v="35" actId="478"/>
        <pc:sldMkLst>
          <pc:docMk/>
          <pc:sldMk cId="3646479467" sldId="364"/>
        </pc:sldMkLst>
        <pc:spChg chg="del">
          <ac:chgData name="Tess Ryckman" userId="09ccbdaa-7e74-4b65-8891-d2b196e1108d" providerId="ADAL" clId="{51BFEFB9-13A9-4997-804B-782FB17A4B91}" dt="2023-09-29T14:01:36.388" v="33" actId="478"/>
          <ac:spMkLst>
            <pc:docMk/>
            <pc:sldMk cId="3646479467" sldId="364"/>
            <ac:spMk id="23" creationId="{2AB65424-E0F6-43CE-CE92-A58DE352AEFF}"/>
          </ac:spMkLst>
        </pc:spChg>
        <pc:spChg chg="del">
          <ac:chgData name="Tess Ryckman" userId="09ccbdaa-7e74-4b65-8891-d2b196e1108d" providerId="ADAL" clId="{51BFEFB9-13A9-4997-804B-782FB17A4B91}" dt="2023-09-29T14:01:26.550" v="29" actId="478"/>
          <ac:spMkLst>
            <pc:docMk/>
            <pc:sldMk cId="3646479467" sldId="364"/>
            <ac:spMk id="24" creationId="{395A953F-4F69-6CEB-A775-290865915F15}"/>
          </ac:spMkLst>
        </pc:spChg>
        <pc:spChg chg="del">
          <ac:chgData name="Tess Ryckman" userId="09ccbdaa-7e74-4b65-8891-d2b196e1108d" providerId="ADAL" clId="{51BFEFB9-13A9-4997-804B-782FB17A4B91}" dt="2023-09-29T14:01:27.667" v="30" actId="478"/>
          <ac:spMkLst>
            <pc:docMk/>
            <pc:sldMk cId="3646479467" sldId="364"/>
            <ac:spMk id="25" creationId="{B5E5F7C0-81E0-C545-5E5B-6B408C6AC7C7}"/>
          </ac:spMkLst>
        </pc:spChg>
        <pc:spChg chg="del">
          <ac:chgData name="Tess Ryckman" userId="09ccbdaa-7e74-4b65-8891-d2b196e1108d" providerId="ADAL" clId="{51BFEFB9-13A9-4997-804B-782FB17A4B91}" dt="2023-09-29T14:01:37.240" v="34" actId="478"/>
          <ac:spMkLst>
            <pc:docMk/>
            <pc:sldMk cId="3646479467" sldId="364"/>
            <ac:spMk id="26" creationId="{52A2487C-C846-8F5C-E1CD-95462B3DA0A8}"/>
          </ac:spMkLst>
        </pc:spChg>
        <pc:spChg chg="del">
          <ac:chgData name="Tess Ryckman" userId="09ccbdaa-7e74-4b65-8891-d2b196e1108d" providerId="ADAL" clId="{51BFEFB9-13A9-4997-804B-782FB17A4B91}" dt="2023-09-29T14:01:38.258" v="35" actId="478"/>
          <ac:spMkLst>
            <pc:docMk/>
            <pc:sldMk cId="3646479467" sldId="364"/>
            <ac:spMk id="27" creationId="{18A29C65-5939-C54A-10B2-BABA3902376B}"/>
          </ac:spMkLst>
        </pc:spChg>
        <pc:picChg chg="add del">
          <ac:chgData name="Tess Ryckman" userId="09ccbdaa-7e74-4b65-8891-d2b196e1108d" providerId="ADAL" clId="{51BFEFB9-13A9-4997-804B-782FB17A4B91}" dt="2023-09-29T14:01:32.903" v="32" actId="478"/>
          <ac:picMkLst>
            <pc:docMk/>
            <pc:sldMk cId="3646479467" sldId="364"/>
            <ac:picMk id="16" creationId="{4C4FC741-732B-EE09-EC3D-F0C29559F3A2}"/>
          </ac:picMkLst>
        </pc:picChg>
      </pc:sldChg>
      <pc:sldChg chg="delSp modSp add mod">
        <pc:chgData name="Tess Ryckman" userId="09ccbdaa-7e74-4b65-8891-d2b196e1108d" providerId="ADAL" clId="{51BFEFB9-13A9-4997-804B-782FB17A4B91}" dt="2023-09-29T14:02:18.354" v="50" actId="478"/>
        <pc:sldMkLst>
          <pc:docMk/>
          <pc:sldMk cId="580897214" sldId="365"/>
        </pc:sldMkLst>
        <pc:spChg chg="del">
          <ac:chgData name="Tess Ryckman" userId="09ccbdaa-7e74-4b65-8891-d2b196e1108d" providerId="ADAL" clId="{51BFEFB9-13A9-4997-804B-782FB17A4B91}" dt="2023-09-29T14:02:14.767" v="46" actId="478"/>
          <ac:spMkLst>
            <pc:docMk/>
            <pc:sldMk cId="580897214" sldId="365"/>
            <ac:spMk id="16" creationId="{8C79AFF1-6A9E-8C60-4069-5E0B8F953F54}"/>
          </ac:spMkLst>
        </pc:spChg>
        <pc:spChg chg="del">
          <ac:chgData name="Tess Ryckman" userId="09ccbdaa-7e74-4b65-8891-d2b196e1108d" providerId="ADAL" clId="{51BFEFB9-13A9-4997-804B-782FB17A4B91}" dt="2023-09-29T14:02:11.828" v="43" actId="478"/>
          <ac:spMkLst>
            <pc:docMk/>
            <pc:sldMk cId="580897214" sldId="365"/>
            <ac:spMk id="18" creationId="{8FF296E1-A856-39FE-A6E1-BA2EE3819C47}"/>
          </ac:spMkLst>
        </pc:spChg>
        <pc:spChg chg="del">
          <ac:chgData name="Tess Ryckman" userId="09ccbdaa-7e74-4b65-8891-d2b196e1108d" providerId="ADAL" clId="{51BFEFB9-13A9-4997-804B-782FB17A4B91}" dt="2023-09-29T14:02:15.900" v="47" actId="478"/>
          <ac:spMkLst>
            <pc:docMk/>
            <pc:sldMk cId="580897214" sldId="365"/>
            <ac:spMk id="20" creationId="{C74730A4-FB55-185F-780F-35B5FFAB7AC3}"/>
          </ac:spMkLst>
        </pc:spChg>
        <pc:spChg chg="del">
          <ac:chgData name="Tess Ryckman" userId="09ccbdaa-7e74-4b65-8891-d2b196e1108d" providerId="ADAL" clId="{51BFEFB9-13A9-4997-804B-782FB17A4B91}" dt="2023-09-29T14:02:18.354" v="50" actId="478"/>
          <ac:spMkLst>
            <pc:docMk/>
            <pc:sldMk cId="580897214" sldId="365"/>
            <ac:spMk id="22" creationId="{A2B0E6E8-BB9F-609F-CE44-A262ACAA4CDB}"/>
          </ac:spMkLst>
        </pc:spChg>
        <pc:cxnChg chg="del">
          <ac:chgData name="Tess Ryckman" userId="09ccbdaa-7e74-4b65-8891-d2b196e1108d" providerId="ADAL" clId="{51BFEFB9-13A9-4997-804B-782FB17A4B91}" dt="2023-09-29T14:02:13.481" v="45" actId="478"/>
          <ac:cxnSpMkLst>
            <pc:docMk/>
            <pc:sldMk cId="580897214" sldId="365"/>
            <ac:cxnSpMk id="15" creationId="{720FDD31-7C95-C8EA-BE5F-876FF5ABDDA4}"/>
          </ac:cxnSpMkLst>
        </pc:cxnChg>
        <pc:cxnChg chg="del mod">
          <ac:chgData name="Tess Ryckman" userId="09ccbdaa-7e74-4b65-8891-d2b196e1108d" providerId="ADAL" clId="{51BFEFB9-13A9-4997-804B-782FB17A4B91}" dt="2023-09-29T14:02:12.796" v="44" actId="478"/>
          <ac:cxnSpMkLst>
            <pc:docMk/>
            <pc:sldMk cId="580897214" sldId="365"/>
            <ac:cxnSpMk id="17" creationId="{750D6D4A-C407-0422-2993-2FDBECB6141E}"/>
          </ac:cxnSpMkLst>
        </pc:cxnChg>
        <pc:cxnChg chg="del">
          <ac:chgData name="Tess Ryckman" userId="09ccbdaa-7e74-4b65-8891-d2b196e1108d" providerId="ADAL" clId="{51BFEFB9-13A9-4997-804B-782FB17A4B91}" dt="2023-09-29T14:02:16.415" v="48" actId="478"/>
          <ac:cxnSpMkLst>
            <pc:docMk/>
            <pc:sldMk cId="580897214" sldId="365"/>
            <ac:cxnSpMk id="19" creationId="{C9F420E8-244F-8A0B-CAF0-F428D9CC0EC9}"/>
          </ac:cxnSpMkLst>
        </pc:cxnChg>
        <pc:cxnChg chg="del">
          <ac:chgData name="Tess Ryckman" userId="09ccbdaa-7e74-4b65-8891-d2b196e1108d" providerId="ADAL" clId="{51BFEFB9-13A9-4997-804B-782FB17A4B91}" dt="2023-09-29T14:02:17.517" v="49" actId="478"/>
          <ac:cxnSpMkLst>
            <pc:docMk/>
            <pc:sldMk cId="580897214" sldId="365"/>
            <ac:cxnSpMk id="21" creationId="{21EEEE0C-5C5D-33B1-C25F-206DCD8FD60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42EA-87DB-4CAD-9422-0222D66886E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FFA0A-8B83-441F-9646-184E3232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4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0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ED199-0289-40E9-AC36-7E0C3D6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15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9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0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ED199-0289-40E9-AC36-7E0C3D6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ED199-0289-40E9-AC36-7E0C3D6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22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ED199-0289-40E9-AC36-7E0C3D620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ED199-0289-40E9-AC36-7E0C3D6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ED199-0289-40E9-AC36-7E0C3D6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71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FA0A-8B83-441F-9646-184E323208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ild Tint.png">
            <a:extLst>
              <a:ext uri="{FF2B5EF4-FFF2-40B4-BE49-F238E27FC236}">
                <a16:creationId xmlns:a16="http://schemas.microsoft.com/office/drawing/2014/main" id="{8FD6B5F9-EDFC-7E42-9FC7-6C75F421E4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pic>
        <p:nvPicPr>
          <p:cNvPr id="8" name="Picture 7" descr="JH Generic.logo.BOX.2-11-20.white [Converted].png">
            <a:extLst>
              <a:ext uri="{FF2B5EF4-FFF2-40B4-BE49-F238E27FC236}">
                <a16:creationId xmlns:a16="http://schemas.microsoft.com/office/drawing/2014/main" id="{41FCB63E-5F52-C741-B5C0-C1365954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713"/>
            <a:ext cx="1947672" cy="132335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896" y="3664673"/>
            <a:ext cx="9595104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2549787"/>
            <a:ext cx="9595104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39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9787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6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2597151" cy="17065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64673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</p:spTree>
    <p:extLst>
      <p:ext uri="{BB962C8B-B14F-4D97-AF65-F5344CB8AC3E}">
        <p14:creationId xmlns:p14="http://schemas.microsoft.com/office/powerpoint/2010/main" val="40240780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BCDE5-0387-6649-B0B8-14662B9B6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ED42C-D299-2540-9DE1-7F59674B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11E73-9809-3A43-B766-2D82612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8CED-1F75-9843-8135-819124C3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A0574-B63A-8E47-AD95-35C6496D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02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3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1371600"/>
            <a:ext cx="10680192" cy="424281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700">
                <a:solidFill>
                  <a:schemeClr val="accent5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accent5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accent5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accent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outline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CF70FDB8-CCFA-244F-9D8D-04DAD4C8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3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681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A32E-9F9C-3F48-9B3A-F96362E8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34957-E756-A042-887D-E0A50734A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54D1-E6F7-6E4D-B6CF-B73382E1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972-0171-4F01-A30D-64DF73681BFC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D964-483B-8F44-9FFA-212329B5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5283B-2309-9D4A-9771-DAE3C2CA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04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0FF2-BCEB-064C-823C-DD5EDBD0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8E558-A2E6-8B4D-8244-11F1E0F51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E9A1-427F-9841-886A-A774E9BE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5B44-BF7E-4C80-94C7-54ED95D94E95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C47CB-BBA3-8846-B769-CE820089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4DDAB-9EF5-6B47-81AF-CED460CB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35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02A7-6DF0-FE4C-8115-77AB7CF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90249-7314-A14B-B72A-016FB48A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1D52-E6B8-0443-84EF-47121803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B7F-7D74-4F40-9508-B86B4EE5C7FC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BEA12-F2C8-5243-9F99-9C96F27B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7138-B13C-6441-9A02-596BE458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271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3AE5-BA55-7447-AE44-8C516087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793A-804B-5A44-AF56-86CC169B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72A5-2871-5F4D-A91E-15C1E05D4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DCAA9-F2CA-9B45-947C-D03D195B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7D5D-ADDF-4D04-9B6C-8B8927F5B338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4C2DC-EBAA-1A45-AF73-6F5D135E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2CC99-6B01-2C44-A90D-3F85D7F1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22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74F9-3267-E149-B014-77DE463E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07E89-483F-E54A-9284-8B3BECD2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98BB5-A799-B849-A977-E8EEB374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12178-BCCC-CE4C-BC6F-C8EF5743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D2D4-2D22-1C46-A6FB-AFBF97C37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87ECD-631B-3B4B-A4E2-412971C2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BE25-F875-4E85-B033-5C19B2AFDD48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10A7D-BD7B-D547-A12E-33FED1C2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B12A3-AEA8-F146-8FEB-349754EC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13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7445-2CBD-A641-A704-1DDEB284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FD974-166D-7942-88D2-6E4C0580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DE2A-A40D-4D47-B0E5-D7FECC428D16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A1B96-1F60-AA4A-A8F7-1E3D297F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114FD-C1A8-7E4A-ABC6-7A0F42C6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3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289C2-FF5E-244D-97AA-E6F6F924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6CE8-8803-48D7-BA00-2D40BA2F779A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B7A5B-63C9-AF4D-BC2A-D89E5131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4698-98E1-054C-9C43-FFC4862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61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D989-2E2C-7F4B-AD34-BB6C9D14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0B67-50DA-624B-BBCE-8DE9CF33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6F126-8BA9-3849-A9A6-32906CDA6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012EE-DF12-BC4C-8599-CD3CA432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30F1-693E-4A0D-8392-0B970CA35D49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F4E3F-4B98-5549-AC84-CF8315A5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8DC56-52FF-FD48-9D98-C47E7FC9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114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32681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0216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6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254" y="0"/>
            <a:ext cx="2597151" cy="17065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36038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25F7-FADC-6D4A-AB9B-2BC0C8B9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8F3C9-D933-8448-8EC1-6C8094213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0CDA0-ECBE-0541-8CC7-D739DBE7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1E7C3-F1B1-CA45-A51F-09839F60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F74-14CC-44B8-8E76-1A391A660014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E0826-FA7A-D64B-96FF-0975A069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96DBB-4DD9-354C-8ED2-DA66FC59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99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3F8C-A612-E347-B6A5-9325950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D168D-F39F-FA48-8492-B16CA2B4C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47657-7730-6248-87BF-73B8106C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734-0EAC-4992-9AA5-4B2A9505CA78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5FD0B-0232-2B47-9C2C-7D3E3564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8062-5005-784C-8378-C1FDD25B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10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BCDE5-0387-6649-B0B8-14662B9B6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ED42C-D299-2540-9DE1-7F59674B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11E73-9809-3A43-B766-2D82612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AF6-EDB6-4EEF-8A17-5B2B39B7FC48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8CED-1F75-9843-8135-819124C3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A0574-B63A-8E47-AD95-35C6496D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114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32681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Subtitle, Department, Institute, Center Names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0216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6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3329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114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32681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0216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6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2597151" cy="17065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8947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83679" y="2513502"/>
            <a:ext cx="5608320" cy="914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621073" y="2562349"/>
            <a:ext cx="5570927" cy="83255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1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eild Tint.png">
            <a:extLst>
              <a:ext uri="{FF2B5EF4-FFF2-40B4-BE49-F238E27FC236}">
                <a16:creationId xmlns:a16="http://schemas.microsoft.com/office/drawing/2014/main" id="{F501C672-18F4-1A4B-9ED7-2768C1C6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ild Tint.png">
            <a:extLst>
              <a:ext uri="{FF2B5EF4-FFF2-40B4-BE49-F238E27FC236}">
                <a16:creationId xmlns:a16="http://schemas.microsoft.com/office/drawing/2014/main" id="{0CDF8AC5-B8BD-B341-8F5C-1E3B2658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5599" y="2513502"/>
            <a:ext cx="8026399" cy="914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2562349"/>
            <a:ext cx="7924800" cy="83255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1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Longer Section Divider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4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ild Tint.png">
            <a:extLst>
              <a:ext uri="{FF2B5EF4-FFF2-40B4-BE49-F238E27FC236}">
                <a16:creationId xmlns:a16="http://schemas.microsoft.com/office/drawing/2014/main" id="{ED7620C6-042A-B54A-BC06-67AC16713D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64673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9787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Section Divider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248C3A-7790-1A47-9354-6AB80184F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438" t="-374" b="40566"/>
          <a:stretch/>
        </p:blipFill>
        <p:spPr>
          <a:xfrm>
            <a:off x="554708" y="6527408"/>
            <a:ext cx="514441" cy="330592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400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79" y="2514600"/>
            <a:ext cx="5608320" cy="795528"/>
          </a:xfrm>
          <a:prstGeom prst="rect">
            <a:avLst/>
          </a:prstGeom>
          <a:solidFill>
            <a:schemeClr val="tx2"/>
          </a:solidFill>
        </p:spPr>
        <p:txBody>
          <a:bodyPr vert="horz"/>
          <a:lstStyle>
            <a:lvl1pPr algn="ctr">
              <a:buNone/>
              <a:defRPr sz="41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4">
                    <a:alpha val="60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75415" y="228600"/>
            <a:ext cx="12192000" cy="6400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621073" y="2562349"/>
            <a:ext cx="5570927" cy="83255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1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4">
                    <a:alpha val="60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7CB14-788D-4043-9F63-1D492EBF7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438" t="-374" b="40566"/>
          <a:stretch/>
        </p:blipFill>
        <p:spPr>
          <a:xfrm>
            <a:off x="554708" y="6527408"/>
            <a:ext cx="514441" cy="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400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67199" y="2514599"/>
            <a:ext cx="7924800" cy="777240"/>
          </a:xfrm>
          <a:prstGeom prst="rect">
            <a:avLst/>
          </a:prstGeom>
          <a:solidFill>
            <a:schemeClr val="tx2"/>
          </a:solidFill>
        </p:spPr>
        <p:txBody>
          <a:bodyPr vert="horz" anchor="t"/>
          <a:lstStyle>
            <a:lvl1pPr algn="ctr">
              <a:buNone/>
              <a:defRPr sz="41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Longer Section Divider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4">
                    <a:alpha val="60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3766D-54B1-9A41-A80A-7F93DF710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438" t="-374" b="40566"/>
          <a:stretch/>
        </p:blipFill>
        <p:spPr>
          <a:xfrm>
            <a:off x="554708" y="6527408"/>
            <a:ext cx="514441" cy="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ild Tint.png">
            <a:extLst>
              <a:ext uri="{FF2B5EF4-FFF2-40B4-BE49-F238E27FC236}">
                <a16:creationId xmlns:a16="http://schemas.microsoft.com/office/drawing/2014/main" id="{8B76E1FB-7F68-DD4C-A5A4-4C8D4767AC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pic>
        <p:nvPicPr>
          <p:cNvPr id="9" name="Picture 8" descr="JH Generic.logo.BOX.2-11-20.white [Converted].png">
            <a:extLst>
              <a:ext uri="{FF2B5EF4-FFF2-40B4-BE49-F238E27FC236}">
                <a16:creationId xmlns:a16="http://schemas.microsoft.com/office/drawing/2014/main" id="{BB5ABC63-D9D3-1547-B150-86EC07E4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713"/>
            <a:ext cx="1947672" cy="132335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64673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Subtitle, Department, Institute, Center Names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9787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3139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8600"/>
            <a:ext cx="12192000" cy="64008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1" y="2562348"/>
            <a:ext cx="7924799" cy="795528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 algn="ctr">
              <a:buNone/>
              <a:defRPr sz="41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Longer Section Divider</a:t>
            </a:r>
          </a:p>
        </p:txBody>
      </p:sp>
      <p:pic>
        <p:nvPicPr>
          <p:cNvPr id="11" name="Picture 10" descr="Shield THICKER White Outline.png"/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768097" y="6530974"/>
            <a:ext cx="616535" cy="327026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4">
                    <a:alpha val="60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3176D5-FF08-554C-BE99-76337350B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438" t="-374" b="40566"/>
          <a:stretch/>
        </p:blipFill>
        <p:spPr>
          <a:xfrm>
            <a:off x="554708" y="6527408"/>
            <a:ext cx="514441" cy="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1371600"/>
            <a:ext cx="10811280" cy="424281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2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6" name="Picture 5" descr="Shield THICKER White Outline.png">
            <a:extLst>
              <a:ext uri="{FF2B5EF4-FFF2-40B4-BE49-F238E27FC236}">
                <a16:creationId xmlns:a16="http://schemas.microsoft.com/office/drawing/2014/main" id="{42DACC03-F397-8240-B1FB-66568D89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49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1371600"/>
            <a:ext cx="10811280" cy="424281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2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pic>
        <p:nvPicPr>
          <p:cNvPr id="6" name="Picture 5" descr="Shield THICKER White Outline.png">
            <a:extLst>
              <a:ext uri="{FF2B5EF4-FFF2-40B4-BE49-F238E27FC236}">
                <a16:creationId xmlns:a16="http://schemas.microsoft.com/office/drawing/2014/main" id="{A90573C2-BF65-8C4C-B94A-2D81C7C8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1371600"/>
            <a:ext cx="10811280" cy="424281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3E021408-A675-3C4C-A2F3-4E7031FD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1371600"/>
            <a:ext cx="10811280" cy="424281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CA010A34-2001-CC42-8E6E-A2A14BDD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5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1371600"/>
            <a:ext cx="10811280" cy="424281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0A07B8BE-43FA-E14B-A72A-DE2ED9A9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1371601"/>
            <a:ext cx="10668000" cy="368789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5600" baseline="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Quote about topic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6" name="Picture 5" descr="Shield THICKER White Outline.png">
            <a:extLst>
              <a:ext uri="{FF2B5EF4-FFF2-40B4-BE49-F238E27FC236}">
                <a16:creationId xmlns:a16="http://schemas.microsoft.com/office/drawing/2014/main" id="{F2A975BC-3E41-094C-A5A8-E07EFECE3A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92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1371601"/>
            <a:ext cx="10668000" cy="368789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5600" baseline="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Quote about topic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5" name="Picture 4" descr="Shield THICKER White Outline.png">
            <a:extLst>
              <a:ext uri="{FF2B5EF4-FFF2-40B4-BE49-F238E27FC236}">
                <a16:creationId xmlns:a16="http://schemas.microsoft.com/office/drawing/2014/main" id="{AFA674D2-7896-564C-8B62-8FCBE7B2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1371601"/>
            <a:ext cx="10668000" cy="368789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56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Quote about topic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6E75913E-6B94-8D4F-80D5-914A9E43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1371601"/>
            <a:ext cx="10668000" cy="368789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56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Quote about topic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D71FF2D6-30A7-614F-96D0-8CB19074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ild Tint.png">
            <a:extLst>
              <a:ext uri="{FF2B5EF4-FFF2-40B4-BE49-F238E27FC236}">
                <a16:creationId xmlns:a16="http://schemas.microsoft.com/office/drawing/2014/main" id="{C3058397-8A15-BB40-81A3-EFA0DA63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896" y="3664673"/>
            <a:ext cx="9595104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2549787"/>
            <a:ext cx="9595104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-254" y="2166938"/>
            <a:ext cx="2597151" cy="17065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31529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0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1371601"/>
            <a:ext cx="10668000" cy="3687899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56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Quote about topic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6" name="Picture 5" descr="Shield THICKER White Outline.png">
            <a:extLst>
              <a:ext uri="{FF2B5EF4-FFF2-40B4-BE49-F238E27FC236}">
                <a16:creationId xmlns:a16="http://schemas.microsoft.com/office/drawing/2014/main" id="{54384F14-FA15-5B40-8230-D65C64E0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5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1371600"/>
            <a:ext cx="10680192" cy="424281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7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outline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29F63ADC-582C-8748-B6BA-E979D7B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38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1371600"/>
            <a:ext cx="10680192" cy="424281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7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outline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B7D914E0-B90D-D646-A50F-4FC45D088F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3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1371600"/>
            <a:ext cx="10680192" cy="424281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700">
                <a:solidFill>
                  <a:schemeClr val="accent5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accent5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accent5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accent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outline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CF70FDB8-CCFA-244F-9D8D-04DAD4C8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35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1371600"/>
            <a:ext cx="10680192" cy="424281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700">
                <a:solidFill>
                  <a:schemeClr val="accent5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accent5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accent5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accent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outline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51DD0138-C90E-BB4D-935B-0D0BFA0E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5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1371600"/>
            <a:ext cx="10680192" cy="424281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700">
                <a:solidFill>
                  <a:schemeClr val="accent5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accent5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accent5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accent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outline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EBD10E39-4624-904C-9282-1F5D9759C9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29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ild Tint.png">
            <a:extLst>
              <a:ext uri="{FF2B5EF4-FFF2-40B4-BE49-F238E27FC236}">
                <a16:creationId xmlns:a16="http://schemas.microsoft.com/office/drawing/2014/main" id="{BD2A9476-154B-7948-9116-874667BA7F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28801"/>
            <a:ext cx="9144000" cy="63862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 or statement to go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720976"/>
            <a:ext cx="9144000" cy="302101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Copy here. Could be a few sentences or could be a bulleted list.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eild Tint.png">
            <a:extLst>
              <a:ext uri="{FF2B5EF4-FFF2-40B4-BE49-F238E27FC236}">
                <a16:creationId xmlns:a16="http://schemas.microsoft.com/office/drawing/2014/main" id="{85EAD8DD-6BC6-9747-ABEF-670B1F87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  <a:alphaModFix amt="6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28801"/>
            <a:ext cx="9144000" cy="63862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 or statement to go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720976"/>
            <a:ext cx="9144000" cy="302101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Copy here. Could be a few sentences or could be a bulleted list.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9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eild Tint.png">
            <a:extLst>
              <a:ext uri="{FF2B5EF4-FFF2-40B4-BE49-F238E27FC236}">
                <a16:creationId xmlns:a16="http://schemas.microsoft.com/office/drawing/2014/main" id="{6EFD82A9-3C3E-8746-8E17-4A18A574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  <a:alphaModFix amt="6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28801"/>
            <a:ext cx="9144000" cy="63862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 or statement to go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720976"/>
            <a:ext cx="9144000" cy="302101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Copy here. Could be a few sentences or could be a bulleted list.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9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1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8095" y="1828800"/>
            <a:ext cx="10668000" cy="419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69E6E1DC-9529-3548-ABAA-E09C5E6AFF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73D19-C994-9D4D-B5EB-B8F2DEC88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35060" b="17287"/>
          <a:stretch/>
        </p:blipFill>
        <p:spPr>
          <a:xfrm>
            <a:off x="-1" y="428165"/>
            <a:ext cx="4718983" cy="6429836"/>
          </a:xfrm>
          <a:prstGeom prst="rect">
            <a:avLst/>
          </a:prstGeom>
        </p:spPr>
      </p:pic>
      <p:pic>
        <p:nvPicPr>
          <p:cNvPr id="9" name="Picture 8" descr="JH Generic.logo.BOX.2-11-20.white [Converted].png">
            <a:extLst>
              <a:ext uri="{FF2B5EF4-FFF2-40B4-BE49-F238E27FC236}">
                <a16:creationId xmlns:a16="http://schemas.microsoft.com/office/drawing/2014/main" id="{AF8E8CDF-45E0-2842-BBFB-530EEB1D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713"/>
            <a:ext cx="1947672" cy="132335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896" y="3664673"/>
            <a:ext cx="9595104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1" baseline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2549787"/>
            <a:ext cx="9595104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9423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8095" y="1828800"/>
            <a:ext cx="10668000" cy="419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0" name="Picture 9" descr="Shield THICKER White Outline.png">
            <a:extLst>
              <a:ext uri="{FF2B5EF4-FFF2-40B4-BE49-F238E27FC236}">
                <a16:creationId xmlns:a16="http://schemas.microsoft.com/office/drawing/2014/main" id="{F6908152-EE9F-D24E-B5BF-715A2F5F94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6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8095" y="1828800"/>
            <a:ext cx="10668000" cy="419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0" name="Picture 9" descr="Shield THICKER White Outline.png">
            <a:extLst>
              <a:ext uri="{FF2B5EF4-FFF2-40B4-BE49-F238E27FC236}">
                <a16:creationId xmlns:a16="http://schemas.microsoft.com/office/drawing/2014/main" id="{2D19B1FB-FF5B-4643-93C7-799D8AB0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4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2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8095" y="1828800"/>
            <a:ext cx="10668000" cy="419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460E0481-D4B4-D441-8807-6E50A44A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0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eild Tint.png">
            <a:extLst>
              <a:ext uri="{FF2B5EF4-FFF2-40B4-BE49-F238E27FC236}">
                <a16:creationId xmlns:a16="http://schemas.microsoft.com/office/drawing/2014/main" id="{70CB8A51-C543-E449-8D77-00E8E5986F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28800"/>
            <a:ext cx="9144000" cy="34163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Closing Statement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5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ild Tint.png">
            <a:extLst>
              <a:ext uri="{FF2B5EF4-FFF2-40B4-BE49-F238E27FC236}">
                <a16:creationId xmlns:a16="http://schemas.microsoft.com/office/drawing/2014/main" id="{0F5E799B-B1A7-9748-A115-99CB6275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  <a:alphaModFix amt="6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28800"/>
            <a:ext cx="9144000" cy="34163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0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Closing Statement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80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ild Tint.png">
            <a:extLst>
              <a:ext uri="{FF2B5EF4-FFF2-40B4-BE49-F238E27FC236}">
                <a16:creationId xmlns:a16="http://schemas.microsoft.com/office/drawing/2014/main" id="{249873F3-E3CA-CC42-B010-0351B2892B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9000"/>
            <a:alphaModFix amt="6000"/>
          </a:blip>
          <a:stretch>
            <a:fillRect/>
          </a:stretch>
        </p:blipFill>
        <p:spPr>
          <a:xfrm>
            <a:off x="0" y="576072"/>
            <a:ext cx="4498848" cy="6281928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828800"/>
            <a:ext cx="9144000" cy="34163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0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Closing Statement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6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685800"/>
            <a:ext cx="1066800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F7B5CEB1-4E07-E84D-9D12-510EFFD7DA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685800"/>
            <a:ext cx="1066800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7" name="Picture 6" descr="Shield THICKER White Outline.png">
            <a:extLst>
              <a:ext uri="{FF2B5EF4-FFF2-40B4-BE49-F238E27FC236}">
                <a16:creationId xmlns:a16="http://schemas.microsoft.com/office/drawing/2014/main" id="{35947CD8-9F51-B34C-80F3-F8D519ADE9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6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09485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512064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8736" y="1371600"/>
            <a:ext cx="5120640" cy="33845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2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Captions or other descriptive copy could go here. Compelling visuals can enhance the presentation.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 bulleted list could go here</a:t>
            </a:r>
          </a:p>
          <a:p>
            <a:pPr lvl="0"/>
            <a:r>
              <a:rPr lang="en-US" dirty="0"/>
              <a:t>• Descriptive copy could go here.</a:t>
            </a:r>
          </a:p>
          <a:p>
            <a:pPr lvl="0"/>
            <a:r>
              <a:rPr lang="en-US" dirty="0"/>
              <a:t>• More data could go here.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BA59CBBA-DF53-9648-A56E-841CCD6007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607C9A-4006-B24F-A9D6-AF4830A5A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35060" b="17287"/>
          <a:stretch/>
        </p:blipFill>
        <p:spPr>
          <a:xfrm>
            <a:off x="-1" y="428165"/>
            <a:ext cx="4718983" cy="6429836"/>
          </a:xfrm>
          <a:prstGeom prst="rect">
            <a:avLst/>
          </a:prstGeom>
        </p:spPr>
      </p:pic>
      <p:pic>
        <p:nvPicPr>
          <p:cNvPr id="9" name="Picture 8" descr="JH Generic.logo.BOX.2-11-20.white [Converted].png">
            <a:extLst>
              <a:ext uri="{FF2B5EF4-FFF2-40B4-BE49-F238E27FC236}">
                <a16:creationId xmlns:a16="http://schemas.microsoft.com/office/drawing/2014/main" id="{C0D52CC1-0C26-3B45-873F-A03768C7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713"/>
            <a:ext cx="1947672" cy="132335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896" y="3664673"/>
            <a:ext cx="9595104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Subtitle, Department, Institute, Center Names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2549787"/>
            <a:ext cx="9595104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1236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512064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8736" y="1371600"/>
            <a:ext cx="5120640" cy="33845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2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Captions or other descriptive copy could go here. Compelling visuals can enhance the presentation.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 bulleted list could go here</a:t>
            </a:r>
          </a:p>
          <a:p>
            <a:pPr lvl="0"/>
            <a:r>
              <a:rPr lang="en-US" dirty="0"/>
              <a:t>• Descriptive copy could go here.</a:t>
            </a:r>
          </a:p>
          <a:p>
            <a:pPr lvl="0"/>
            <a:r>
              <a:rPr lang="en-US" dirty="0"/>
              <a:t>• More data could go here.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FF8513AA-538E-B841-8AD5-412F0478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2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512064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8736" y="1371600"/>
            <a:ext cx="5120640" cy="33845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Captions or other descriptive copy could go here. Compelling visuals can enhance the presentation.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 bulleted list could go here</a:t>
            </a:r>
          </a:p>
          <a:p>
            <a:pPr lvl="0"/>
            <a:r>
              <a:rPr lang="en-US" dirty="0"/>
              <a:t>• Descriptive copy could go here.</a:t>
            </a:r>
          </a:p>
          <a:p>
            <a:pPr lvl="0"/>
            <a:r>
              <a:rPr lang="en-US" dirty="0"/>
              <a:t>• More data could go 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EC70DA64-38B5-D946-8EBD-6A578EFD00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5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512064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8736" y="1371600"/>
            <a:ext cx="5120640" cy="33845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Captions or other descriptive copy could go here. Compelling visuals can enhance the presentation.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 bulleted list could go here</a:t>
            </a:r>
          </a:p>
          <a:p>
            <a:pPr lvl="0"/>
            <a:r>
              <a:rPr lang="en-US" dirty="0"/>
              <a:t>• Descriptive copy could go here.</a:t>
            </a:r>
          </a:p>
          <a:p>
            <a:pPr lvl="0"/>
            <a:r>
              <a:rPr lang="en-US" dirty="0"/>
              <a:t>• More data could go here.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8EE5647F-35F1-8B45-8819-04CB9866AC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17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512064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4395" y="1371600"/>
            <a:ext cx="5120640" cy="33845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Captions or other descriptive copy could go here. Compelling visuals can enhance the presentation.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 bulleted list could go here</a:t>
            </a:r>
          </a:p>
          <a:p>
            <a:pPr lvl="0"/>
            <a:r>
              <a:rPr lang="en-US" dirty="0"/>
              <a:t>• Descriptive copy could go here.</a:t>
            </a:r>
          </a:p>
          <a:p>
            <a:pPr lvl="0"/>
            <a:r>
              <a:rPr lang="en-US" dirty="0"/>
              <a:t>• More data could go here.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C93E8CBF-0928-F740-B774-8E8FD98D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9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6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512064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81128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8736" y="1371600"/>
            <a:ext cx="5120640" cy="33845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5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Captions or other descriptive copy could go here. Compelling visuals can enhance the presentation.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 bulleted list could go here</a:t>
            </a:r>
          </a:p>
          <a:p>
            <a:pPr lvl="0"/>
            <a:r>
              <a:rPr lang="en-US" dirty="0"/>
              <a:t>• Descriptive copy could go here.</a:t>
            </a:r>
          </a:p>
          <a:p>
            <a:pPr lvl="0"/>
            <a:r>
              <a:rPr lang="en-US" dirty="0"/>
              <a:t>• More data could go here.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BD5CEAC6-4D52-8643-BD20-C929FAE017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0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4632960" cy="4800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404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11880" y="4396974"/>
            <a:ext cx="5517611" cy="13181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A caption or other descriptive copy could go here. Compelling visuals enhance presentations.</a:t>
            </a:r>
          </a:p>
          <a:p>
            <a:pPr lvl="0"/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11880" y="1371601"/>
            <a:ext cx="5517611" cy="2873829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2" name="Picture 11" descr="Shield THICKER White Outline.png">
            <a:extLst>
              <a:ext uri="{FF2B5EF4-FFF2-40B4-BE49-F238E27FC236}">
                <a16:creationId xmlns:a16="http://schemas.microsoft.com/office/drawing/2014/main" id="{F4682A2A-7D2B-D84C-B431-01E46570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1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8096" y="1371600"/>
            <a:ext cx="4632960" cy="4800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404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41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11880" y="4396974"/>
            <a:ext cx="5517611" cy="13181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4"/>
                </a:solidFill>
                <a:latin typeface="Tahoma"/>
                <a:cs typeface="Tahoma"/>
              </a:defRPr>
            </a:lvl1pPr>
            <a:lvl2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2pPr>
            <a:lvl3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chemeClr val="accent4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A caption or other descriptive copy could go here. Compelling visuals enhance presentations.</a:t>
            </a:r>
          </a:p>
          <a:p>
            <a:pPr lvl="0"/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5911880" y="1371601"/>
            <a:ext cx="5517611" cy="2873829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47DC1B92-E6D7-6A4F-B679-1A0EAFE5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9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7957"/>
            <a:ext cx="10521696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45DEF5F2-3E73-664A-9712-8D46F6AE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8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7957"/>
            <a:ext cx="10521696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00E650EF-2B05-A946-83D3-D3809E92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7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7957"/>
            <a:ext cx="10521696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BCAE53CA-7E30-FE4B-AB2B-D49130CE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D7AD34-465B-4542-8F12-24D911FC3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35060" b="17287"/>
          <a:stretch/>
        </p:blipFill>
        <p:spPr>
          <a:xfrm>
            <a:off x="-1" y="428165"/>
            <a:ext cx="4718983" cy="6429836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896" y="3664673"/>
            <a:ext cx="9595104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Subtitle, Department, Institute, Center Names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2549787"/>
            <a:ext cx="9595104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-254" y="2166938"/>
            <a:ext cx="2597151" cy="17065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37246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2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7957"/>
            <a:ext cx="10521696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595438"/>
            <a:ext cx="5120640" cy="42418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C936D9C6-7075-FC44-AF78-43FCF06E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9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315456" y="365761"/>
            <a:ext cx="512064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371600"/>
            <a:ext cx="5120640" cy="448344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365760"/>
            <a:ext cx="5120640" cy="548928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E0BC0C0C-500C-A84F-B0AF-A2DA26BE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6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315456" y="365761"/>
            <a:ext cx="512064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371600"/>
            <a:ext cx="5120640" cy="448344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365760"/>
            <a:ext cx="5120640" cy="548928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3C47F8E6-8FCE-C64A-BA0D-2F46C9FC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06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315456" y="365761"/>
            <a:ext cx="512064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5456" y="1371600"/>
            <a:ext cx="5120640" cy="448344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365760"/>
            <a:ext cx="5120640" cy="548928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2" name="Picture 11" descr="Shield THICKER White Outline.png">
            <a:extLst>
              <a:ext uri="{FF2B5EF4-FFF2-40B4-BE49-F238E27FC236}">
                <a16:creationId xmlns:a16="http://schemas.microsoft.com/office/drawing/2014/main" id="{634CE1BF-0468-214B-8540-3F393CBF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0896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A5E392E7-CB61-7441-BCA7-535FF1710C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27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0896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AC10CA76-2153-E74C-B0D8-56EC09C4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0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0896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5BD5F954-A19E-E34E-A472-6D0A22CE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1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3FFF1557-C7B3-8845-897F-1E03383D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8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5A938ECC-6FC4-544C-8495-0923741D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25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E3642D77-BD05-0F44-B043-15CD909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8F027-D980-5940-84B1-7BC2AD4B4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35060" b="17287"/>
          <a:stretch/>
        </p:blipFill>
        <p:spPr>
          <a:xfrm>
            <a:off x="-1" y="428165"/>
            <a:ext cx="4718983" cy="6429836"/>
          </a:xfrm>
          <a:prstGeom prst="rect">
            <a:avLst/>
          </a:prstGeom>
        </p:spPr>
      </p:pic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596896" y="3666745"/>
            <a:ext cx="9595104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1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| Subtitle could go here |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2166938"/>
            <a:ext cx="2597151" cy="17065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596896" y="2549787"/>
            <a:ext cx="9595104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008436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2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7315200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2176272"/>
            <a:ext cx="30480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54A69962-6784-7440-95EB-996296DB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7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1947672"/>
            <a:ext cx="3048000" cy="1600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8388096" y="4005072"/>
            <a:ext cx="3048000" cy="1600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68096" y="1947672"/>
            <a:ext cx="73152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5746687"/>
            <a:ext cx="73152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8096" y="3570640"/>
            <a:ext cx="30480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8096" y="5746687"/>
            <a:ext cx="30480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3" name="Picture 12" descr="Shield THICKER White Outline.png">
            <a:extLst>
              <a:ext uri="{FF2B5EF4-FFF2-40B4-BE49-F238E27FC236}">
                <a16:creationId xmlns:a16="http://schemas.microsoft.com/office/drawing/2014/main" id="{17B77635-B8C6-F84A-9F3A-A8DD6A50AC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1947672"/>
            <a:ext cx="3048000" cy="1600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8388096" y="4005072"/>
            <a:ext cx="3048000" cy="1600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68096" y="1947672"/>
            <a:ext cx="73152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5746687"/>
            <a:ext cx="73152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8096" y="3570640"/>
            <a:ext cx="30480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8096" y="5746687"/>
            <a:ext cx="3048000" cy="43443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3" name="Picture 12" descr="Shield THICKER White Outline.png">
            <a:extLst>
              <a:ext uri="{FF2B5EF4-FFF2-40B4-BE49-F238E27FC236}">
                <a16:creationId xmlns:a16="http://schemas.microsoft.com/office/drawing/2014/main" id="{C9423699-653B-654F-B006-EECEED9E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6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388096" y="1947672"/>
            <a:ext cx="3048000" cy="1600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8388096" y="4005072"/>
            <a:ext cx="3048000" cy="1600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68096" y="1947672"/>
            <a:ext cx="7315200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8096" y="5746687"/>
            <a:ext cx="73152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8096" y="3570640"/>
            <a:ext cx="30480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8096" y="5746687"/>
            <a:ext cx="3048000" cy="4344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3" name="Picture 12" descr="Shield THICKER White Outline.png">
            <a:extLst>
              <a:ext uri="{FF2B5EF4-FFF2-40B4-BE49-F238E27FC236}">
                <a16:creationId xmlns:a16="http://schemas.microsoft.com/office/drawing/2014/main" id="{B10D66C4-0526-D24C-AF14-158ABE324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0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839095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839095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246740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246740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033E4CD3-0368-4B47-A5B5-481E240B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0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849235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849235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256880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256880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B5D9BDB4-3208-5240-B028-17AF9E23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2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849235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849235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256880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256880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2" name="Picture 11" descr="Shield THICKER White Outline.png">
            <a:extLst>
              <a:ext uri="{FF2B5EF4-FFF2-40B4-BE49-F238E27FC236}">
                <a16:creationId xmlns:a16="http://schemas.microsoft.com/office/drawing/2014/main" id="{102DC095-EF4B-184F-861F-5A422A47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1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29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849235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849235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256880" y="1965960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256880" y="4196871"/>
            <a:ext cx="3048000" cy="198424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D9BC3B9D-56DE-B946-B8A7-36152493C6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02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3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685800"/>
            <a:ext cx="512064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15456" y="685800"/>
            <a:ext cx="512064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bg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1485480A-694D-E140-BCA0-F18B2074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685800"/>
            <a:ext cx="512064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15456" y="685800"/>
            <a:ext cx="512064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D49DF86C-C0C6-994A-B186-9E150C1C85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3750DC-0764-B14B-81E9-C8519A42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35060" b="17287"/>
          <a:stretch/>
        </p:blipFill>
        <p:spPr>
          <a:xfrm>
            <a:off x="-1" y="428165"/>
            <a:ext cx="4718983" cy="6429836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64673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Subtitle, Department, Institute, Center Names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9787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2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428407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8096" y="685800"/>
            <a:ext cx="512064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15456" y="685800"/>
            <a:ext cx="5120640" cy="548928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8" name="Picture 7" descr="Shield THICKER White Outline.png">
            <a:extLst>
              <a:ext uri="{FF2B5EF4-FFF2-40B4-BE49-F238E27FC236}">
                <a16:creationId xmlns:a16="http://schemas.microsoft.com/office/drawing/2014/main" id="{CB4CE6DA-0681-AC4D-92B9-D2B51CAF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66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241792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018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509C6B6A-23A9-DB4F-92C9-03A32102BC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8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241792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018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4" name="Picture 13" descr="Shield THICKER White Outline.png">
            <a:extLst>
              <a:ext uri="{FF2B5EF4-FFF2-40B4-BE49-F238E27FC236}">
                <a16:creationId xmlns:a16="http://schemas.microsoft.com/office/drawing/2014/main" id="{DB0DC8F7-9238-8D4B-9208-37F42A28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7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241792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018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A543A1A9-46D8-274B-95FD-4C91806D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650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4">
    <p:bg>
      <p:bgPr>
        <a:solidFill>
          <a:schemeClr val="accent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1986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241792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0187" y="2176272"/>
            <a:ext cx="3194304" cy="3657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Georgia"/>
                <a:cs typeface="Georgia"/>
              </a:defRPr>
            </a:lvl1pPr>
            <a:lvl2pPr>
              <a:defRPr sz="2200">
                <a:solidFill>
                  <a:schemeClr val="bg2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2"/>
                </a:solidFill>
                <a:latin typeface="Georgia"/>
                <a:cs typeface="Georgia"/>
              </a:defRPr>
            </a:lvl3pPr>
            <a:lvl4pPr>
              <a:defRPr sz="2200">
                <a:solidFill>
                  <a:schemeClr val="bg2"/>
                </a:solidFill>
                <a:latin typeface="Georgia"/>
                <a:cs typeface="Georgia"/>
              </a:defRPr>
            </a:lvl4pPr>
            <a:lvl5pPr>
              <a:defRPr sz="2200">
                <a:solidFill>
                  <a:schemeClr val="bg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1" name="Picture 10" descr="Shield THICKER White Outline.png">
            <a:extLst>
              <a:ext uri="{FF2B5EF4-FFF2-40B4-BE49-F238E27FC236}">
                <a16:creationId xmlns:a16="http://schemas.microsoft.com/office/drawing/2014/main" id="{1E90C8A8-9FDE-264D-9B8C-6C82D0A0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76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768097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242048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74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5FFB8533-89E1-4342-AE08-B0061795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1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768097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242048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74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10" name="Picture 9" descr="Shield THICKER White Outline.png">
            <a:extLst>
              <a:ext uri="{FF2B5EF4-FFF2-40B4-BE49-F238E27FC236}">
                <a16:creationId xmlns:a16="http://schemas.microsoft.com/office/drawing/2014/main" id="{FF6983CD-1F82-D240-94E5-ECF2CEB9A1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01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65761"/>
            <a:ext cx="10668000" cy="832559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0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768097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242048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98374" y="2176463"/>
            <a:ext cx="3194049" cy="3657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chemeClr val="accent4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3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F780304B-D7DA-D44A-9B3C-62372CD9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194495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Georgia"/>
                <a:cs typeface="Georgia"/>
              </a:rPr>
              <a:t>Protecting Health Saving Lives—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1072" y="381444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bg2"/>
                </a:solidFill>
                <a:latin typeface="Georgia"/>
                <a:cs typeface="Georgia"/>
              </a:rPr>
              <a:t>Millions at a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2633" y="544514"/>
            <a:ext cx="504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spc="220" dirty="0">
                <a:solidFill>
                  <a:schemeClr val="bg2"/>
                </a:solidFill>
                <a:latin typeface="Tahoma"/>
                <a:cs typeface="Tahoma"/>
              </a:rPr>
              <a:t>What is Public Health? </a:t>
            </a:r>
          </a:p>
        </p:txBody>
      </p:sp>
      <p:pic>
        <p:nvPicPr>
          <p:cNvPr id="9" name="Picture 8" descr="Shield THICKER White Outline.png">
            <a:extLst>
              <a:ext uri="{FF2B5EF4-FFF2-40B4-BE49-F238E27FC236}">
                <a16:creationId xmlns:a16="http://schemas.microsoft.com/office/drawing/2014/main" id="{26B73BA1-874B-8E47-BD06-106B8CAE2A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b="34210"/>
          <a:stretch>
            <a:fillRect/>
          </a:stretch>
        </p:blipFill>
        <p:spPr>
          <a:xfrm>
            <a:off x="576072" y="6530974"/>
            <a:ext cx="462401" cy="3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2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46A3-1F49-4D09-8E60-48AD3E3D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3131-D265-45EC-B12C-50C180C99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D91C7-ADF6-4428-B40A-66A8CC85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DE3-1101-4FE4-BF43-04DAD695D1A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33F64-FA25-4464-876B-378EBAEF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9D70A-4F7A-47C1-8145-9CC5EB31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678F-CE7F-4452-B0AE-053C67F67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97414"/>
            <a:ext cx="12192000" cy="105237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6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12300"/>
            <a:ext cx="12192000" cy="65032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200" i="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Subtitle, Department, Institute, Center Names</a:t>
            </a:r>
          </a:p>
        </p:txBody>
      </p:sp>
    </p:spTree>
    <p:extLst>
      <p:ext uri="{BB962C8B-B14F-4D97-AF65-F5344CB8AC3E}">
        <p14:creationId xmlns:p14="http://schemas.microsoft.com/office/powerpoint/2010/main" val="14341328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A32E-9F9C-3F48-9B3A-F96362E8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34957-E756-A042-887D-E0A50734A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54D1-E6F7-6E4D-B6CF-B73382E1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D964-483B-8F44-9FFA-212329B5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5283B-2309-9D4A-9771-DAE3C2CA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06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0FF2-BCEB-064C-823C-DD5EDBD0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8E558-A2E6-8B4D-8244-11F1E0F51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E9A1-427F-9841-886A-A774E9BE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C47CB-BBA3-8846-B769-CE820089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4DDAB-9EF5-6B47-81AF-CED460CB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3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02A7-6DF0-FE4C-8115-77AB7CF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90249-7314-A14B-B72A-016FB48A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1D52-E6B8-0443-84EF-47121803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BEA12-F2C8-5243-9F99-9C96F27B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7138-B13C-6441-9A02-596BE458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4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3AE5-BA55-7447-AE44-8C516087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793A-804B-5A44-AF56-86CC169B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72A5-2871-5F4D-A91E-15C1E05D4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DCAA9-F2CA-9B45-947C-D03D195B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4C2DC-EBAA-1A45-AF73-6F5D135E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2CC99-6B01-2C44-A90D-3F85D7F1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731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74F9-3267-E149-B014-77DE463E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07E89-483F-E54A-9284-8B3BECD2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98BB5-A799-B849-A977-E8EEB374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12178-BCCC-CE4C-BC6F-C8EF5743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D2D4-2D22-1C46-A6FB-AFBF97C37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87ECD-631B-3B4B-A4E2-412971C2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10A7D-BD7B-D547-A12E-33FED1C2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B12A3-AEA8-F146-8FEB-349754EC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21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7445-2CBD-A641-A704-1DDEB284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FD974-166D-7942-88D2-6E4C0580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A1B96-1F60-AA4A-A8F7-1E3D297F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114FD-C1A8-7E4A-ABC6-7A0F42C6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11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289C2-FF5E-244D-97AA-E6F6F924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B7A5B-63C9-AF4D-BC2A-D89E5131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4698-98E1-054C-9C43-FFC4862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50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D989-2E2C-7F4B-AD34-BB6C9D14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0B67-50DA-624B-BBCE-8DE9CF33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6F126-8BA9-3849-A9A6-32906CDA6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012EE-DF12-BC4C-8599-CD3CA432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F4E3F-4B98-5549-AC84-CF8315A5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8DC56-52FF-FD48-9D98-C47E7FC9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25F7-FADC-6D4A-AB9B-2BC0C8B9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8F3C9-D933-8448-8EC1-6C8094213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0CDA0-ECBE-0541-8CC7-D739DBE7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1E7C3-F1B1-CA45-A51F-09839F60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E0826-FA7A-D64B-96FF-0975A069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96DBB-4DD9-354C-8ED2-DA66FC59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036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3F8C-A612-E347-B6A5-9325950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D168D-F39F-FA48-8492-B16CA2B4C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47657-7730-6248-87BF-73B8106C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5FD0B-0232-2B47-9C2C-7D3E3564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8062-5005-784C-8378-C1FDD25B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556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alpha val="2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</p:sldLayoutIdLst>
  <p:txStyles>
    <p:titleStyle>
      <a:lvl1pPr algn="ctr" defTabSz="457200" rtl="0" eaLnBrk="1" latinLnBrk="0" hangingPunct="1">
        <a:spcBef>
          <a:spcPct val="0"/>
        </a:spcBef>
        <a:buNone/>
        <a:defRPr sz="5800" b="0" kern="1200" baseline="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08FCB-BC78-AE4F-A826-F97FC0DD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6C63C-768F-604E-AB50-54B36EAC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6A2BF-AF4F-1A41-A5AF-2DC859966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A9C7-8EF7-094C-9121-0C5AAB9FD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5659-8662-FA46-9247-C9FD672C7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D1E3-579B-C549-8613-FFD016AB3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08FCB-BC78-AE4F-A826-F97FC0DD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6C63C-768F-604E-AB50-54B36EAC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6A2BF-AF4F-1A41-A5AF-2DC859966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675E-C067-4D45-929B-B5560716721F}" type="datetime4">
              <a:rPr lang="en-US" smtClean="0"/>
              <a:t>September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5659-8662-FA46-9247-C9FD672C7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D1E3-579B-C549-8613-FFD016AB3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E303-E616-1948-9B91-BA00CC30F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E32D16-4D9E-9F4D-9FF0-716941AB6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70077" y="6279293"/>
            <a:ext cx="1905000" cy="285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1F611-39AB-2E4C-B4EC-AA8306A621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8D82B4-1AA6-7F40-84B4-C38D733D63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26654" y="3191909"/>
            <a:ext cx="10857365" cy="140412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 &amp; clinical TB trajectories: 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modeling with case finding implications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D334DBC-AD60-B443-A337-2D24E3DC4F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26654" y="4905488"/>
            <a:ext cx="7800975" cy="1188050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 Ryckman</a:t>
            </a:r>
          </a:p>
          <a:p>
            <a:pPr algn="l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MAC Seminar: new models of natural history</a:t>
            </a:r>
          </a:p>
          <a:p>
            <a:pPr algn="l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2302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erved cumulative percentage of death in the cohorts of tuberculosis (TB) patients identified. Each line connecting a series of dots represents a single patient cohort, with each dot representing an observation point for that cohort. Blue lines represent smear-positive patients (open TB) and orange lines represent smear-negative patients (closed TB).">
            <a:extLst>
              <a:ext uri="{FF2B5EF4-FFF2-40B4-BE49-F238E27FC236}">
                <a16:creationId xmlns:a16="http://schemas.microsoft.com/office/drawing/2014/main" id="{2D9DFF25-00B0-BDCE-E1EE-EF589A50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9" y="898196"/>
            <a:ext cx="7835171" cy="54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666A7-05AE-4583-7DF4-81FBAE2C1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974" y="231800"/>
            <a:ext cx="10668000" cy="832559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Historical calibration targets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609DF-675B-CDAD-14B9-6810AE44FD15}"/>
              </a:ext>
            </a:extLst>
          </p:cNvPr>
          <p:cNvSpPr txBox="1"/>
          <p:nvPr/>
        </p:nvSpPr>
        <p:spPr>
          <a:xfrm>
            <a:off x="5624156" y="4951163"/>
            <a:ext cx="4085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Source: </a:t>
            </a:r>
            <a:r>
              <a:rPr lang="en-US" sz="1400" dirty="0" err="1">
                <a:solidFill>
                  <a:schemeClr val="accent6"/>
                </a:solidFill>
              </a:rPr>
              <a:t>Ragonnet</a:t>
            </a:r>
            <a:r>
              <a:rPr lang="en-US" sz="1400" dirty="0">
                <a:solidFill>
                  <a:schemeClr val="accent6"/>
                </a:solidFill>
              </a:rPr>
              <a:t> et al. Revisiting the Natural History of Pulmonary Tuberculosis: A Bayesian Estimation of Natural Recovery and Mortality Rates. CID 2021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4D9FD-D329-C789-CDA6-DD806657FEA5}"/>
              </a:ext>
            </a:extLst>
          </p:cNvPr>
          <p:cNvSpPr txBox="1"/>
          <p:nvPr/>
        </p:nvSpPr>
        <p:spPr>
          <a:xfrm>
            <a:off x="8148945" y="1678806"/>
            <a:ext cx="3603812" cy="30162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Pooled 5- and 10-year survival data from historical cohort studies using Poisson meta-regression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Only included cohorts that had been bacteriologically-confirmed at some point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Limitation: some in the smear-negative cohorts may have fully resolved (not just regressed to smear-negativity)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FFBE06-4C54-318C-7BB0-B02231C6A62E}"/>
              </a:ext>
            </a:extLst>
          </p:cNvPr>
          <p:cNvSpPr/>
          <p:nvPr/>
        </p:nvSpPr>
        <p:spPr>
          <a:xfrm>
            <a:off x="2061892" y="2939455"/>
            <a:ext cx="107576" cy="1075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DA25E-1B77-75FE-A1BB-7884D4AFB713}"/>
              </a:ext>
            </a:extLst>
          </p:cNvPr>
          <p:cNvCxnSpPr>
            <a:cxnSpLocks/>
          </p:cNvCxnSpPr>
          <p:nvPr/>
        </p:nvCxnSpPr>
        <p:spPr>
          <a:xfrm flipV="1">
            <a:off x="2115680" y="2629513"/>
            <a:ext cx="0" cy="69028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7657D9-6648-91A1-4A40-6D88A7A581CE}"/>
              </a:ext>
            </a:extLst>
          </p:cNvPr>
          <p:cNvCxnSpPr>
            <a:cxnSpLocks/>
          </p:cNvCxnSpPr>
          <p:nvPr/>
        </p:nvCxnSpPr>
        <p:spPr>
          <a:xfrm flipH="1">
            <a:off x="2029619" y="2629513"/>
            <a:ext cx="1721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041CD0-6A52-3440-F834-FE0072C37E87}"/>
              </a:ext>
            </a:extLst>
          </p:cNvPr>
          <p:cNvCxnSpPr>
            <a:cxnSpLocks/>
          </p:cNvCxnSpPr>
          <p:nvPr/>
        </p:nvCxnSpPr>
        <p:spPr>
          <a:xfrm flipH="1">
            <a:off x="2029619" y="3319795"/>
            <a:ext cx="1721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3844E3F-722E-F4C3-7B0B-645D2B2A5A03}"/>
              </a:ext>
            </a:extLst>
          </p:cNvPr>
          <p:cNvSpPr/>
          <p:nvPr/>
        </p:nvSpPr>
        <p:spPr>
          <a:xfrm>
            <a:off x="3182480" y="2229649"/>
            <a:ext cx="107576" cy="1075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37A690-14A5-18B5-E6F9-1354D27856E8}"/>
              </a:ext>
            </a:extLst>
          </p:cNvPr>
          <p:cNvCxnSpPr>
            <a:cxnSpLocks/>
          </p:cNvCxnSpPr>
          <p:nvPr/>
        </p:nvCxnSpPr>
        <p:spPr>
          <a:xfrm flipV="1">
            <a:off x="3236268" y="1973497"/>
            <a:ext cx="0" cy="5504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6A7DE9-D021-1471-C7A0-4776A0336E42}"/>
              </a:ext>
            </a:extLst>
          </p:cNvPr>
          <p:cNvCxnSpPr>
            <a:cxnSpLocks/>
          </p:cNvCxnSpPr>
          <p:nvPr/>
        </p:nvCxnSpPr>
        <p:spPr>
          <a:xfrm flipH="1">
            <a:off x="3150207" y="1973497"/>
            <a:ext cx="1721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9FDD44-24B3-76FD-7E3D-A77DD94DD1D8}"/>
              </a:ext>
            </a:extLst>
          </p:cNvPr>
          <p:cNvCxnSpPr>
            <a:cxnSpLocks/>
          </p:cNvCxnSpPr>
          <p:nvPr/>
        </p:nvCxnSpPr>
        <p:spPr>
          <a:xfrm flipH="1">
            <a:off x="3150207" y="2523925"/>
            <a:ext cx="1721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3D12D0A-FB33-7B64-415C-AF44E4AC0D25}"/>
              </a:ext>
            </a:extLst>
          </p:cNvPr>
          <p:cNvSpPr/>
          <p:nvPr/>
        </p:nvSpPr>
        <p:spPr>
          <a:xfrm>
            <a:off x="2061892" y="5025945"/>
            <a:ext cx="107576" cy="1075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9BF1E4-1419-2404-B655-5A91FDD41607}"/>
              </a:ext>
            </a:extLst>
          </p:cNvPr>
          <p:cNvCxnSpPr>
            <a:cxnSpLocks/>
          </p:cNvCxnSpPr>
          <p:nvPr/>
        </p:nvCxnSpPr>
        <p:spPr>
          <a:xfrm flipV="1">
            <a:off x="2115680" y="4834340"/>
            <a:ext cx="0" cy="4751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3B1BB3-1C5B-E75F-C088-32BA11AAFF35}"/>
              </a:ext>
            </a:extLst>
          </p:cNvPr>
          <p:cNvCxnSpPr>
            <a:cxnSpLocks/>
          </p:cNvCxnSpPr>
          <p:nvPr/>
        </p:nvCxnSpPr>
        <p:spPr>
          <a:xfrm flipH="1">
            <a:off x="2029619" y="4834340"/>
            <a:ext cx="17212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D94DDA-5883-FB85-5EBC-1AA2FB6D89C3}"/>
              </a:ext>
            </a:extLst>
          </p:cNvPr>
          <p:cNvCxnSpPr>
            <a:cxnSpLocks/>
          </p:cNvCxnSpPr>
          <p:nvPr/>
        </p:nvCxnSpPr>
        <p:spPr>
          <a:xfrm flipH="1">
            <a:off x="2029619" y="5309463"/>
            <a:ext cx="17212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658FA20-0A92-8178-4297-A30AA05ECBB0}"/>
              </a:ext>
            </a:extLst>
          </p:cNvPr>
          <p:cNvSpPr/>
          <p:nvPr/>
        </p:nvSpPr>
        <p:spPr>
          <a:xfrm>
            <a:off x="3182480" y="4532533"/>
            <a:ext cx="107576" cy="1075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9CD2CE-7335-3437-F19D-629E30AFD385}"/>
              </a:ext>
            </a:extLst>
          </p:cNvPr>
          <p:cNvCxnSpPr>
            <a:cxnSpLocks/>
          </p:cNvCxnSpPr>
          <p:nvPr/>
        </p:nvCxnSpPr>
        <p:spPr>
          <a:xfrm flipV="1">
            <a:off x="3236268" y="4265623"/>
            <a:ext cx="0" cy="6042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DD3F22-D6D3-C3D5-B7B2-25EEED7747FB}"/>
              </a:ext>
            </a:extLst>
          </p:cNvPr>
          <p:cNvCxnSpPr>
            <a:cxnSpLocks/>
          </p:cNvCxnSpPr>
          <p:nvPr/>
        </p:nvCxnSpPr>
        <p:spPr>
          <a:xfrm flipH="1">
            <a:off x="3150207" y="4265623"/>
            <a:ext cx="17212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98A60B-1874-123A-4612-C832005E9502}"/>
              </a:ext>
            </a:extLst>
          </p:cNvPr>
          <p:cNvCxnSpPr>
            <a:cxnSpLocks/>
          </p:cNvCxnSpPr>
          <p:nvPr/>
        </p:nvCxnSpPr>
        <p:spPr>
          <a:xfrm flipH="1">
            <a:off x="3150207" y="4869841"/>
            <a:ext cx="17212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5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E19A1-78C4-5005-DC6D-715DC09337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Bayesian calibration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2C73D-CA63-6023-4877-E0C416795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51" y="1276064"/>
            <a:ext cx="10680192" cy="424281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used Incremental Mixture Importance Sampling (IMIS) to calibrate the model.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country: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sampled from minimally-informative (uniform) prior distributions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distinct simulations run w/ each parameter set: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Present-day simulations w/ treatment and open cohort brought to a steady 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simulations w/ no treatment and closed cohort of smear-negative symptomatic cases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simulations w/ no treatment and closed cohort of smear-positive symptomatic cases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likelihood calculated across all 3 simulations, accounted for fits to both historical and present-day targets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initial sets of 100,000 parameter set samples, with 10 subsequent rounds of targeted sampling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= 50,000 likelihood-weighted parameter sets sampled for each country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9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0350F-FB7D-1A52-72F0-DACB8E5C7E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Microsimulation 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ABC3FB-8F34-8133-A3AC-9104C30DE47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18651" y="1583141"/>
            <a:ext cx="6317445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For each posterior parameter set in each of the 5 countries: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Population of 100,000 individuals with TB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Individuals start in 1 of the 4 TB states</a:t>
            </a:r>
          </a:p>
          <a:p>
            <a:pPr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accent6"/>
                </a:solidFill>
                <a:latin typeface="+mn-lt"/>
              </a:rPr>
              <a:t>Starting state distribution is based on prevalence survey data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No inflows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Stochastic state transitions each month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Followed for 5 years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2DF66-9658-38F4-3AB2-C869BA03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3" y="1365059"/>
            <a:ext cx="4029805" cy="51271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C89ECB-DC7D-7526-4654-14A3D96CE709}"/>
              </a:ext>
            </a:extLst>
          </p:cNvPr>
          <p:cNvSpPr/>
          <p:nvPr/>
        </p:nvSpPr>
        <p:spPr>
          <a:xfrm>
            <a:off x="462578" y="2546599"/>
            <a:ext cx="867527" cy="832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07C882-F022-E924-9928-8E8328360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000" y="365761"/>
            <a:ext cx="10668000" cy="8325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transmission calculations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BFF91-714A-68DE-3AAA-54E987802823}"/>
              </a:ext>
            </a:extLst>
          </p:cNvPr>
          <p:cNvSpPr/>
          <p:nvPr/>
        </p:nvSpPr>
        <p:spPr>
          <a:xfrm>
            <a:off x="670284" y="1988242"/>
            <a:ext cx="10297239" cy="1555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F321B-E386-931B-3906-FAF289244069}"/>
              </a:ext>
            </a:extLst>
          </p:cNvPr>
          <p:cNvSpPr txBox="1">
            <a:spLocks/>
          </p:cNvSpPr>
          <p:nvPr/>
        </p:nvSpPr>
        <p:spPr>
          <a:xfrm>
            <a:off x="582875" y="1541053"/>
            <a:ext cx="10515600" cy="7695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6"/>
                </a:solidFill>
              </a:rPr>
              <a:t>For each modeled individual: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9176B-6C63-3575-0C49-3186307C335C}"/>
              </a:ext>
            </a:extLst>
          </p:cNvPr>
          <p:cNvSpPr/>
          <p:nvPr/>
        </p:nvSpPr>
        <p:spPr>
          <a:xfrm>
            <a:off x="9150291" y="2526875"/>
            <a:ext cx="1188490" cy="769533"/>
          </a:xfrm>
          <a:prstGeom prst="rect">
            <a:avLst/>
          </a:prstGeom>
          <a:solidFill>
            <a:srgbClr val="67322E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smear-negative subclinical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A4073-FD80-9275-E8F5-1082856F9551}"/>
              </a:ext>
            </a:extLst>
          </p:cNvPr>
          <p:cNvSpPr/>
          <p:nvPr/>
        </p:nvSpPr>
        <p:spPr>
          <a:xfrm>
            <a:off x="1858773" y="2526875"/>
            <a:ext cx="1188490" cy="769533"/>
          </a:xfrm>
          <a:prstGeom prst="rect">
            <a:avLst/>
          </a:prstGeom>
          <a:solidFill>
            <a:srgbClr val="122C43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smear-positive symptomatic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DB9CD-4D1C-52D2-2045-D98A7F5A9B38}"/>
              </a:ext>
            </a:extLst>
          </p:cNvPr>
          <p:cNvSpPr txBox="1"/>
          <p:nvPr/>
        </p:nvSpPr>
        <p:spPr>
          <a:xfrm>
            <a:off x="670284" y="2680810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2C43"/>
                </a:solidFill>
              </a:rPr>
              <a:t>100%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endParaRPr lang="en-US" sz="2400" b="1" baseline="80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C1A48-245B-25EB-9C2D-DD024EC6F19B}"/>
              </a:ext>
            </a:extLst>
          </p:cNvPr>
          <p:cNvSpPr txBox="1"/>
          <p:nvPr/>
        </p:nvSpPr>
        <p:spPr>
          <a:xfrm>
            <a:off x="3100789" y="2680808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+ </a:t>
            </a:r>
            <a:r>
              <a:rPr lang="en-US" sz="2400" b="1" dirty="0">
                <a:solidFill>
                  <a:srgbClr val="99610A"/>
                </a:solidFill>
              </a:rPr>
              <a:t>70%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r>
              <a:rPr lang="en-US" sz="2400" b="1" dirty="0">
                <a:solidFill>
                  <a:schemeClr val="accent6"/>
                </a:solidFill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39DDC-7941-B85F-436F-5794B86C9B87}"/>
              </a:ext>
            </a:extLst>
          </p:cNvPr>
          <p:cNvSpPr/>
          <p:nvPr/>
        </p:nvSpPr>
        <p:spPr>
          <a:xfrm>
            <a:off x="4289279" y="2526875"/>
            <a:ext cx="1188490" cy="769533"/>
          </a:xfrm>
          <a:prstGeom prst="rect">
            <a:avLst/>
          </a:prstGeom>
          <a:solidFill>
            <a:srgbClr val="99610A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smear-positive subclinical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2667B-BB74-5102-156B-146A076545CC}"/>
              </a:ext>
            </a:extLst>
          </p:cNvPr>
          <p:cNvSpPr txBox="1"/>
          <p:nvPr/>
        </p:nvSpPr>
        <p:spPr>
          <a:xfrm>
            <a:off x="5531295" y="2680808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+ </a:t>
            </a:r>
            <a:r>
              <a:rPr lang="en-US" sz="2400" b="1" dirty="0">
                <a:solidFill>
                  <a:srgbClr val="2D6B68"/>
                </a:solidFill>
              </a:rPr>
              <a:t>35%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r>
              <a:rPr lang="en-US" sz="2400" b="1" dirty="0">
                <a:solidFill>
                  <a:schemeClr val="accent6"/>
                </a:solidFill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3FFA2-7363-B013-1237-8F59480C0EF1}"/>
              </a:ext>
            </a:extLst>
          </p:cNvPr>
          <p:cNvSpPr/>
          <p:nvPr/>
        </p:nvSpPr>
        <p:spPr>
          <a:xfrm>
            <a:off x="6719785" y="2526875"/>
            <a:ext cx="1188490" cy="769533"/>
          </a:xfrm>
          <a:prstGeom prst="rect">
            <a:avLst/>
          </a:prstGeom>
          <a:solidFill>
            <a:srgbClr val="2D6B68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smear-negative symptomatic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F51EC-6FAF-7733-67DF-C050DEA5F7E9}"/>
              </a:ext>
            </a:extLst>
          </p:cNvPr>
          <p:cNvSpPr txBox="1"/>
          <p:nvPr/>
        </p:nvSpPr>
        <p:spPr>
          <a:xfrm>
            <a:off x="7961801" y="2680808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+ </a:t>
            </a:r>
            <a:r>
              <a:rPr lang="en-US" sz="2400" b="1" dirty="0">
                <a:solidFill>
                  <a:srgbClr val="67322E"/>
                </a:solidFill>
              </a:rPr>
              <a:t>25%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r>
              <a:rPr lang="en-US" sz="2400" b="1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7CE6F1-E33F-EBCD-7DC6-FE239003F2ED}"/>
              </a:ext>
            </a:extLst>
          </p:cNvPr>
          <p:cNvSpPr txBox="1"/>
          <p:nvPr/>
        </p:nvSpPr>
        <p:spPr>
          <a:xfrm>
            <a:off x="398445" y="1988242"/>
            <a:ext cx="619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Individual contribution to TB transmission =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0FDD31-7C95-C8EA-BE5F-876FF5ABDDA4}"/>
              </a:ext>
            </a:extLst>
          </p:cNvPr>
          <p:cNvCxnSpPr>
            <a:cxnSpLocks/>
          </p:cNvCxnSpPr>
          <p:nvPr/>
        </p:nvCxnSpPr>
        <p:spPr>
          <a:xfrm flipV="1">
            <a:off x="3657600" y="3142473"/>
            <a:ext cx="0" cy="87435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79AFF1-6A9E-8C60-4069-5E0B8F953F54}"/>
              </a:ext>
            </a:extLst>
          </p:cNvPr>
          <p:cNvSpPr txBox="1"/>
          <p:nvPr/>
        </p:nvSpPr>
        <p:spPr>
          <a:xfrm>
            <a:off x="2368924" y="4032594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Studies on TST conversion among household contacts of TB patients w/ and w/out cough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0D6D4A-C407-0422-2993-2FDBECB6141E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205753" y="3142473"/>
            <a:ext cx="0" cy="88200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F296E1-A856-39FE-A6E1-BA2EE3819C47}"/>
              </a:ext>
            </a:extLst>
          </p:cNvPr>
          <p:cNvSpPr txBox="1"/>
          <p:nvPr/>
        </p:nvSpPr>
        <p:spPr>
          <a:xfrm>
            <a:off x="-51547" y="402447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Normalized to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F420E8-244F-8A0B-CAF0-F428D9CC0EC9}"/>
              </a:ext>
            </a:extLst>
          </p:cNvPr>
          <p:cNvCxnSpPr>
            <a:cxnSpLocks/>
          </p:cNvCxnSpPr>
          <p:nvPr/>
        </p:nvCxnSpPr>
        <p:spPr>
          <a:xfrm flipV="1">
            <a:off x="6086638" y="3142473"/>
            <a:ext cx="0" cy="89012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4730A4-FB55-185F-780F-35B5FFAB7AC3}"/>
              </a:ext>
            </a:extLst>
          </p:cNvPr>
          <p:cNvSpPr txBox="1"/>
          <p:nvPr/>
        </p:nvSpPr>
        <p:spPr>
          <a:xfrm>
            <a:off x="4797961" y="4024476"/>
            <a:ext cx="2593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Studies on TST conversion among household contacts of TB patients w/ smear-positive vs. smear-negative TB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EEEE0C-5C5D-33B1-C25F-206DCD8FD607}"/>
              </a:ext>
            </a:extLst>
          </p:cNvPr>
          <p:cNvCxnSpPr>
            <a:cxnSpLocks/>
          </p:cNvCxnSpPr>
          <p:nvPr/>
        </p:nvCxnSpPr>
        <p:spPr>
          <a:xfrm flipV="1">
            <a:off x="8515675" y="3177897"/>
            <a:ext cx="0" cy="84657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2B0E6E8-BB9F-609F-CE44-A262ACAA4CDB}"/>
              </a:ext>
            </a:extLst>
          </p:cNvPr>
          <p:cNvSpPr txBox="1"/>
          <p:nvPr/>
        </p:nvSpPr>
        <p:spPr>
          <a:xfrm>
            <a:off x="7218433" y="401682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35% x 75% = 25%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2A275-4CD8-42BA-47B3-0E4E7557BC50}"/>
              </a:ext>
            </a:extLst>
          </p:cNvPr>
          <p:cNvSpPr txBox="1"/>
          <p:nvPr/>
        </p:nvSpPr>
        <p:spPr>
          <a:xfrm>
            <a:off x="856343" y="5635913"/>
            <a:ext cx="793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Given potential bias and limitations, estimate of instantaneous relative infectiousness were varied widely in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417510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07C882-F022-E924-9928-8E8328360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000" y="365761"/>
            <a:ext cx="10668000" cy="8325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transmission calculations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BFF91-714A-68DE-3AAA-54E987802823}"/>
              </a:ext>
            </a:extLst>
          </p:cNvPr>
          <p:cNvSpPr/>
          <p:nvPr/>
        </p:nvSpPr>
        <p:spPr>
          <a:xfrm>
            <a:off x="670284" y="1988242"/>
            <a:ext cx="10297239" cy="1555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F321B-E386-931B-3906-FAF289244069}"/>
              </a:ext>
            </a:extLst>
          </p:cNvPr>
          <p:cNvSpPr txBox="1">
            <a:spLocks/>
          </p:cNvSpPr>
          <p:nvPr/>
        </p:nvSpPr>
        <p:spPr>
          <a:xfrm>
            <a:off x="582875" y="1541053"/>
            <a:ext cx="10515600" cy="7695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6"/>
                </a:solidFill>
              </a:rPr>
              <a:t>For each modeled individual: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9176B-6C63-3575-0C49-3186307C335C}"/>
              </a:ext>
            </a:extLst>
          </p:cNvPr>
          <p:cNvSpPr/>
          <p:nvPr/>
        </p:nvSpPr>
        <p:spPr>
          <a:xfrm>
            <a:off x="9150291" y="2526875"/>
            <a:ext cx="1188490" cy="769533"/>
          </a:xfrm>
          <a:prstGeom prst="rect">
            <a:avLst/>
          </a:prstGeom>
          <a:solidFill>
            <a:srgbClr val="67322E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smear-negative subclinical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A4073-FD80-9275-E8F5-1082856F9551}"/>
              </a:ext>
            </a:extLst>
          </p:cNvPr>
          <p:cNvSpPr/>
          <p:nvPr/>
        </p:nvSpPr>
        <p:spPr>
          <a:xfrm>
            <a:off x="1858773" y="2526875"/>
            <a:ext cx="1188490" cy="769533"/>
          </a:xfrm>
          <a:prstGeom prst="rect">
            <a:avLst/>
          </a:prstGeom>
          <a:solidFill>
            <a:srgbClr val="122C43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smear-positive symptomatic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DB9CD-4D1C-52D2-2045-D98A7F5A9B38}"/>
              </a:ext>
            </a:extLst>
          </p:cNvPr>
          <p:cNvSpPr txBox="1"/>
          <p:nvPr/>
        </p:nvSpPr>
        <p:spPr>
          <a:xfrm>
            <a:off x="670284" y="2680810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2C43"/>
                </a:solidFill>
              </a:rPr>
              <a:t>100%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endParaRPr lang="en-US" sz="2400" b="1" baseline="80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C1A48-245B-25EB-9C2D-DD024EC6F19B}"/>
              </a:ext>
            </a:extLst>
          </p:cNvPr>
          <p:cNvSpPr txBox="1"/>
          <p:nvPr/>
        </p:nvSpPr>
        <p:spPr>
          <a:xfrm>
            <a:off x="3100789" y="2680808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+ </a:t>
            </a:r>
            <a:r>
              <a:rPr lang="en-US" sz="2400" b="1" dirty="0">
                <a:solidFill>
                  <a:srgbClr val="99610A"/>
                </a:solidFill>
              </a:rPr>
              <a:t>70%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r>
              <a:rPr lang="en-US" sz="2400" b="1" dirty="0">
                <a:solidFill>
                  <a:schemeClr val="accent6"/>
                </a:solidFill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39DDC-7941-B85F-436F-5794B86C9B87}"/>
              </a:ext>
            </a:extLst>
          </p:cNvPr>
          <p:cNvSpPr/>
          <p:nvPr/>
        </p:nvSpPr>
        <p:spPr>
          <a:xfrm>
            <a:off x="4289279" y="2526875"/>
            <a:ext cx="1188490" cy="769533"/>
          </a:xfrm>
          <a:prstGeom prst="rect">
            <a:avLst/>
          </a:prstGeom>
          <a:solidFill>
            <a:srgbClr val="99610A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smear-positive subclinical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2667B-BB74-5102-156B-146A076545CC}"/>
              </a:ext>
            </a:extLst>
          </p:cNvPr>
          <p:cNvSpPr txBox="1"/>
          <p:nvPr/>
        </p:nvSpPr>
        <p:spPr>
          <a:xfrm>
            <a:off x="5531295" y="2680808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+ </a:t>
            </a:r>
            <a:r>
              <a:rPr lang="en-US" sz="2400" b="1" dirty="0">
                <a:solidFill>
                  <a:srgbClr val="2D6B68"/>
                </a:solidFill>
              </a:rPr>
              <a:t>35%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r>
              <a:rPr lang="en-US" sz="2400" b="1" dirty="0">
                <a:solidFill>
                  <a:schemeClr val="accent6"/>
                </a:solidFill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3FFA2-7363-B013-1237-8F59480C0EF1}"/>
              </a:ext>
            </a:extLst>
          </p:cNvPr>
          <p:cNvSpPr/>
          <p:nvPr/>
        </p:nvSpPr>
        <p:spPr>
          <a:xfrm>
            <a:off x="6719785" y="2526875"/>
            <a:ext cx="1188490" cy="769533"/>
          </a:xfrm>
          <a:prstGeom prst="rect">
            <a:avLst/>
          </a:prstGeom>
          <a:solidFill>
            <a:srgbClr val="2D6B68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 smear-negative symptomatic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F51EC-6FAF-7733-67DF-C050DEA5F7E9}"/>
              </a:ext>
            </a:extLst>
          </p:cNvPr>
          <p:cNvSpPr txBox="1"/>
          <p:nvPr/>
        </p:nvSpPr>
        <p:spPr>
          <a:xfrm>
            <a:off x="7961801" y="2680808"/>
            <a:ext cx="118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+ </a:t>
            </a:r>
            <a:r>
              <a:rPr lang="en-US" sz="2400" b="1" dirty="0">
                <a:solidFill>
                  <a:srgbClr val="67322E"/>
                </a:solidFill>
              </a:rPr>
              <a:t>25%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3200" b="1" baseline="8000" dirty="0">
                <a:solidFill>
                  <a:schemeClr val="accent6"/>
                </a:solidFill>
              </a:rPr>
              <a:t>x</a:t>
            </a:r>
            <a:r>
              <a:rPr lang="en-US" sz="2400" b="1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7CE6F1-E33F-EBCD-7DC6-FE239003F2ED}"/>
              </a:ext>
            </a:extLst>
          </p:cNvPr>
          <p:cNvSpPr txBox="1"/>
          <p:nvPr/>
        </p:nvSpPr>
        <p:spPr>
          <a:xfrm>
            <a:off x="398445" y="1988242"/>
            <a:ext cx="619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Individual contribution to TB transmission =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7D41F24-42D8-6645-8E6D-96E02A885AD3}"/>
              </a:ext>
            </a:extLst>
          </p:cNvPr>
          <p:cNvSpPr txBox="1">
            <a:spLocks/>
          </p:cNvSpPr>
          <p:nvPr/>
        </p:nvSpPr>
        <p:spPr>
          <a:xfrm>
            <a:off x="582875" y="4293983"/>
            <a:ext cx="1051560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/>
                </a:solidFill>
              </a:rPr>
              <a:t>For each of the 4 TB states: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F63FA-32E3-6049-33AA-0F8EC521A2D4}"/>
              </a:ext>
            </a:extLst>
          </p:cNvPr>
          <p:cNvSpPr/>
          <p:nvPr/>
        </p:nvSpPr>
        <p:spPr>
          <a:xfrm>
            <a:off x="670284" y="4649640"/>
            <a:ext cx="10297239" cy="85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5FC12F-7A4C-2D59-2C01-ECACA55FBBEE}"/>
              </a:ext>
            </a:extLst>
          </p:cNvPr>
          <p:cNvSpPr txBox="1"/>
          <p:nvPr/>
        </p:nvSpPr>
        <p:spPr>
          <a:xfrm>
            <a:off x="398445" y="4649640"/>
            <a:ext cx="632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Population contribution to TB transmission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AE864-5C3B-E909-A8F0-47DCCC48A4E1}"/>
              </a:ext>
            </a:extLst>
          </p:cNvPr>
          <p:cNvSpPr txBox="1"/>
          <p:nvPr/>
        </p:nvSpPr>
        <p:spPr>
          <a:xfrm>
            <a:off x="772884" y="5033652"/>
            <a:ext cx="1019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Sum of individual contributions to TB transmission, for all individuals starting in that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2A275-4CD8-42BA-47B3-0E4E7557BC50}"/>
              </a:ext>
            </a:extLst>
          </p:cNvPr>
          <p:cNvSpPr txBox="1"/>
          <p:nvPr/>
        </p:nvSpPr>
        <p:spPr>
          <a:xfrm>
            <a:off x="856343" y="5635913"/>
            <a:ext cx="793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Given potential bias and limitations, estimate of instantaneous relative infectiousness were varied widely in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58089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several graphs&#10;&#10;Description automatically generated">
            <a:extLst>
              <a:ext uri="{FF2B5EF4-FFF2-40B4-BE49-F238E27FC236}">
                <a16:creationId xmlns:a16="http://schemas.microsoft.com/office/drawing/2014/main" id="{24120CE0-0A56-1886-C8AC-C8047AC92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39393" r="64844" b="41059"/>
          <a:stretch/>
        </p:blipFill>
        <p:spPr>
          <a:xfrm>
            <a:off x="193313" y="4772722"/>
            <a:ext cx="2336426" cy="2096429"/>
          </a:xfrm>
          <a:prstGeom prst="rect">
            <a:avLst/>
          </a:prstGeom>
        </p:spPr>
      </p:pic>
      <p:pic>
        <p:nvPicPr>
          <p:cNvPr id="16" name="Picture 15" descr="A close-up of several graphs&#10;&#10;Description automatically generated">
            <a:extLst>
              <a:ext uri="{FF2B5EF4-FFF2-40B4-BE49-F238E27FC236}">
                <a16:creationId xmlns:a16="http://schemas.microsoft.com/office/drawing/2014/main" id="{4C4FC741-732B-EE09-EC3D-F0C29559F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0" r="363" b="41147"/>
          <a:stretch/>
        </p:blipFill>
        <p:spPr>
          <a:xfrm>
            <a:off x="4743591" y="546409"/>
            <a:ext cx="2307229" cy="631159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D20FF5-42BD-DC61-2B5F-68BDE2101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068"/>
            <a:ext cx="10668000" cy="832559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Calibration results: posterior parameters</a:t>
            </a:r>
          </a:p>
        </p:txBody>
      </p:sp>
      <p:pic>
        <p:nvPicPr>
          <p:cNvPr id="9" name="Picture 8" descr="A close-up of several graphs&#10;&#10;Description automatically generated">
            <a:extLst>
              <a:ext uri="{FF2B5EF4-FFF2-40B4-BE49-F238E27FC236}">
                <a16:creationId xmlns:a16="http://schemas.microsoft.com/office/drawing/2014/main" id="{9FBBFFFD-2849-18A8-F7CD-432C38C51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r="64844" b="80556"/>
          <a:stretch/>
        </p:blipFill>
        <p:spPr>
          <a:xfrm>
            <a:off x="161445" y="546409"/>
            <a:ext cx="2336426" cy="2085279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6F214-76AC-CFE0-410C-E3F0DD823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9" t="54387" b="8673"/>
          <a:stretch/>
        </p:blipFill>
        <p:spPr>
          <a:xfrm>
            <a:off x="9541754" y="3015972"/>
            <a:ext cx="1732101" cy="1784196"/>
          </a:xfrm>
          <a:prstGeom prst="rect">
            <a:avLst/>
          </a:prstGeom>
        </p:spPr>
      </p:pic>
      <p:pic>
        <p:nvPicPr>
          <p:cNvPr id="15" name="Picture 14" descr="A close-up of several graphs&#10;&#10;Description automatically generated">
            <a:extLst>
              <a:ext uri="{FF2B5EF4-FFF2-40B4-BE49-F238E27FC236}">
                <a16:creationId xmlns:a16="http://schemas.microsoft.com/office/drawing/2014/main" id="{39776806-2670-50D0-0385-9E053A955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8" r="32775" b="41147"/>
          <a:stretch/>
        </p:blipFill>
        <p:spPr>
          <a:xfrm>
            <a:off x="2458664" y="546409"/>
            <a:ext cx="2307229" cy="6311591"/>
          </a:xfrm>
          <a:prstGeom prst="rect">
            <a:avLst/>
          </a:prstGeom>
        </p:spPr>
      </p:pic>
      <p:pic>
        <p:nvPicPr>
          <p:cNvPr id="17" name="Picture 16" descr="A close-up of several graphs&#10;&#10;Description automatically generated">
            <a:extLst>
              <a:ext uri="{FF2B5EF4-FFF2-40B4-BE49-F238E27FC236}">
                <a16:creationId xmlns:a16="http://schemas.microsoft.com/office/drawing/2014/main" id="{77BCCDA8-65E9-AD72-5FE4-D4005FAD7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19903" r="64844" b="21583"/>
          <a:stretch/>
        </p:blipFill>
        <p:spPr>
          <a:xfrm>
            <a:off x="7073122" y="568711"/>
            <a:ext cx="2336426" cy="6275221"/>
          </a:xfrm>
          <a:prstGeom prst="rect">
            <a:avLst/>
          </a:prstGeom>
        </p:spPr>
      </p:pic>
      <p:pic>
        <p:nvPicPr>
          <p:cNvPr id="19" name="Picture 18" descr="A close-up of several graphs&#10;&#10;Description automatically generated">
            <a:extLst>
              <a:ext uri="{FF2B5EF4-FFF2-40B4-BE49-F238E27FC236}">
                <a16:creationId xmlns:a16="http://schemas.microsoft.com/office/drawing/2014/main" id="{DAFFEF0E-3A03-19A8-A6E2-05B0CE409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58909" r="363" b="21646"/>
          <a:stretch/>
        </p:blipFill>
        <p:spPr>
          <a:xfrm>
            <a:off x="193313" y="2642839"/>
            <a:ext cx="2265351" cy="2085279"/>
          </a:xfrm>
          <a:prstGeom prst="rect">
            <a:avLst/>
          </a:prstGeom>
        </p:spPr>
      </p:pic>
      <p:pic>
        <p:nvPicPr>
          <p:cNvPr id="20" name="Picture 19" descr="A close-up of several graphs&#10;&#10;Description automatically generated">
            <a:extLst>
              <a:ext uri="{FF2B5EF4-FFF2-40B4-BE49-F238E27FC236}">
                <a16:creationId xmlns:a16="http://schemas.microsoft.com/office/drawing/2014/main" id="{D6580EF3-2565-9657-12D5-1D16220CC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78211" r="64844" b="2033"/>
          <a:stretch/>
        </p:blipFill>
        <p:spPr>
          <a:xfrm>
            <a:off x="7050820" y="2609386"/>
            <a:ext cx="2336426" cy="2118732"/>
          </a:xfrm>
          <a:prstGeom prst="rect">
            <a:avLst/>
          </a:prstGeom>
        </p:spPr>
      </p:pic>
      <p:pic>
        <p:nvPicPr>
          <p:cNvPr id="21" name="Picture 20" descr="A close-up of several graphs&#10;&#10;Description automatically generated">
            <a:extLst>
              <a:ext uri="{FF2B5EF4-FFF2-40B4-BE49-F238E27FC236}">
                <a16:creationId xmlns:a16="http://schemas.microsoft.com/office/drawing/2014/main" id="{E510A6A2-D01D-3BB7-FB16-595B6844F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8" t="59104" r="32775" b="21140"/>
          <a:stretch/>
        </p:blipFill>
        <p:spPr>
          <a:xfrm>
            <a:off x="9341144" y="557560"/>
            <a:ext cx="2307229" cy="21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with different colored squares&#10;&#10;Description automatically generated">
            <a:extLst>
              <a:ext uri="{FF2B5EF4-FFF2-40B4-BE49-F238E27FC236}">
                <a16:creationId xmlns:a16="http://schemas.microsoft.com/office/drawing/2014/main" id="{E6E465BD-333D-56DA-70BE-8D65D76CE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 b="50792"/>
          <a:stretch/>
        </p:blipFill>
        <p:spPr>
          <a:xfrm>
            <a:off x="293664" y="2623291"/>
            <a:ext cx="11475720" cy="28379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AFD13-CFA0-FA98-485C-BA696F338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 stability: durations by starting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3635D-97C3-85CA-4ADA-AFD5E403F1D1}"/>
              </a:ext>
            </a:extLst>
          </p:cNvPr>
          <p:cNvSpPr txBox="1"/>
          <p:nvPr/>
        </p:nvSpPr>
        <p:spPr>
          <a:xfrm>
            <a:off x="3397580" y="2160065"/>
            <a:ext cx="2269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States at time 0:</a:t>
            </a:r>
          </a:p>
        </p:txBody>
      </p:sp>
    </p:spTree>
    <p:extLst>
      <p:ext uri="{BB962C8B-B14F-4D97-AF65-F5344CB8AC3E}">
        <p14:creationId xmlns:p14="http://schemas.microsoft.com/office/powerpoint/2010/main" val="196362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able with different colored squares&#10;&#10;Description automatically generated">
            <a:extLst>
              <a:ext uri="{FF2B5EF4-FFF2-40B4-BE49-F238E27FC236}">
                <a16:creationId xmlns:a16="http://schemas.microsoft.com/office/drawing/2014/main" id="{891004FA-FBB4-1632-BB1A-E56F529B4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/>
        </p:blipFill>
        <p:spPr>
          <a:xfrm>
            <a:off x="330377" y="2589748"/>
            <a:ext cx="11475720" cy="286893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71B281-1F72-40ED-446C-4D4468252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 stability: outcomes by starting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2C59F-3E4E-39A9-B47E-D8A2A699727F}"/>
              </a:ext>
            </a:extLst>
          </p:cNvPr>
          <p:cNvSpPr txBox="1"/>
          <p:nvPr/>
        </p:nvSpPr>
        <p:spPr>
          <a:xfrm>
            <a:off x="3345628" y="2111344"/>
            <a:ext cx="2269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States at time 0:</a:t>
            </a:r>
          </a:p>
        </p:txBody>
      </p:sp>
    </p:spTree>
    <p:extLst>
      <p:ext uri="{BB962C8B-B14F-4D97-AF65-F5344CB8AC3E}">
        <p14:creationId xmlns:p14="http://schemas.microsoft.com/office/powerpoint/2010/main" val="95761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CB4CB-CC20-BEFC-DC6C-578F87A1C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457" y="365761"/>
            <a:ext cx="11564470" cy="8325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transmission: individual-level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A90B30-9013-CB30-140C-F712308845FE}"/>
              </a:ext>
            </a:extLst>
          </p:cNvPr>
          <p:cNvGrpSpPr/>
          <p:nvPr/>
        </p:nvGrpSpPr>
        <p:grpSpPr>
          <a:xfrm>
            <a:off x="9434334" y="2966597"/>
            <a:ext cx="2095061" cy="1653199"/>
            <a:chOff x="9577553" y="3219985"/>
            <a:chExt cx="2095061" cy="1653199"/>
          </a:xfrm>
        </p:grpSpPr>
        <p:pic>
          <p:nvPicPr>
            <p:cNvPr id="6" name="Content Placeholder 4" descr="Diagram&#10;&#10;Description automatically generated">
              <a:extLst>
                <a:ext uri="{FF2B5EF4-FFF2-40B4-BE49-F238E27FC236}">
                  <a16:creationId xmlns:a16="http://schemas.microsoft.com/office/drawing/2014/main" id="{FF709134-64DE-AAB0-0076-9B8AE3BB0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6" t="730" r="44981" b="95862"/>
            <a:stretch/>
          </p:blipFill>
          <p:spPr>
            <a:xfrm>
              <a:off x="9577553" y="3618472"/>
              <a:ext cx="1716128" cy="438195"/>
            </a:xfrm>
            <a:prstGeom prst="rect">
              <a:avLst/>
            </a:prstGeom>
          </p:spPr>
        </p:pic>
        <p:pic>
          <p:nvPicPr>
            <p:cNvPr id="7" name="Content Placeholder 4" descr="Diagram&#10;&#10;Description automatically generated">
              <a:extLst>
                <a:ext uri="{FF2B5EF4-FFF2-40B4-BE49-F238E27FC236}">
                  <a16:creationId xmlns:a16="http://schemas.microsoft.com/office/drawing/2014/main" id="{AFAA582B-EEE5-0596-FE5E-8701C919A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6" t="887" b="95862"/>
            <a:stretch/>
          </p:blipFill>
          <p:spPr>
            <a:xfrm>
              <a:off x="9609083" y="4455154"/>
              <a:ext cx="2063531" cy="418030"/>
            </a:xfrm>
            <a:prstGeom prst="rect">
              <a:avLst/>
            </a:prstGeom>
          </p:spPr>
        </p:pic>
        <p:pic>
          <p:nvPicPr>
            <p:cNvPr id="8" name="Content Placeholder 4" descr="Diagram&#10;&#10;Description automatically generated">
              <a:extLst>
                <a:ext uri="{FF2B5EF4-FFF2-40B4-BE49-F238E27FC236}">
                  <a16:creationId xmlns:a16="http://schemas.microsoft.com/office/drawing/2014/main" id="{8E2F3493-D4D5-522B-3AAD-F99D87766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09" t="1069" r="23594" b="95523"/>
            <a:stretch/>
          </p:blipFill>
          <p:spPr>
            <a:xfrm>
              <a:off x="9609083" y="4073341"/>
              <a:ext cx="1849821" cy="438195"/>
            </a:xfrm>
            <a:prstGeom prst="rect">
              <a:avLst/>
            </a:prstGeom>
          </p:spPr>
        </p:pic>
        <p:pic>
          <p:nvPicPr>
            <p:cNvPr id="9" name="Content Placeholder 4" descr="Diagram&#10;&#10;Description automatically generated">
              <a:extLst>
                <a:ext uri="{FF2B5EF4-FFF2-40B4-BE49-F238E27FC236}">
                  <a16:creationId xmlns:a16="http://schemas.microsoft.com/office/drawing/2014/main" id="{C8CB576F-AD20-C2F1-9A75-B3108D08E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2" t="887" r="63800" b="95862"/>
            <a:stretch/>
          </p:blipFill>
          <p:spPr>
            <a:xfrm>
              <a:off x="9577553" y="3219985"/>
              <a:ext cx="1776247" cy="41803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9DD9F1-19EC-7132-5059-6D4AFE144F90}"/>
                </a:ext>
              </a:extLst>
            </p:cNvPr>
            <p:cNvSpPr txBox="1"/>
            <p:nvPr/>
          </p:nvSpPr>
          <p:spPr>
            <a:xfrm>
              <a:off x="9623013" y="3256824"/>
              <a:ext cx="188135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Initial TB state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A16060-164D-A32A-D8CB-B7A488053D9B}"/>
              </a:ext>
            </a:extLst>
          </p:cNvPr>
          <p:cNvSpPr/>
          <p:nvPr/>
        </p:nvSpPr>
        <p:spPr>
          <a:xfrm>
            <a:off x="9351722" y="2073810"/>
            <a:ext cx="1881351" cy="435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-up of a graph&#10;&#10;Description automatically generated">
            <a:extLst>
              <a:ext uri="{FF2B5EF4-FFF2-40B4-BE49-F238E27FC236}">
                <a16:creationId xmlns:a16="http://schemas.microsoft.com/office/drawing/2014/main" id="{8DC37923-F0DB-88CC-AD96-2A7915B8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6205"/>
          <a:stretch/>
        </p:blipFill>
        <p:spPr>
          <a:xfrm>
            <a:off x="514202" y="1329827"/>
            <a:ext cx="8769568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92D6C814-10CC-8BBB-C4DF-D58DC0315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9" b="27529"/>
          <a:stretch/>
        </p:blipFill>
        <p:spPr>
          <a:xfrm>
            <a:off x="355605" y="1305896"/>
            <a:ext cx="11499322" cy="470916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A0A52BB-7D44-CC3A-E832-751F0F69C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457" y="365761"/>
            <a:ext cx="11564470" cy="8325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transmission: individual-level</a:t>
            </a:r>
          </a:p>
        </p:txBody>
      </p:sp>
    </p:spTree>
    <p:extLst>
      <p:ext uri="{BB962C8B-B14F-4D97-AF65-F5344CB8AC3E}">
        <p14:creationId xmlns:p14="http://schemas.microsoft.com/office/powerpoint/2010/main" val="375190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06B789-60A9-044B-B042-682471C5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463980"/>
            <a:ext cx="93475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71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6589E68-0C25-F343-8448-6686BB56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1" y="2165522"/>
            <a:ext cx="4072187" cy="41611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People w/ subclinical TB make up a large % of all prevalent TB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35-75% of undiagnosed cases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0FC2A-2C25-0457-8B08-31640001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0E303-E616-1948-9B91-BA00CC30F1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C9861-1082-A2ED-8B07-5882A1A145CB}"/>
              </a:ext>
            </a:extLst>
          </p:cNvPr>
          <p:cNvSpPr txBox="1"/>
          <p:nvPr/>
        </p:nvSpPr>
        <p:spPr>
          <a:xfrm>
            <a:off x="5812678" y="5722868"/>
            <a:ext cx="5938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X’s indicate overall prevalence.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Frascella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Subclinical Tuberculosis Disease-A Review and Analysis of Prevalence Surveys to Inform Definitions, Burden, Associations, and Screening Methodology. CID 2021.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D879F44-07C5-E480-CCF0-A7ED46F9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80" y="1144796"/>
            <a:ext cx="6350171" cy="45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4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CB4CB-CC20-BEFC-DC6C-578F87A1C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41" y="365761"/>
            <a:ext cx="11779624" cy="8325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transmission: population-level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DDEF2EA-763F-61D6-81CC-C60E4131D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2"/>
          <a:stretch/>
        </p:blipFill>
        <p:spPr>
          <a:xfrm>
            <a:off x="1238083" y="5726955"/>
            <a:ext cx="9570593" cy="541644"/>
          </a:xfrm>
          <a:prstGeom prst="rect">
            <a:avLst/>
          </a:prstGeom>
        </p:spPr>
      </p:pic>
      <p:pic>
        <p:nvPicPr>
          <p:cNvPr id="7" name="Picture 6" descr="A close-up of a graph&#10;&#10;Description automatically generated">
            <a:extLst>
              <a:ext uri="{FF2B5EF4-FFF2-40B4-BE49-F238E27FC236}">
                <a16:creationId xmlns:a16="http://schemas.microsoft.com/office/drawing/2014/main" id="{7AB577AB-8C23-EEF1-C275-BDD52ABF2D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6"/>
          <a:stretch/>
        </p:blipFill>
        <p:spPr>
          <a:xfrm>
            <a:off x="540838" y="1286365"/>
            <a:ext cx="10965081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6AAEC-F11E-53AE-8C8D-CC3687557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Sensitivity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1FFD2-8842-67B5-1492-984983F48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51" y="1200758"/>
            <a:ext cx="10680192" cy="5016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Conclusions re transmission were consistent across sensitivity analyses:</a:t>
            </a:r>
          </a:p>
        </p:txBody>
      </p:sp>
      <p:pic>
        <p:nvPicPr>
          <p:cNvPr id="6" name="Picture 5" descr="A group of multiple colored lines&#10;&#10;Description automatically generated with medium confidence">
            <a:extLst>
              <a:ext uri="{FF2B5EF4-FFF2-40B4-BE49-F238E27FC236}">
                <a16:creationId xmlns:a16="http://schemas.microsoft.com/office/drawing/2014/main" id="{28F6E9BE-0F4E-5A0D-F4D2-5CA43D791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4" y="1670121"/>
            <a:ext cx="10160598" cy="50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C990D-B5FF-DD83-D13A-B5399B6EC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75" y="189489"/>
            <a:ext cx="10668000" cy="8325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30FF9-D67C-8B1C-779B-EC0A3596B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623" y="1451706"/>
            <a:ext cx="11644829" cy="2756738"/>
          </a:xfrm>
        </p:spPr>
        <p:txBody>
          <a:bodyPr/>
          <a:lstStyle/>
          <a:p>
            <a:r>
              <a:rPr lang="en-US" sz="2400" dirty="0">
                <a:solidFill>
                  <a:schemeClr val="accent6"/>
                </a:solidFill>
                <a:latin typeface="+mn-lt"/>
              </a:rPr>
              <a:t>Most people who develop bacteriologically-detectable TB don’t ever develop symptoms or become highly infectious.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  <a:latin typeface="+mn-lt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+mn-lt"/>
              </a:rPr>
              <a:t>But for those who develop smear+ TB, the cumulative smear+ time before resolution or treatment averages 16 months. </a:t>
            </a:r>
          </a:p>
          <a:p>
            <a:pPr lvl="1"/>
            <a:r>
              <a:rPr lang="en-US" sz="2100" dirty="0">
                <a:solidFill>
                  <a:schemeClr val="accent6"/>
                </a:solidFill>
                <a:latin typeface="+mn-lt"/>
              </a:rPr>
              <a:t>Half of this time is spent without typical/noticeable symptoms. </a:t>
            </a:r>
          </a:p>
          <a:p>
            <a:endParaRPr lang="en-US" sz="2400" dirty="0">
              <a:solidFill>
                <a:schemeClr val="accent6"/>
              </a:solidFill>
              <a:latin typeface="+mn-lt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+mn-lt"/>
              </a:rPr>
              <a:t>Smear-positive subclinical TB may contribute disproportionately to </a:t>
            </a:r>
            <a:r>
              <a:rPr lang="en-US" sz="2400" i="1" dirty="0" err="1">
                <a:solidFill>
                  <a:schemeClr val="accent6"/>
                </a:solidFill>
                <a:latin typeface="+mn-lt"/>
              </a:rPr>
              <a:t>Mtb</a:t>
            </a:r>
            <a:r>
              <a:rPr lang="en-US" sz="2400" i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+mn-lt"/>
              </a:rPr>
              <a:t>transmission</a:t>
            </a:r>
          </a:p>
          <a:p>
            <a:pPr lvl="1"/>
            <a:r>
              <a:rPr lang="en-US" sz="2100" dirty="0">
                <a:solidFill>
                  <a:schemeClr val="accent6"/>
                </a:solidFill>
                <a:latin typeface="+mn-lt"/>
              </a:rPr>
              <a:t>10-20% of undiagnosed TB</a:t>
            </a:r>
          </a:p>
          <a:p>
            <a:pPr lvl="1"/>
            <a:r>
              <a:rPr lang="en-US" sz="2100" dirty="0">
                <a:solidFill>
                  <a:schemeClr val="accent6"/>
                </a:solidFill>
                <a:latin typeface="+mn-lt"/>
              </a:rPr>
              <a:t>35-51% of secondary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6492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AEAC3-7BA0-6DC5-9F12-D840D1D37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E2AF-34C5-A90F-268E-6EDFA68E91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Uncertainty regarding per-unit-time relative infectiousness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Representativeness/classification of historical smear-negative cases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Applicability of the Markov assumption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Dichotomization of smear and symptom status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Generalizability to high-HIV-burden settings (but results should generalize to HIV-negative people in these settings)</a:t>
            </a:r>
          </a:p>
        </p:txBody>
      </p:sp>
    </p:spTree>
    <p:extLst>
      <p:ext uri="{BB962C8B-B14F-4D97-AF65-F5344CB8AC3E}">
        <p14:creationId xmlns:p14="http://schemas.microsoft.com/office/powerpoint/2010/main" val="344560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2C1691-C73A-8AE2-A11E-A3D40683D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FAB23-DF66-436F-51FD-9608674D5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Symptom screening alone is unreliable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People with smear+ subclinical TB account for a high % of future transmission and clinical disease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But detecting all TB is inefficient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Most prevalent TB is subclinical &amp; smear-negative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~90% of subclinical smear-negative TB resolves and contributes little to transmission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Screening-specific use case for less sensitive diagnostics – if:</a:t>
            </a:r>
          </a:p>
          <a:p>
            <a:pPr marL="738188" lvl="1" indent="-338138"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Sensitivity depended on bacillary burden (but not symptoms)</a:t>
            </a:r>
          </a:p>
          <a:p>
            <a:pPr marL="738188" lvl="1" indent="-338138"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Specificity were high</a:t>
            </a:r>
          </a:p>
          <a:p>
            <a:pPr marL="738188" lvl="1" indent="-338138"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Lower sensitivity requirements allowed for portability, lower cost, greater uptake</a:t>
            </a:r>
          </a:p>
        </p:txBody>
      </p:sp>
    </p:spTree>
    <p:extLst>
      <p:ext uri="{BB962C8B-B14F-4D97-AF65-F5344CB8AC3E}">
        <p14:creationId xmlns:p14="http://schemas.microsoft.com/office/powerpoint/2010/main" val="111262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06B789-60A9-044B-B042-682471C5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463980"/>
            <a:ext cx="93475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71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6589E68-0C25-F343-8448-6686BB56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1" y="2165522"/>
            <a:ext cx="4072187" cy="41611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People w/ subclinical TB make up a large % of all prevalent TB.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They have the potential to be infectious.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0FC2A-2C25-0457-8B08-31640001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0E303-E616-1948-9B91-BA00CC30F1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023EE-AB00-DF8C-BACB-5E94986B3F35}"/>
              </a:ext>
            </a:extLst>
          </p:cNvPr>
          <p:cNvSpPr txBox="1"/>
          <p:nvPr/>
        </p:nvSpPr>
        <p:spPr>
          <a:xfrm>
            <a:off x="6096002" y="2483053"/>
            <a:ext cx="5087815" cy="293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 on the infectiousness of subclinical TB is based on: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Bacteriologically-positive sputum</a:t>
            </a:r>
          </a:p>
          <a:p>
            <a:pPr marL="742932" marR="0" lvl="1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25-50% of people w/ subclinical TB are smear-positive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 mask sampling &amp; cough aerosol studies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contact studies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Molecular epidemiology studies</a:t>
            </a:r>
          </a:p>
        </p:txBody>
      </p:sp>
    </p:spTree>
    <p:extLst>
      <p:ext uri="{BB962C8B-B14F-4D97-AF65-F5344CB8AC3E}">
        <p14:creationId xmlns:p14="http://schemas.microsoft.com/office/powerpoint/2010/main" val="12450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06B789-60A9-044B-B042-682471C5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463980"/>
            <a:ext cx="93475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71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6589E68-0C25-F343-8448-6686BB56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1" y="2165522"/>
            <a:ext cx="4072187" cy="41611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People w/ subclinical TB make up a large % of all prevalent TB.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They have the potential to be infectious.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They are generally not detected by the health system.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0FC2A-2C25-0457-8B08-31640001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0E303-E616-1948-9B91-BA00CC30F1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23A3F273-1022-B65E-2AEE-A4CA58236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r="57480"/>
          <a:stretch/>
        </p:blipFill>
        <p:spPr bwMode="auto">
          <a:xfrm>
            <a:off x="6601821" y="1075765"/>
            <a:ext cx="4398527" cy="48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BBAAA-CB1E-91E8-150C-B56C8424E8DD}"/>
              </a:ext>
            </a:extLst>
          </p:cNvPr>
          <p:cNvSpPr txBox="1"/>
          <p:nvPr/>
        </p:nvSpPr>
        <p:spPr>
          <a:xfrm>
            <a:off x="6326038" y="5807403"/>
            <a:ext cx="576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 err="1"/>
              <a:t>Onozaki</a:t>
            </a:r>
            <a:r>
              <a:rPr lang="en-US" sz="1400" dirty="0"/>
              <a:t> et al., National tuberculosis prevalence surveys in Asia, 1990–2012: an overview of results and lessons learned. TMIH 2015. </a:t>
            </a:r>
          </a:p>
        </p:txBody>
      </p:sp>
    </p:spTree>
    <p:extLst>
      <p:ext uri="{BB962C8B-B14F-4D97-AF65-F5344CB8AC3E}">
        <p14:creationId xmlns:p14="http://schemas.microsoft.com/office/powerpoint/2010/main" val="285593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0FC2A-2C25-0457-8B08-31640001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E303-E616-1948-9B91-BA00CC30F19F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F2215D5-26C8-F01C-7A8C-C36C0DE5B6CE}"/>
              </a:ext>
            </a:extLst>
          </p:cNvPr>
          <p:cNvSpPr txBox="1">
            <a:spLocks/>
          </p:cNvSpPr>
          <p:nvPr/>
        </p:nvSpPr>
        <p:spPr>
          <a:xfrm>
            <a:off x="1426867" y="593678"/>
            <a:ext cx="9344967" cy="5165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5400" dirty="0">
                <a:solidFill>
                  <a:srgbClr val="171C8C"/>
                </a:solidFill>
                <a:latin typeface="Georgia Pro Semibold" panose="020B0604020202020204" pitchFamily="18" charset="0"/>
              </a:rPr>
              <a:t>How important is it to find and treat people with subclinical TB?</a:t>
            </a:r>
          </a:p>
        </p:txBody>
      </p:sp>
    </p:spTree>
    <p:extLst>
      <p:ext uri="{BB962C8B-B14F-4D97-AF65-F5344CB8AC3E}">
        <p14:creationId xmlns:p14="http://schemas.microsoft.com/office/powerpoint/2010/main" val="337278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A4FA8-E15F-C14F-126D-51088E5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0E303-E616-1948-9B91-BA00CC30F1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942BEDE-A019-3E0F-3799-3F6EAF66A592}"/>
              </a:ext>
            </a:extLst>
          </p:cNvPr>
          <p:cNvSpPr txBox="1">
            <a:spLocks/>
          </p:cNvSpPr>
          <p:nvPr/>
        </p:nvSpPr>
        <p:spPr>
          <a:xfrm>
            <a:off x="404186" y="381359"/>
            <a:ext cx="9030270" cy="832559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41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1C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Stability (and infectiousness?) of subclinical TB?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4527C-B91A-36AE-FD58-BB206FC56586}"/>
              </a:ext>
            </a:extLst>
          </p:cNvPr>
          <p:cNvSpPr/>
          <p:nvPr/>
        </p:nvSpPr>
        <p:spPr>
          <a:xfrm>
            <a:off x="648589" y="1956387"/>
            <a:ext cx="2930304" cy="166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E70DB8-35EE-5AF5-3456-0CACAC4960DF}"/>
              </a:ext>
            </a:extLst>
          </p:cNvPr>
          <p:cNvCxnSpPr/>
          <p:nvPr/>
        </p:nvCxnSpPr>
        <p:spPr>
          <a:xfrm>
            <a:off x="648589" y="3189764"/>
            <a:ext cx="2930304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06BC9A-5863-020A-8113-2F9182092393}"/>
              </a:ext>
            </a:extLst>
          </p:cNvPr>
          <p:cNvCxnSpPr/>
          <p:nvPr/>
        </p:nvCxnSpPr>
        <p:spPr>
          <a:xfrm>
            <a:off x="648589" y="2565983"/>
            <a:ext cx="2930304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11E5FB-6994-E95E-341A-3FF63EB4EE84}"/>
              </a:ext>
            </a:extLst>
          </p:cNvPr>
          <p:cNvSpPr txBox="1"/>
          <p:nvPr/>
        </p:nvSpPr>
        <p:spPr>
          <a:xfrm>
            <a:off x="10772397" y="2963622"/>
            <a:ext cx="11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positivity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7D5EF-AE28-7540-EA8C-172DE1609EEA}"/>
              </a:ext>
            </a:extLst>
          </p:cNvPr>
          <p:cNvSpPr txBox="1"/>
          <p:nvPr/>
        </p:nvSpPr>
        <p:spPr>
          <a:xfrm>
            <a:off x="10767235" y="2354026"/>
            <a:ext cx="125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Recognizable symptoms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17285-E258-7778-44FA-6A3FFCC64C6C}"/>
              </a:ext>
            </a:extLst>
          </p:cNvPr>
          <p:cNvSpPr txBox="1"/>
          <p:nvPr/>
        </p:nvSpPr>
        <p:spPr>
          <a:xfrm>
            <a:off x="552891" y="3604434"/>
            <a:ext cx="384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since start of TB disease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D6E0BA-8551-6ACC-C4F5-306593CD9A3E}"/>
              </a:ext>
            </a:extLst>
          </p:cNvPr>
          <p:cNvSpPr/>
          <p:nvPr/>
        </p:nvSpPr>
        <p:spPr>
          <a:xfrm>
            <a:off x="648584" y="1956387"/>
            <a:ext cx="561325" cy="1658679"/>
          </a:xfrm>
          <a:custGeom>
            <a:avLst/>
            <a:gdLst>
              <a:gd name="connsiteX0" fmla="*/ 0 w 397518"/>
              <a:gd name="connsiteY0" fmla="*/ 1669311 h 1669311"/>
              <a:gd name="connsiteX1" fmla="*/ 138223 w 397518"/>
              <a:gd name="connsiteY1" fmla="*/ 1520455 h 1669311"/>
              <a:gd name="connsiteX2" fmla="*/ 233916 w 397518"/>
              <a:gd name="connsiteY2" fmla="*/ 1265274 h 1669311"/>
              <a:gd name="connsiteX3" fmla="*/ 297712 w 397518"/>
              <a:gd name="connsiteY3" fmla="*/ 925032 h 1669311"/>
              <a:gd name="connsiteX4" fmla="*/ 350874 w 397518"/>
              <a:gd name="connsiteY4" fmla="*/ 489097 h 1669311"/>
              <a:gd name="connsiteX5" fmla="*/ 393405 w 397518"/>
              <a:gd name="connsiteY5" fmla="*/ 0 h 1669311"/>
              <a:gd name="connsiteX0" fmla="*/ 0 w 437212"/>
              <a:gd name="connsiteY0" fmla="*/ 1711842 h 1711842"/>
              <a:gd name="connsiteX1" fmla="*/ 138223 w 437212"/>
              <a:gd name="connsiteY1" fmla="*/ 1562986 h 1711842"/>
              <a:gd name="connsiteX2" fmla="*/ 233916 w 437212"/>
              <a:gd name="connsiteY2" fmla="*/ 1307805 h 1711842"/>
              <a:gd name="connsiteX3" fmla="*/ 297712 w 437212"/>
              <a:gd name="connsiteY3" fmla="*/ 967563 h 1711842"/>
              <a:gd name="connsiteX4" fmla="*/ 350874 w 437212"/>
              <a:gd name="connsiteY4" fmla="*/ 531628 h 1711842"/>
              <a:gd name="connsiteX5" fmla="*/ 434813 w 437212"/>
              <a:gd name="connsiteY5" fmla="*/ 0 h 17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12" h="1711842">
                <a:moveTo>
                  <a:pt x="0" y="1711842"/>
                </a:moveTo>
                <a:cubicBezTo>
                  <a:pt x="49618" y="1671083"/>
                  <a:pt x="99237" y="1630325"/>
                  <a:pt x="138223" y="1562986"/>
                </a:cubicBezTo>
                <a:cubicBezTo>
                  <a:pt x="177209" y="1495647"/>
                  <a:pt x="207335" y="1407042"/>
                  <a:pt x="233916" y="1307805"/>
                </a:cubicBezTo>
                <a:cubicBezTo>
                  <a:pt x="260498" y="1208568"/>
                  <a:pt x="278219" y="1096926"/>
                  <a:pt x="297712" y="967563"/>
                </a:cubicBezTo>
                <a:cubicBezTo>
                  <a:pt x="317205" y="838200"/>
                  <a:pt x="334925" y="685800"/>
                  <a:pt x="350874" y="531628"/>
                </a:cubicBezTo>
                <a:cubicBezTo>
                  <a:pt x="366823" y="377456"/>
                  <a:pt x="452534" y="101009"/>
                  <a:pt x="434813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A4CE5-19D2-3442-C3F7-3D132F8496CB}"/>
              </a:ext>
            </a:extLst>
          </p:cNvPr>
          <p:cNvSpPr/>
          <p:nvPr/>
        </p:nvSpPr>
        <p:spPr>
          <a:xfrm>
            <a:off x="4254796" y="1956387"/>
            <a:ext cx="2930304" cy="166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1C5273-580A-25B0-B920-918BC9BE4E22}"/>
              </a:ext>
            </a:extLst>
          </p:cNvPr>
          <p:cNvCxnSpPr/>
          <p:nvPr/>
        </p:nvCxnSpPr>
        <p:spPr>
          <a:xfrm>
            <a:off x="4254796" y="3189764"/>
            <a:ext cx="2930304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02E02A-1742-5E77-FD89-3BAD1F2670A8}"/>
              </a:ext>
            </a:extLst>
          </p:cNvPr>
          <p:cNvCxnSpPr/>
          <p:nvPr/>
        </p:nvCxnSpPr>
        <p:spPr>
          <a:xfrm>
            <a:off x="4254796" y="2565983"/>
            <a:ext cx="2930304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0235EC-6F73-4DD7-CC17-0BC3460F5011}"/>
              </a:ext>
            </a:extLst>
          </p:cNvPr>
          <p:cNvSpPr txBox="1"/>
          <p:nvPr/>
        </p:nvSpPr>
        <p:spPr>
          <a:xfrm>
            <a:off x="4159097" y="3604434"/>
            <a:ext cx="384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since start of TB disease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970B2F-5A15-38BC-1FBC-466CACE668C2}"/>
              </a:ext>
            </a:extLst>
          </p:cNvPr>
          <p:cNvSpPr/>
          <p:nvPr/>
        </p:nvSpPr>
        <p:spPr>
          <a:xfrm>
            <a:off x="7861003" y="1956387"/>
            <a:ext cx="2930304" cy="166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1F67D-4CB8-A7CD-5318-85ADBBBA87B1}"/>
              </a:ext>
            </a:extLst>
          </p:cNvPr>
          <p:cNvCxnSpPr/>
          <p:nvPr/>
        </p:nvCxnSpPr>
        <p:spPr>
          <a:xfrm>
            <a:off x="7861003" y="3189764"/>
            <a:ext cx="2930304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E09473-F0FB-422B-BEEA-B8B6658DFB33}"/>
              </a:ext>
            </a:extLst>
          </p:cNvPr>
          <p:cNvCxnSpPr/>
          <p:nvPr/>
        </p:nvCxnSpPr>
        <p:spPr>
          <a:xfrm>
            <a:off x="7861003" y="2565983"/>
            <a:ext cx="2930304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093D89-22A3-9F30-D9BB-23BF83EA4C4C}"/>
              </a:ext>
            </a:extLst>
          </p:cNvPr>
          <p:cNvSpPr txBox="1"/>
          <p:nvPr/>
        </p:nvSpPr>
        <p:spPr>
          <a:xfrm>
            <a:off x="7765305" y="3604434"/>
            <a:ext cx="384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since start of TB disease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14B6A0A-F25F-3B86-3533-415B430AB7B3}"/>
              </a:ext>
            </a:extLst>
          </p:cNvPr>
          <p:cNvSpPr/>
          <p:nvPr/>
        </p:nvSpPr>
        <p:spPr>
          <a:xfrm>
            <a:off x="4253022" y="3072395"/>
            <a:ext cx="1456661" cy="542672"/>
          </a:xfrm>
          <a:custGeom>
            <a:avLst/>
            <a:gdLst>
              <a:gd name="connsiteX0" fmla="*/ 0 w 1456661"/>
              <a:gd name="connsiteY0" fmla="*/ 532040 h 542672"/>
              <a:gd name="connsiteX1" fmla="*/ 85061 w 1456661"/>
              <a:gd name="connsiteY1" fmla="*/ 404449 h 542672"/>
              <a:gd name="connsiteX2" fmla="*/ 233916 w 1456661"/>
              <a:gd name="connsiteY2" fmla="*/ 234328 h 542672"/>
              <a:gd name="connsiteX3" fmla="*/ 563526 w 1456661"/>
              <a:gd name="connsiteY3" fmla="*/ 21677 h 542672"/>
              <a:gd name="connsiteX4" fmla="*/ 903768 w 1456661"/>
              <a:gd name="connsiteY4" fmla="*/ 32310 h 542672"/>
              <a:gd name="connsiteX5" fmla="*/ 1169582 w 1456661"/>
              <a:gd name="connsiteY5" fmla="*/ 244961 h 542672"/>
              <a:gd name="connsiteX6" fmla="*/ 1456661 w 1456661"/>
              <a:gd name="connsiteY6" fmla="*/ 542672 h 5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661" h="542672">
                <a:moveTo>
                  <a:pt x="0" y="532040"/>
                </a:moveTo>
                <a:cubicBezTo>
                  <a:pt x="23037" y="493054"/>
                  <a:pt x="46075" y="454068"/>
                  <a:pt x="85061" y="404449"/>
                </a:cubicBezTo>
                <a:cubicBezTo>
                  <a:pt x="124047" y="354830"/>
                  <a:pt x="154172" y="298123"/>
                  <a:pt x="233916" y="234328"/>
                </a:cubicBezTo>
                <a:cubicBezTo>
                  <a:pt x="313660" y="170533"/>
                  <a:pt x="451884" y="55347"/>
                  <a:pt x="563526" y="21677"/>
                </a:cubicBezTo>
                <a:cubicBezTo>
                  <a:pt x="675168" y="-11993"/>
                  <a:pt x="802759" y="-4904"/>
                  <a:pt x="903768" y="32310"/>
                </a:cubicBezTo>
                <a:cubicBezTo>
                  <a:pt x="1004777" y="69524"/>
                  <a:pt x="1077433" y="159901"/>
                  <a:pt x="1169582" y="244961"/>
                </a:cubicBezTo>
                <a:cubicBezTo>
                  <a:pt x="1261731" y="330021"/>
                  <a:pt x="1440712" y="487737"/>
                  <a:pt x="1456661" y="54267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647BE97-AC5D-1748-12C2-A2782A17B1A2}"/>
              </a:ext>
            </a:extLst>
          </p:cNvPr>
          <p:cNvSpPr/>
          <p:nvPr/>
        </p:nvSpPr>
        <p:spPr>
          <a:xfrm>
            <a:off x="7868094" y="1970556"/>
            <a:ext cx="2899143" cy="1644509"/>
          </a:xfrm>
          <a:custGeom>
            <a:avLst/>
            <a:gdLst>
              <a:gd name="connsiteX0" fmla="*/ 0 w 2923953"/>
              <a:gd name="connsiteY0" fmla="*/ 1233376 h 1233376"/>
              <a:gd name="connsiteX1" fmla="*/ 127591 w 2923953"/>
              <a:gd name="connsiteY1" fmla="*/ 1158948 h 1233376"/>
              <a:gd name="connsiteX2" fmla="*/ 297712 w 2923953"/>
              <a:gd name="connsiteY2" fmla="*/ 999460 h 1233376"/>
              <a:gd name="connsiteX3" fmla="*/ 435935 w 2923953"/>
              <a:gd name="connsiteY3" fmla="*/ 691116 h 1233376"/>
              <a:gd name="connsiteX4" fmla="*/ 648586 w 2923953"/>
              <a:gd name="connsiteY4" fmla="*/ 595423 h 1233376"/>
              <a:gd name="connsiteX5" fmla="*/ 829339 w 2923953"/>
              <a:gd name="connsiteY5" fmla="*/ 669851 h 1233376"/>
              <a:gd name="connsiteX6" fmla="*/ 1063256 w 2923953"/>
              <a:gd name="connsiteY6" fmla="*/ 946297 h 1233376"/>
              <a:gd name="connsiteX7" fmla="*/ 1414130 w 2923953"/>
              <a:gd name="connsiteY7" fmla="*/ 903767 h 1233376"/>
              <a:gd name="connsiteX8" fmla="*/ 1562986 w 2923953"/>
              <a:gd name="connsiteY8" fmla="*/ 637953 h 1233376"/>
              <a:gd name="connsiteX9" fmla="*/ 1637414 w 2923953"/>
              <a:gd name="connsiteY9" fmla="*/ 425302 h 1233376"/>
              <a:gd name="connsiteX10" fmla="*/ 1945758 w 2923953"/>
              <a:gd name="connsiteY10" fmla="*/ 382772 h 1233376"/>
              <a:gd name="connsiteX11" fmla="*/ 2200939 w 2923953"/>
              <a:gd name="connsiteY11" fmla="*/ 520995 h 1233376"/>
              <a:gd name="connsiteX12" fmla="*/ 2477386 w 2923953"/>
              <a:gd name="connsiteY12" fmla="*/ 531627 h 1233376"/>
              <a:gd name="connsiteX13" fmla="*/ 2615609 w 2923953"/>
              <a:gd name="connsiteY13" fmla="*/ 361507 h 1233376"/>
              <a:gd name="connsiteX14" fmla="*/ 2785730 w 2923953"/>
              <a:gd name="connsiteY14" fmla="*/ 159488 h 1233376"/>
              <a:gd name="connsiteX15" fmla="*/ 2923953 w 2923953"/>
              <a:gd name="connsiteY15" fmla="*/ 0 h 1233376"/>
              <a:gd name="connsiteX0" fmla="*/ 0 w 3476115"/>
              <a:gd name="connsiteY0" fmla="*/ 1679943 h 1679943"/>
              <a:gd name="connsiteX1" fmla="*/ 127591 w 3476115"/>
              <a:gd name="connsiteY1" fmla="*/ 1605515 h 1679943"/>
              <a:gd name="connsiteX2" fmla="*/ 297712 w 3476115"/>
              <a:gd name="connsiteY2" fmla="*/ 1446027 h 1679943"/>
              <a:gd name="connsiteX3" fmla="*/ 435935 w 3476115"/>
              <a:gd name="connsiteY3" fmla="*/ 1137683 h 1679943"/>
              <a:gd name="connsiteX4" fmla="*/ 648586 w 3476115"/>
              <a:gd name="connsiteY4" fmla="*/ 1041990 h 1679943"/>
              <a:gd name="connsiteX5" fmla="*/ 829339 w 3476115"/>
              <a:gd name="connsiteY5" fmla="*/ 1116418 h 1679943"/>
              <a:gd name="connsiteX6" fmla="*/ 1063256 w 3476115"/>
              <a:gd name="connsiteY6" fmla="*/ 1392864 h 1679943"/>
              <a:gd name="connsiteX7" fmla="*/ 1414130 w 3476115"/>
              <a:gd name="connsiteY7" fmla="*/ 1350334 h 1679943"/>
              <a:gd name="connsiteX8" fmla="*/ 1562986 w 3476115"/>
              <a:gd name="connsiteY8" fmla="*/ 1084520 h 1679943"/>
              <a:gd name="connsiteX9" fmla="*/ 1637414 w 3476115"/>
              <a:gd name="connsiteY9" fmla="*/ 871869 h 1679943"/>
              <a:gd name="connsiteX10" fmla="*/ 1945758 w 3476115"/>
              <a:gd name="connsiteY10" fmla="*/ 829339 h 1679943"/>
              <a:gd name="connsiteX11" fmla="*/ 2200939 w 3476115"/>
              <a:gd name="connsiteY11" fmla="*/ 967562 h 1679943"/>
              <a:gd name="connsiteX12" fmla="*/ 2477386 w 3476115"/>
              <a:gd name="connsiteY12" fmla="*/ 978194 h 1679943"/>
              <a:gd name="connsiteX13" fmla="*/ 2615609 w 3476115"/>
              <a:gd name="connsiteY13" fmla="*/ 808074 h 1679943"/>
              <a:gd name="connsiteX14" fmla="*/ 2785730 w 3476115"/>
              <a:gd name="connsiteY14" fmla="*/ 606055 h 1679943"/>
              <a:gd name="connsiteX15" fmla="*/ 3476115 w 3476115"/>
              <a:gd name="connsiteY15" fmla="*/ 0 h 167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6115" h="1679943">
                <a:moveTo>
                  <a:pt x="0" y="1679943"/>
                </a:moveTo>
                <a:cubicBezTo>
                  <a:pt x="38986" y="1662222"/>
                  <a:pt x="77972" y="1644501"/>
                  <a:pt x="127591" y="1605515"/>
                </a:cubicBezTo>
                <a:cubicBezTo>
                  <a:pt x="177210" y="1566529"/>
                  <a:pt x="246321" y="1523999"/>
                  <a:pt x="297712" y="1446027"/>
                </a:cubicBezTo>
                <a:cubicBezTo>
                  <a:pt x="349103" y="1368055"/>
                  <a:pt x="377456" y="1205022"/>
                  <a:pt x="435935" y="1137683"/>
                </a:cubicBezTo>
                <a:cubicBezTo>
                  <a:pt x="494414" y="1070344"/>
                  <a:pt x="583019" y="1045534"/>
                  <a:pt x="648586" y="1041990"/>
                </a:cubicBezTo>
                <a:cubicBezTo>
                  <a:pt x="714153" y="1038446"/>
                  <a:pt x="760227" y="1057939"/>
                  <a:pt x="829339" y="1116418"/>
                </a:cubicBezTo>
                <a:cubicBezTo>
                  <a:pt x="898451" y="1174897"/>
                  <a:pt x="965791" y="1353878"/>
                  <a:pt x="1063256" y="1392864"/>
                </a:cubicBezTo>
                <a:cubicBezTo>
                  <a:pt x="1160721" y="1431850"/>
                  <a:pt x="1330842" y="1401725"/>
                  <a:pt x="1414130" y="1350334"/>
                </a:cubicBezTo>
                <a:cubicBezTo>
                  <a:pt x="1497418" y="1298943"/>
                  <a:pt x="1525772" y="1164264"/>
                  <a:pt x="1562986" y="1084520"/>
                </a:cubicBezTo>
                <a:cubicBezTo>
                  <a:pt x="1600200" y="1004776"/>
                  <a:pt x="1573619" y="914399"/>
                  <a:pt x="1637414" y="871869"/>
                </a:cubicBezTo>
                <a:cubicBezTo>
                  <a:pt x="1701209" y="829339"/>
                  <a:pt x="1851837" y="813390"/>
                  <a:pt x="1945758" y="829339"/>
                </a:cubicBezTo>
                <a:cubicBezTo>
                  <a:pt x="2039679" y="845288"/>
                  <a:pt x="2112334" y="942753"/>
                  <a:pt x="2200939" y="967562"/>
                </a:cubicBezTo>
                <a:cubicBezTo>
                  <a:pt x="2289544" y="992371"/>
                  <a:pt x="2408274" y="1004775"/>
                  <a:pt x="2477386" y="978194"/>
                </a:cubicBezTo>
                <a:cubicBezTo>
                  <a:pt x="2546498" y="951613"/>
                  <a:pt x="2564218" y="870097"/>
                  <a:pt x="2615609" y="808074"/>
                </a:cubicBezTo>
                <a:cubicBezTo>
                  <a:pt x="2667000" y="746051"/>
                  <a:pt x="2734339" y="666306"/>
                  <a:pt x="2785730" y="606055"/>
                </a:cubicBezTo>
                <a:cubicBezTo>
                  <a:pt x="2837121" y="545804"/>
                  <a:pt x="3432699" y="49618"/>
                  <a:pt x="3476115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89416C-D59F-1AB0-DC06-8FA8675AF76D}"/>
              </a:ext>
            </a:extLst>
          </p:cNvPr>
          <p:cNvSpPr txBox="1"/>
          <p:nvPr/>
        </p:nvSpPr>
        <p:spPr>
          <a:xfrm>
            <a:off x="10772397" y="1686779"/>
            <a:ext cx="1127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(or death)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3C5599-874F-BDD3-6AD3-F6747629A13D}"/>
              </a:ext>
            </a:extLst>
          </p:cNvPr>
          <p:cNvCxnSpPr/>
          <p:nvPr/>
        </p:nvCxnSpPr>
        <p:spPr>
          <a:xfrm>
            <a:off x="660629" y="1963471"/>
            <a:ext cx="29303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DC3DB5-0397-ADF3-CD24-0B8AFDD97216}"/>
              </a:ext>
            </a:extLst>
          </p:cNvPr>
          <p:cNvCxnSpPr/>
          <p:nvPr/>
        </p:nvCxnSpPr>
        <p:spPr>
          <a:xfrm>
            <a:off x="4254796" y="1963471"/>
            <a:ext cx="29303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FA5054-3068-B9E8-B73E-4EC23EACE181}"/>
              </a:ext>
            </a:extLst>
          </p:cNvPr>
          <p:cNvCxnSpPr/>
          <p:nvPr/>
        </p:nvCxnSpPr>
        <p:spPr>
          <a:xfrm>
            <a:off x="7868091" y="1963471"/>
            <a:ext cx="29303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FDF90BB0-A18D-2F58-2916-C8CB5393E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21" y="4322173"/>
            <a:ext cx="3035591" cy="92224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If most people w/ TB quickly develop symptoms and are treated…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B34930EE-41F8-7B84-8338-565F5E6755C5}"/>
              </a:ext>
            </a:extLst>
          </p:cNvPr>
          <p:cNvSpPr txBox="1">
            <a:spLocks/>
          </p:cNvSpPr>
          <p:nvPr/>
        </p:nvSpPr>
        <p:spPr>
          <a:xfrm>
            <a:off x="4202154" y="4322172"/>
            <a:ext cx="3035591" cy="92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quickly resolve without become very infectious…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7816F9-779B-ECF8-8156-E139852C7E22}"/>
              </a:ext>
            </a:extLst>
          </p:cNvPr>
          <p:cNvSpPr txBox="1"/>
          <p:nvPr/>
        </p:nvSpPr>
        <p:spPr>
          <a:xfrm rot="16200000">
            <a:off x="-751513" y="2528225"/>
            <a:ext cx="230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Bacillary load – and infectious potential?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8A5C95-F3F6-D6F9-87FE-564BF9A7193B}"/>
              </a:ext>
            </a:extLst>
          </p:cNvPr>
          <p:cNvSpPr txBox="1"/>
          <p:nvPr/>
        </p:nvSpPr>
        <p:spPr>
          <a:xfrm>
            <a:off x="929246" y="5560257"/>
            <a:ext cx="616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…then finding &amp; treating subclinical TB may have little impact.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E13AEA8-B0ED-E34F-6003-3E7DCD34E603}"/>
              </a:ext>
            </a:extLst>
          </p:cNvPr>
          <p:cNvSpPr txBox="1">
            <a:spLocks/>
          </p:cNvSpPr>
          <p:nvPr/>
        </p:nvSpPr>
        <p:spPr>
          <a:xfrm>
            <a:off x="7799868" y="4328505"/>
            <a:ext cx="3470645" cy="92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if TB can persist, be infectious, and stay largely subclinical for long durations…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0CEE8B-2892-7C87-C420-D330117825BA}"/>
              </a:ext>
            </a:extLst>
          </p:cNvPr>
          <p:cNvSpPr txBox="1"/>
          <p:nvPr/>
        </p:nvSpPr>
        <p:spPr>
          <a:xfrm>
            <a:off x="7752901" y="5560257"/>
            <a:ext cx="427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…then finding &amp; treating subclinical TB may be crucial to reduce transmission.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F8F5F2-D81F-ACAB-4F68-E7EC4FB91A7A}"/>
              </a:ext>
            </a:extLst>
          </p:cNvPr>
          <p:cNvSpPr txBox="1"/>
          <p:nvPr/>
        </p:nvSpPr>
        <p:spPr>
          <a:xfrm>
            <a:off x="118814" y="6456722"/>
            <a:ext cx="10303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from: 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Kendall, Shrestha, &amp; Dowdy. The Epidemiological Importance of Subclinical Tuberculosis: A Critical Reappraisal. AJRCCM 2021.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1AD30D-C57A-6DE0-FCB2-F18C2259AB04}"/>
              </a:ext>
            </a:extLst>
          </p:cNvPr>
          <p:cNvSpPr txBox="1"/>
          <p:nvPr/>
        </p:nvSpPr>
        <p:spPr>
          <a:xfrm>
            <a:off x="1246552" y="1655695"/>
            <a:ext cx="159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 Course #1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54957B-D8FD-2C6A-6186-527B1359BD2E}"/>
              </a:ext>
            </a:extLst>
          </p:cNvPr>
          <p:cNvSpPr txBox="1"/>
          <p:nvPr/>
        </p:nvSpPr>
        <p:spPr>
          <a:xfrm>
            <a:off x="4909901" y="1669756"/>
            <a:ext cx="159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 Course #2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67CC3B-CCA2-CEAB-2954-E8F9BF418FC7}"/>
              </a:ext>
            </a:extLst>
          </p:cNvPr>
          <p:cNvSpPr txBox="1"/>
          <p:nvPr/>
        </p:nvSpPr>
        <p:spPr>
          <a:xfrm>
            <a:off x="8652280" y="1645127"/>
            <a:ext cx="159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 Course #3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6CF13D-5A9B-1068-A803-0A6D9EC6AFC4}"/>
              </a:ext>
            </a:extLst>
          </p:cNvPr>
          <p:cNvCxnSpPr>
            <a:cxnSpLocks/>
          </p:cNvCxnSpPr>
          <p:nvPr/>
        </p:nvCxnSpPr>
        <p:spPr>
          <a:xfrm>
            <a:off x="929245" y="3625699"/>
            <a:ext cx="1218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D106FD-C4C9-F492-0160-C645AF17DAD8}"/>
              </a:ext>
            </a:extLst>
          </p:cNvPr>
          <p:cNvCxnSpPr>
            <a:cxnSpLocks/>
          </p:cNvCxnSpPr>
          <p:nvPr/>
        </p:nvCxnSpPr>
        <p:spPr>
          <a:xfrm>
            <a:off x="4691641" y="3623612"/>
            <a:ext cx="5896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7D33B4-2257-C716-349D-BBC1CDF27D38}"/>
              </a:ext>
            </a:extLst>
          </p:cNvPr>
          <p:cNvCxnSpPr>
            <a:cxnSpLocks/>
          </p:cNvCxnSpPr>
          <p:nvPr/>
        </p:nvCxnSpPr>
        <p:spPr>
          <a:xfrm>
            <a:off x="8204908" y="3625699"/>
            <a:ext cx="4398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4F20C1-06AE-AAAD-CDCF-B996CFA6C184}"/>
              </a:ext>
            </a:extLst>
          </p:cNvPr>
          <p:cNvCxnSpPr>
            <a:cxnSpLocks/>
          </p:cNvCxnSpPr>
          <p:nvPr/>
        </p:nvCxnSpPr>
        <p:spPr>
          <a:xfrm>
            <a:off x="9113304" y="3625699"/>
            <a:ext cx="11385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7051BD-557E-6A88-AF8C-25FCA10A212D}"/>
              </a:ext>
            </a:extLst>
          </p:cNvPr>
          <p:cNvGrpSpPr/>
          <p:nvPr/>
        </p:nvGrpSpPr>
        <p:grpSpPr>
          <a:xfrm>
            <a:off x="5802593" y="1287316"/>
            <a:ext cx="3747856" cy="322019"/>
            <a:chOff x="5802593" y="1287315"/>
            <a:chExt cx="3747855" cy="32201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85A0CB-73AA-59E9-5949-ECC92D8873DE}"/>
                </a:ext>
              </a:extLst>
            </p:cNvPr>
            <p:cNvCxnSpPr>
              <a:cxnSpLocks/>
            </p:cNvCxnSpPr>
            <p:nvPr/>
          </p:nvCxnSpPr>
          <p:spPr>
            <a:xfrm>
              <a:off x="5930781" y="1455446"/>
              <a:ext cx="2378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215ACF-C99D-B7B7-B6EA-124AEC5F69ED}"/>
                </a:ext>
              </a:extLst>
            </p:cNvPr>
            <p:cNvSpPr txBox="1"/>
            <p:nvPr/>
          </p:nvSpPr>
          <p:spPr>
            <a:xfrm>
              <a:off x="6185735" y="1301557"/>
              <a:ext cx="3364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[potentially] infectious subclinical time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74D0B0-DFFD-CE92-FC9A-F5D22B683153}"/>
                </a:ext>
              </a:extLst>
            </p:cNvPr>
            <p:cNvSpPr/>
            <p:nvPr/>
          </p:nvSpPr>
          <p:spPr>
            <a:xfrm>
              <a:off x="5802593" y="1287315"/>
              <a:ext cx="342453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47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06B789-60A9-044B-B042-682471C5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463980"/>
            <a:ext cx="93475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71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this study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6589E68-0C25-F343-8448-6686BB56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78" y="1635162"/>
            <a:ext cx="10413402" cy="4691497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Model Calibration: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Learn about TB natural history by parameterizing a model that is consistent with empirical data, including: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Historical cohort survival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Present-day: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Prevalence survey smear and symptom distribution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Notifications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TB mortality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Individual-level microsimulation: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Use the calibrated model to describe: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Stability of TB states (especially the infectious, subclinical state)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Contribution of TB states to transmission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Individual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Population level</a:t>
            </a:r>
          </a:p>
        </p:txBody>
      </p:sp>
    </p:spTree>
    <p:extLst>
      <p:ext uri="{BB962C8B-B14F-4D97-AF65-F5344CB8AC3E}">
        <p14:creationId xmlns:p14="http://schemas.microsoft.com/office/powerpoint/2010/main" val="302659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7016E0-A1C7-B55F-A03D-5EE2514BC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TB natural history model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12304E-7F11-6B34-F3FF-3C160A0B679F}"/>
              </a:ext>
            </a:extLst>
          </p:cNvPr>
          <p:cNvSpPr/>
          <p:nvPr/>
        </p:nvSpPr>
        <p:spPr>
          <a:xfrm>
            <a:off x="1903029" y="2117160"/>
            <a:ext cx="1188490" cy="769533"/>
          </a:xfrm>
          <a:prstGeom prst="rect">
            <a:avLst/>
          </a:prstGeom>
          <a:solidFill>
            <a:srgbClr val="C0787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spontaneously resolved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FEA8B7-FA11-246F-39FD-29754622D585}"/>
              </a:ext>
            </a:extLst>
          </p:cNvPr>
          <p:cNvSpPr/>
          <p:nvPr/>
        </p:nvSpPr>
        <p:spPr>
          <a:xfrm>
            <a:off x="991133" y="3127685"/>
            <a:ext cx="1188490" cy="769533"/>
          </a:xfrm>
          <a:prstGeom prst="rect">
            <a:avLst/>
          </a:prstGeom>
          <a:solidFill>
            <a:srgbClr val="67322E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smear-negative subclinical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9F231B-50E5-EFD8-96FD-ED50B2E20D39}"/>
              </a:ext>
            </a:extLst>
          </p:cNvPr>
          <p:cNvSpPr/>
          <p:nvPr/>
        </p:nvSpPr>
        <p:spPr>
          <a:xfrm>
            <a:off x="2840236" y="3127684"/>
            <a:ext cx="1188490" cy="769533"/>
          </a:xfrm>
          <a:prstGeom prst="rect">
            <a:avLst/>
          </a:prstGeom>
          <a:solidFill>
            <a:srgbClr val="99610A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smear-positive subclinical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A4A02D-11A4-49F2-2FDE-7297A04752BA}"/>
              </a:ext>
            </a:extLst>
          </p:cNvPr>
          <p:cNvSpPr/>
          <p:nvPr/>
        </p:nvSpPr>
        <p:spPr>
          <a:xfrm>
            <a:off x="991133" y="4262692"/>
            <a:ext cx="1188490" cy="769533"/>
          </a:xfrm>
          <a:prstGeom prst="rect">
            <a:avLst/>
          </a:prstGeom>
          <a:solidFill>
            <a:srgbClr val="2D6B68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smear-negative symptomatic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5006FC-C18D-9784-8D4D-45F363F9EFF7}"/>
              </a:ext>
            </a:extLst>
          </p:cNvPr>
          <p:cNvSpPr/>
          <p:nvPr/>
        </p:nvSpPr>
        <p:spPr>
          <a:xfrm>
            <a:off x="2840236" y="4262691"/>
            <a:ext cx="1188490" cy="769533"/>
          </a:xfrm>
          <a:prstGeom prst="rect">
            <a:avLst/>
          </a:prstGeom>
          <a:solidFill>
            <a:srgbClr val="122C43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smear-positive symptomatic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EE9F7E-605A-42B8-80DB-379EA75933F3}"/>
              </a:ext>
            </a:extLst>
          </p:cNvPr>
          <p:cNvSpPr/>
          <p:nvPr/>
        </p:nvSpPr>
        <p:spPr>
          <a:xfrm>
            <a:off x="1903029" y="5324902"/>
            <a:ext cx="1188490" cy="769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and treated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7AA1B9-841F-9C3C-3D33-E1DD5A96C396}"/>
              </a:ext>
            </a:extLst>
          </p:cNvPr>
          <p:cNvCxnSpPr>
            <a:cxnSpLocks/>
          </p:cNvCxnSpPr>
          <p:nvPr/>
        </p:nvCxnSpPr>
        <p:spPr>
          <a:xfrm>
            <a:off x="2190816" y="3369595"/>
            <a:ext cx="642043" cy="0"/>
          </a:xfrm>
          <a:prstGeom prst="straightConnector1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5A50D3-ADDE-84D7-0EFD-AD5A29951531}"/>
              </a:ext>
            </a:extLst>
          </p:cNvPr>
          <p:cNvCxnSpPr>
            <a:cxnSpLocks/>
          </p:cNvCxnSpPr>
          <p:nvPr/>
        </p:nvCxnSpPr>
        <p:spPr>
          <a:xfrm>
            <a:off x="2190816" y="3646855"/>
            <a:ext cx="642043" cy="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876056-2860-D59A-A800-454F756135EB}"/>
              </a:ext>
            </a:extLst>
          </p:cNvPr>
          <p:cNvCxnSpPr>
            <a:cxnSpLocks/>
          </p:cNvCxnSpPr>
          <p:nvPr/>
        </p:nvCxnSpPr>
        <p:spPr>
          <a:xfrm>
            <a:off x="2190817" y="4509841"/>
            <a:ext cx="642043" cy="0"/>
          </a:xfrm>
          <a:prstGeom prst="straightConnector1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9A79CD-FCE5-C02D-D2AA-FC38BC43E25E}"/>
              </a:ext>
            </a:extLst>
          </p:cNvPr>
          <p:cNvCxnSpPr>
            <a:cxnSpLocks/>
          </p:cNvCxnSpPr>
          <p:nvPr/>
        </p:nvCxnSpPr>
        <p:spPr>
          <a:xfrm>
            <a:off x="2190817" y="4765067"/>
            <a:ext cx="642043" cy="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FEFA001-0F74-8F18-E591-461A361994D0}"/>
              </a:ext>
            </a:extLst>
          </p:cNvPr>
          <p:cNvCxnSpPr>
            <a:cxnSpLocks/>
          </p:cNvCxnSpPr>
          <p:nvPr/>
        </p:nvCxnSpPr>
        <p:spPr>
          <a:xfrm>
            <a:off x="1404516" y="3900728"/>
            <a:ext cx="0" cy="367424"/>
          </a:xfrm>
          <a:prstGeom prst="straightConnector1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28A0E1A-6426-03B5-EA53-F68AC1C13209}"/>
              </a:ext>
            </a:extLst>
          </p:cNvPr>
          <p:cNvCxnSpPr>
            <a:cxnSpLocks/>
          </p:cNvCxnSpPr>
          <p:nvPr/>
        </p:nvCxnSpPr>
        <p:spPr>
          <a:xfrm>
            <a:off x="1744203" y="3895965"/>
            <a:ext cx="0" cy="367424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94BF28E-18C1-7748-E0A0-923C9353FEA5}"/>
              </a:ext>
            </a:extLst>
          </p:cNvPr>
          <p:cNvCxnSpPr>
            <a:cxnSpLocks/>
          </p:cNvCxnSpPr>
          <p:nvPr/>
        </p:nvCxnSpPr>
        <p:spPr>
          <a:xfrm>
            <a:off x="3251442" y="3911629"/>
            <a:ext cx="0" cy="367424"/>
          </a:xfrm>
          <a:prstGeom prst="straightConnector1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CC793A-5418-BD8F-4FF8-78454CEE523F}"/>
              </a:ext>
            </a:extLst>
          </p:cNvPr>
          <p:cNvCxnSpPr>
            <a:cxnSpLocks/>
          </p:cNvCxnSpPr>
          <p:nvPr/>
        </p:nvCxnSpPr>
        <p:spPr>
          <a:xfrm>
            <a:off x="3591129" y="3897340"/>
            <a:ext cx="0" cy="367424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B5CE2549-72FE-577C-70BA-15025D819FA8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rot="5400000" flipH="1" flipV="1">
            <a:off x="1431324" y="2655981"/>
            <a:ext cx="625758" cy="317651"/>
          </a:xfrm>
          <a:prstGeom prst="curvedConnector2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331B241C-6F70-F865-9A7D-C70BBC4DDFAD}"/>
              </a:ext>
            </a:extLst>
          </p:cNvPr>
          <p:cNvCxnSpPr>
            <a:cxnSpLocks/>
            <a:stCxn id="38" idx="2"/>
            <a:endCxn id="40" idx="1"/>
          </p:cNvCxnSpPr>
          <p:nvPr/>
        </p:nvCxnSpPr>
        <p:spPr>
          <a:xfrm rot="16200000" flipH="1">
            <a:off x="1405481" y="5212121"/>
            <a:ext cx="677444" cy="317651"/>
          </a:xfrm>
          <a:prstGeom prst="curvedConnector2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F12C44C2-E058-D9D2-BA7A-429EEFE4FB32}"/>
              </a:ext>
            </a:extLst>
          </p:cNvPr>
          <p:cNvCxnSpPr>
            <a:stCxn id="39" idx="2"/>
            <a:endCxn id="40" idx="3"/>
          </p:cNvCxnSpPr>
          <p:nvPr/>
        </p:nvCxnSpPr>
        <p:spPr>
          <a:xfrm rot="5400000">
            <a:off x="2924278" y="5199465"/>
            <a:ext cx="677445" cy="342962"/>
          </a:xfrm>
          <a:prstGeom prst="curvedConnector2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BEFCE6E-B9F2-CC68-AB28-A994342C2090}"/>
              </a:ext>
            </a:extLst>
          </p:cNvPr>
          <p:cNvCxnSpPr>
            <a:cxnSpLocks/>
          </p:cNvCxnSpPr>
          <p:nvPr/>
        </p:nvCxnSpPr>
        <p:spPr>
          <a:xfrm flipV="1">
            <a:off x="3091519" y="1981471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607E35B-2EEF-B652-CDAC-9C2BA2C948AF}"/>
              </a:ext>
            </a:extLst>
          </p:cNvPr>
          <p:cNvCxnSpPr>
            <a:cxnSpLocks/>
          </p:cNvCxnSpPr>
          <p:nvPr/>
        </p:nvCxnSpPr>
        <p:spPr>
          <a:xfrm flipV="1">
            <a:off x="2179623" y="2980545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4758E1-136D-973A-DE3A-B7601AC54CE6}"/>
              </a:ext>
            </a:extLst>
          </p:cNvPr>
          <p:cNvCxnSpPr>
            <a:cxnSpLocks/>
          </p:cNvCxnSpPr>
          <p:nvPr/>
        </p:nvCxnSpPr>
        <p:spPr>
          <a:xfrm flipV="1">
            <a:off x="4020301" y="2979109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84F247D-1BDC-B68B-887D-C1C41CFA236B}"/>
              </a:ext>
            </a:extLst>
          </p:cNvPr>
          <p:cNvCxnSpPr>
            <a:cxnSpLocks/>
          </p:cNvCxnSpPr>
          <p:nvPr/>
        </p:nvCxnSpPr>
        <p:spPr>
          <a:xfrm flipV="1">
            <a:off x="2179623" y="4128194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979AEF-1796-95ED-4771-2EF7AC883940}"/>
              </a:ext>
            </a:extLst>
          </p:cNvPr>
          <p:cNvCxnSpPr>
            <a:cxnSpLocks/>
          </p:cNvCxnSpPr>
          <p:nvPr/>
        </p:nvCxnSpPr>
        <p:spPr>
          <a:xfrm flipV="1">
            <a:off x="4020301" y="4126758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AB5DFB1-A193-A582-7CBE-A840D7B11382}"/>
              </a:ext>
            </a:extLst>
          </p:cNvPr>
          <p:cNvCxnSpPr>
            <a:cxnSpLocks/>
          </p:cNvCxnSpPr>
          <p:nvPr/>
        </p:nvCxnSpPr>
        <p:spPr>
          <a:xfrm flipV="1">
            <a:off x="3092319" y="5184539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8367BE0-0CF1-7D36-8DAD-45701D3BB4BB}"/>
              </a:ext>
            </a:extLst>
          </p:cNvPr>
          <p:cNvCxnSpPr>
            <a:cxnSpLocks/>
          </p:cNvCxnSpPr>
          <p:nvPr/>
        </p:nvCxnSpPr>
        <p:spPr>
          <a:xfrm flipV="1">
            <a:off x="3216825" y="6021294"/>
            <a:ext cx="159923" cy="14628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5259EC8-31B6-4C8D-9835-BD9C4C416762}"/>
              </a:ext>
            </a:extLst>
          </p:cNvPr>
          <p:cNvSpPr txBox="1"/>
          <p:nvPr/>
        </p:nvSpPr>
        <p:spPr>
          <a:xfrm>
            <a:off x="3409171" y="5940546"/>
            <a:ext cx="18322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background mortality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021039-4914-B46B-9142-4CEA89B01B35}"/>
              </a:ext>
            </a:extLst>
          </p:cNvPr>
          <p:cNvCxnSpPr>
            <a:cxnSpLocks/>
          </p:cNvCxnSpPr>
          <p:nvPr/>
        </p:nvCxnSpPr>
        <p:spPr>
          <a:xfrm>
            <a:off x="255220" y="3512450"/>
            <a:ext cx="735913" cy="0"/>
          </a:xfrm>
          <a:prstGeom prst="straightConnector1">
            <a:avLst/>
          </a:prstGeom>
          <a:ln w="19050">
            <a:solidFill>
              <a:schemeClr val="accent6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2AA4367-F722-2782-98D8-EF6FCD64F572}"/>
              </a:ext>
            </a:extLst>
          </p:cNvPr>
          <p:cNvSpPr txBox="1"/>
          <p:nvPr/>
        </p:nvSpPr>
        <p:spPr>
          <a:xfrm>
            <a:off x="255220" y="3248857"/>
            <a:ext cx="7247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B0ADCAC-272B-512B-75D8-C2A245A04446}"/>
              </a:ext>
            </a:extLst>
          </p:cNvPr>
          <p:cNvCxnSpPr>
            <a:cxnSpLocks/>
          </p:cNvCxnSpPr>
          <p:nvPr/>
        </p:nvCxnSpPr>
        <p:spPr>
          <a:xfrm flipV="1">
            <a:off x="3216825" y="6302648"/>
            <a:ext cx="159923" cy="146282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C8FBBB2-0338-28E9-2199-C15491868348}"/>
              </a:ext>
            </a:extLst>
          </p:cNvPr>
          <p:cNvSpPr txBox="1"/>
          <p:nvPr/>
        </p:nvSpPr>
        <p:spPr>
          <a:xfrm>
            <a:off x="3404553" y="6230349"/>
            <a:ext cx="18322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TB mortality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43B1F13-E599-FEBD-8D15-98ED80F1CEC5}"/>
              </a:ext>
            </a:extLst>
          </p:cNvPr>
          <p:cNvCxnSpPr>
            <a:cxnSpLocks/>
          </p:cNvCxnSpPr>
          <p:nvPr/>
        </p:nvCxnSpPr>
        <p:spPr>
          <a:xfrm flipV="1">
            <a:off x="2048671" y="4116409"/>
            <a:ext cx="159923" cy="146282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45FCC4-2538-E221-9F0B-286D2467CB88}"/>
              </a:ext>
            </a:extLst>
          </p:cNvPr>
          <p:cNvCxnSpPr>
            <a:cxnSpLocks/>
          </p:cNvCxnSpPr>
          <p:nvPr/>
        </p:nvCxnSpPr>
        <p:spPr>
          <a:xfrm flipV="1">
            <a:off x="3894942" y="4121722"/>
            <a:ext cx="159923" cy="146282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D0949F20-4C84-7E4B-4D77-6C287BD0A4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526" y="1563195"/>
            <a:ext cx="5316985" cy="482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Markov state-transition model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9834C03-F247-3565-9951-CE8B79AA413B}"/>
              </a:ext>
            </a:extLst>
          </p:cNvPr>
          <p:cNvSpPr txBox="1">
            <a:spLocks/>
          </p:cNvSpPr>
          <p:nvPr/>
        </p:nvSpPr>
        <p:spPr>
          <a:xfrm>
            <a:off x="5428859" y="1563194"/>
            <a:ext cx="6007236" cy="497493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accent5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accent5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accent5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  <a:latin typeface="+mj-lt"/>
              </a:rPr>
              <a:t>Key assumptions: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Subclinical TB does not get detected or treated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j-lt"/>
              </a:rPr>
              <a:t>No excess mortality from subclinical or resolved TB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j-lt"/>
              </a:rPr>
              <a:t>Spontaneously resolved stay spontaneously resolved</a:t>
            </a:r>
          </a:p>
          <a:p>
            <a:pPr lvl="1"/>
            <a:r>
              <a:rPr lang="en-US" sz="1700" dirty="0">
                <a:solidFill>
                  <a:schemeClr val="accent6"/>
                </a:solidFill>
                <a:latin typeface="+mj-lt"/>
              </a:rPr>
              <a:t>Sensitivity analysis allowed transition back to smear-negative subclinical.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j-lt"/>
              </a:rPr>
              <a:t>Correlation between smear and symptom status</a:t>
            </a:r>
          </a:p>
          <a:p>
            <a:pPr lvl="1"/>
            <a:r>
              <a:rPr lang="en-US" sz="1700" dirty="0">
                <a:solidFill>
                  <a:schemeClr val="accent6"/>
                </a:solidFill>
                <a:latin typeface="+mj-lt"/>
              </a:rPr>
              <a:t>Smear and symptom progression are more likely (and regression less likely) when someone is already symptom or smear positive,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372504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5ABF69-78D6-885B-3E5C-1E4068D32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95" y="365761"/>
            <a:ext cx="11130121" cy="832559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Present-day calibration targets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366F8F3-4FE3-5677-9192-DD6CE015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12" y="1399296"/>
            <a:ext cx="10185886" cy="5092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A0747-7D2E-F41B-6907-8FF56530307F}"/>
              </a:ext>
            </a:extLst>
          </p:cNvPr>
          <p:cNvSpPr txBox="1"/>
          <p:nvPr/>
        </p:nvSpPr>
        <p:spPr>
          <a:xfrm>
            <a:off x="357808" y="2177297"/>
            <a:ext cx="127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From prevalence surveys: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03EE4-979D-BCC1-8EBD-550260742F56}"/>
              </a:ext>
            </a:extLst>
          </p:cNvPr>
          <p:cNvSpPr txBox="1"/>
          <p:nvPr/>
        </p:nvSpPr>
        <p:spPr>
          <a:xfrm>
            <a:off x="357809" y="4344010"/>
            <a:ext cx="1272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Adding notification and mortality data: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9A002-4B8D-B958-FE9D-6E6154F649B8}"/>
              </a:ext>
            </a:extLst>
          </p:cNvPr>
          <p:cNvSpPr txBox="1"/>
          <p:nvPr/>
        </p:nvSpPr>
        <p:spPr>
          <a:xfrm>
            <a:off x="4682462" y="3785465"/>
            <a:ext cx="268782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Untreated TB Deaths/1000 prevalent cases</a:t>
            </a:r>
          </a:p>
        </p:txBody>
      </p:sp>
    </p:spTree>
    <p:extLst>
      <p:ext uri="{BB962C8B-B14F-4D97-AF65-F5344CB8AC3E}">
        <p14:creationId xmlns:p14="http://schemas.microsoft.com/office/powerpoint/2010/main" val="2988649771"/>
      </p:ext>
    </p:extLst>
  </p:cSld>
  <p:clrMapOvr>
    <a:masterClrMapping/>
  </p:clrMapOvr>
</p:sld>
</file>

<file path=ppt/theme/theme1.xml><?xml version="1.0" encoding="utf-8"?>
<a:theme xmlns:a="http://schemas.openxmlformats.org/drawingml/2006/main" name="JHSPH_wide">
  <a:themeElements>
    <a:clrScheme name="JHSPH Palette">
      <a:dk1>
        <a:srgbClr val="002D72"/>
      </a:dk1>
      <a:lt1>
        <a:sysClr val="window" lastClr="FFFFFF"/>
      </a:lt1>
      <a:dk2>
        <a:srgbClr val="002D72"/>
      </a:dk2>
      <a:lt2>
        <a:srgbClr val="FFFFFF"/>
      </a:lt2>
      <a:accent1>
        <a:srgbClr val="418EDF"/>
      </a:accent1>
      <a:accent2>
        <a:srgbClr val="FF9B1B"/>
      </a:accent2>
      <a:accent3>
        <a:srgbClr val="CBA052"/>
      </a:accent3>
      <a:accent4>
        <a:srgbClr val="818383"/>
      </a:accent4>
      <a:accent5>
        <a:srgbClr val="6D6E72"/>
      </a:accent5>
      <a:accent6>
        <a:srgbClr val="000000"/>
      </a:accent6>
      <a:hlink>
        <a:srgbClr val="000000"/>
      </a:hlink>
      <a:folHlink>
        <a:srgbClr val="002D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SPH_wide" id="{97744681-F5E2-4BFD-90B1-CD6370AFD49E}" vid="{697BC059-6AFB-455F-A14A-1669BB3E4F9B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JHSPH_wide</Template>
  <TotalTime>7895</TotalTime>
  <Words>1266</Words>
  <Application>Microsoft Office PowerPoint</Application>
  <PresentationFormat>Widescreen</PresentationFormat>
  <Paragraphs>196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Georgia Pro Semibold</vt:lpstr>
      <vt:lpstr>Helvetica</vt:lpstr>
      <vt:lpstr>Tahoma</vt:lpstr>
      <vt:lpstr>Wingdings</vt:lpstr>
      <vt:lpstr>JHSPH_wide</vt:lpstr>
      <vt:lpstr>2_Office Theme</vt:lpstr>
      <vt:lpstr>Office Theme</vt:lpstr>
      <vt:lpstr>Infectious &amp; clinical TB trajectories: Bayesian modeling with case finding implications</vt:lpstr>
      <vt:lpstr>Motivation</vt:lpstr>
      <vt:lpstr>Motivation</vt:lpstr>
      <vt:lpstr>Motivation</vt:lpstr>
      <vt:lpstr>PowerPoint Presentation</vt:lpstr>
      <vt:lpstr>PowerPoint Presentation</vt:lpstr>
      <vt:lpstr>Overview of this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Ryckman</dc:creator>
  <cp:lastModifiedBy>Tess Ryckman</cp:lastModifiedBy>
  <cp:revision>8</cp:revision>
  <dcterms:created xsi:type="dcterms:W3CDTF">2022-06-01T12:50:51Z</dcterms:created>
  <dcterms:modified xsi:type="dcterms:W3CDTF">2023-09-29T14:02:30Z</dcterms:modified>
</cp:coreProperties>
</file>