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7" r:id="rId3"/>
    <p:sldId id="366" r:id="rId4"/>
    <p:sldId id="388" r:id="rId5"/>
    <p:sldId id="386" r:id="rId6"/>
    <p:sldId id="288" r:id="rId7"/>
    <p:sldId id="368" r:id="rId8"/>
    <p:sldId id="369" r:id="rId9"/>
    <p:sldId id="367" r:id="rId10"/>
    <p:sldId id="268" r:id="rId11"/>
    <p:sldId id="377" r:id="rId12"/>
    <p:sldId id="379" r:id="rId13"/>
    <p:sldId id="291" r:id="rId14"/>
    <p:sldId id="381" r:id="rId15"/>
    <p:sldId id="382" r:id="rId16"/>
    <p:sldId id="305" r:id="rId17"/>
    <p:sldId id="337" r:id="rId18"/>
    <p:sldId id="290" r:id="rId19"/>
    <p:sldId id="338" r:id="rId20"/>
    <p:sldId id="389" r:id="rId21"/>
    <p:sldId id="364" r:id="rId22"/>
    <p:sldId id="372" r:id="rId23"/>
    <p:sldId id="349" r:id="rId24"/>
    <p:sldId id="373" r:id="rId25"/>
    <p:sldId id="308" r:id="rId26"/>
    <p:sldId id="384" r:id="rId27"/>
    <p:sldId id="390" r:id="rId28"/>
    <p:sldId id="360" r:id="rId29"/>
    <p:sldId id="375" r:id="rId30"/>
    <p:sldId id="374" r:id="rId31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8C3A1B-3981-7564-D7E1-738B10A96C68}" name="Rein Houben" initials="RH" userId="S::eiderhou@lshtm.ac.uk::b6d020cf-124c-4621-be2f-b863d5768a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E5A"/>
    <a:srgbClr val="4B6A9C"/>
    <a:srgbClr val="B16113"/>
    <a:srgbClr val="A2559C"/>
    <a:srgbClr val="3B8E1D"/>
    <a:srgbClr val="E56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8"/>
    <p:restoredTop sz="86027"/>
  </p:normalViewPr>
  <p:slideViewPr>
    <p:cSldViewPr snapToGrid="0" snapToObjects="1">
      <p:cViewPr varScale="1">
        <p:scale>
          <a:sx n="108" d="100"/>
          <a:sy n="108" d="100"/>
        </p:scale>
        <p:origin x="880" y="200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notesViewPr>
    <p:cSldViewPr snapToGrid="0" snapToObjects="1">
      <p:cViewPr varScale="1">
        <p:scale>
          <a:sx n="106" d="100"/>
          <a:sy n="106" d="100"/>
        </p:scale>
        <p:origin x="19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CE98-3B20-4F4A-9B9C-E43A6F42C307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398D-A3C2-2D4A-BB3F-7B427B5B3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4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ARI trajectories spanning from 1950 to 2022</a:t>
            </a:r>
          </a:p>
          <a:p>
            <a:r>
              <a:rPr lang="en-US" dirty="0"/>
              <a:t>Based on methods by Houben and Dodd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68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 each country, 1,000 simulated ARI trajectories from 1950 to 2022 were generated.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5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To address the higher risk of infection in adults compared to children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 defined three distinct age groups to encapsulate varying ARIs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Using the estimated number of incident TB disaggregated by age and country,</a:t>
            </a:r>
            <a:r>
              <a:rPr lang="en-GB" sz="1800" b="0" i="0" u="none" strike="noStrike" baseline="30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21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we calculated the relative TB incidence per capita, using the under-15-year-old age group as the reference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Employing the synthetic country-specific contact mixing matrices developed by Prem et al.,</a:t>
            </a:r>
            <a:r>
              <a:rPr lang="en-GB" sz="1800" b="0" i="0" u="none" strike="noStrike" baseline="30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22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we obtained the average number of contacts between the defined age groups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Finally, ARI trajectories were subdivided by age group and modified based on relative ARI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94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25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Using a Bayesian approach, self-clearance rates were calibrated by tracking an infected cohort over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33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All transition rates were assigned uninformed uniform priors and posterior estimates were calculated using a sequential Markov chain Monte-Carlo algorithm</a:t>
            </a:r>
          </a:p>
          <a:p>
            <a:endParaRPr lang="en-GB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Due to the lack of robust data on the proportion after 10 years, we opted to assume a range of 98.5-99.5% to inform long-term self-clearance rates and calibrated under two different scenarios: one for year 20 and another for year 50. 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main analysis focused on the Y20 scenario, and results robustness were explored with the Y50 scenario.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2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 developed a deterministic ordinary differential equation model tracking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Mtb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infection and self-clearance of infection across multiple five-year age groups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62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results presented here are for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78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7D0C3-7C87-91F0-F584-E56773FE1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86F880-CEA8-3923-04A6-1B9B0597C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9F90A-15AF-D5BD-2B9D-DA49C1C13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40E0F-372F-9F05-3E07-D66A1F2BC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71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57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87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As with most things in TB there is heterogeneity in its distribution</a:t>
            </a:r>
          </a:p>
          <a:p>
            <a:r>
              <a:rPr lang="en-GB" b="0" dirty="0"/>
              <a:t>South-East Asia Region (SEARO) </a:t>
            </a:r>
            <a:r>
              <a:rPr lang="en-GB" dirty="0"/>
              <a:t>SEE-</a:t>
            </a:r>
            <a:r>
              <a:rPr lang="en-GB" dirty="0" err="1"/>
              <a:t>ar</a:t>
            </a:r>
            <a:r>
              <a:rPr lang="en-GB" dirty="0"/>
              <a:t>-oh</a:t>
            </a:r>
          </a:p>
          <a:p>
            <a:r>
              <a:rPr lang="en-GB" dirty="0"/>
              <a:t>Western Pacific Region (WPRO) WIP-</a:t>
            </a:r>
            <a:r>
              <a:rPr lang="en-GB" dirty="0" err="1"/>
              <a:t>roh</a:t>
            </a:r>
            <a:endParaRPr lang="en-GB" b="0" dirty="0"/>
          </a:p>
          <a:p>
            <a:r>
              <a:rPr lang="en-GB" b="0" dirty="0"/>
              <a:t>African Region (AFRO) AF-</a:t>
            </a:r>
            <a:r>
              <a:rPr lang="en-GB" b="0" dirty="0" err="1"/>
              <a:t>roh</a:t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1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burden is primarily distributed within the Global South or non-high-income countries</a:t>
            </a:r>
          </a:p>
          <a:p>
            <a:r>
              <a:rPr lang="en-US" dirty="0"/>
              <a:t>AMRO: Peru mainly, and Bolivia, in South America; Haiti in Central America</a:t>
            </a:r>
          </a:p>
          <a:p>
            <a:r>
              <a:rPr lang="en-US" dirty="0"/>
              <a:t>EURO: Primarily Ukraine and Russia</a:t>
            </a:r>
          </a:p>
          <a:p>
            <a:r>
              <a:rPr lang="en-US" dirty="0"/>
              <a:t>AFRO: Many countries with a high burden, primarily in the south of the region </a:t>
            </a:r>
          </a:p>
          <a:p>
            <a:r>
              <a:rPr lang="en-US" dirty="0"/>
              <a:t>EMRO: Pakistan and Afghanistan</a:t>
            </a:r>
          </a:p>
          <a:p>
            <a:r>
              <a:rPr lang="en-US" dirty="0"/>
              <a:t>SEARO: Indonesia, India, Myanmar</a:t>
            </a:r>
          </a:p>
          <a:p>
            <a:r>
              <a:rPr lang="en-US" dirty="0"/>
              <a:t>WPR: Mongolia, Cambodia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63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Recently infected India 42 million, China 22 million, Indonesia 14 million, and the rest below 10 million</a:t>
            </a:r>
          </a:p>
          <a:p>
            <a:r>
              <a:rPr lang="en-US" dirty="0"/>
              <a:t>Philippines, Bangladesh, Pakistan, Vietnam, Thailand, Dem Republic of the Congo, Myanmar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99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Trends in India, China, South Africa, and Japan</a:t>
            </a:r>
          </a:p>
          <a:p>
            <a:r>
              <a:rPr lang="en-US" dirty="0"/>
              <a:t>Most trends follow a steady decline, that is parallel whether looking at recent vs total infections</a:t>
            </a:r>
          </a:p>
          <a:p>
            <a:r>
              <a:rPr lang="en-US" dirty="0"/>
              <a:t>Note the wide confidence intervals before the 2000s and how they are reduced as the GP regression uses data to recreate ARI trajectories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7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Across all regions, higher estimates of infection are located in the adult population younger than 45 years old</a:t>
            </a:r>
          </a:p>
          <a:p>
            <a:r>
              <a:rPr lang="en-GB" sz="2800" b="0" i="0" dirty="0">
                <a:solidFill>
                  <a:srgbClr val="444746"/>
                </a:solidFill>
                <a:effectLst/>
                <a:latin typeface="Google Sans"/>
              </a:rPr>
              <a:t>This block-appearance is reflecting the ARI age groups</a:t>
            </a:r>
            <a:endParaRPr lang="en-GB" sz="1800" b="0" i="0" dirty="0">
              <a:solidFill>
                <a:srgbClr val="444746"/>
              </a:solidFill>
              <a:effectLst/>
              <a:latin typeface="Google Sans"/>
            </a:endParaRPr>
          </a:p>
          <a:p>
            <a:r>
              <a:rPr lang="en-GB" sz="1800" b="0" i="0" dirty="0">
                <a:solidFill>
                  <a:srgbClr val="444746"/>
                </a:solidFill>
                <a:effectLst/>
                <a:latin typeface="Google Sans"/>
              </a:rPr>
              <a:t>Contrast with "LTBI" which is usually monotonic with age</a:t>
            </a:r>
            <a:endParaRPr lang="en-US" sz="1800" dirty="0"/>
          </a:p>
          <a:p>
            <a:endParaRPr lang="en-GB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Of those recently infected, 11.5% (95%UI:10.5-12.3) were in children (&lt;15 years), amounting to 18 million (95%UI:15-22)</a:t>
            </a:r>
          </a:p>
          <a:p>
            <a:endParaRPr lang="en-GB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While a high number of infections occurred, a sizeable number also self-cleared within the first two years. 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Our model essentially measured the resulting prevalence of infections, rather than the substantial incidence of them. 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This suggests a rapid turnover of the population at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44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87AC1-0EC9-C1B6-0223-BBABED39A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EEF9B-7281-812F-2478-C68EE2BDB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5C8DF2-AC14-F7AE-220D-C0E73A1ED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Estimates in India, China, South Africa, and Japan</a:t>
            </a:r>
          </a:p>
          <a:p>
            <a:r>
              <a:rPr lang="en-US" dirty="0"/>
              <a:t>Unlike estimates of LTBI, there isn’t necessarily concentration of infections in the older age 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1ADB4-303F-3BA6-C59F-A82DC2205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9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35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 dirty="0"/>
              <a:t>Estimates of Mtb infection serve as a guide for shaping global health strategies for TB</a:t>
            </a:r>
          </a:p>
          <a:p>
            <a:r>
              <a:rPr lang="en-GB" sz="2400" noProof="0" dirty="0"/>
              <a:t>A key intervention to reduce TB incidence is the provision of TB preventive therapy</a:t>
            </a:r>
          </a:p>
          <a:p>
            <a:r>
              <a:rPr lang="en-GB" sz="2400" noProof="0" dirty="0"/>
              <a:t>However, estimates should consider the viability of infection and recency of infection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4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71AF5-01FE-C678-2291-1650BFC05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87D95C-D038-2FD9-A028-012383B9C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DF0EBF-5D19-F1DF-82DC-3E28F4124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4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153E6-318D-1E23-E4CE-A90815D9D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94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1C347-B219-6882-6E0D-FFF2F74B3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4CEFD-4B51-D110-4B7A-098844AAB6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DB361-1507-E415-D786-58DFCA284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ARI 1000/100000 = 0.01 = 1%</a:t>
            </a:r>
          </a:p>
          <a:p>
            <a:r>
              <a:rPr lang="en-GB" noProof="0" dirty="0"/>
              <a:t>Incidence 50/100000</a:t>
            </a:r>
          </a:p>
          <a:p>
            <a:r>
              <a:rPr lang="en-GB" noProof="0" dirty="0"/>
              <a:t>Prevalence 100/100000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BDA61-676A-795F-0AF1-B5C5E79D4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87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20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74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0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4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9480857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0" y="1477818"/>
            <a:ext cx="10969943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8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0" y="1477818"/>
            <a:ext cx="10969943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9417061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491919"/>
            <a:ext cx="6813892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latin typeface="Corbel" panose="020B0503020204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2" y="1491919"/>
            <a:ext cx="4010039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orbel" panose="020B05030202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279132"/>
            <a:ext cx="9470224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72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491919"/>
            <a:ext cx="6813892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latin typeface="Corbel" panose="020B0503020204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2" y="1491919"/>
            <a:ext cx="4010039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orbel" panose="020B05030202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10195579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4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50" r:id="rId3"/>
    <p:sldLayoutId id="2147483663" r:id="rId4"/>
    <p:sldLayoutId id="2147483656" r:id="rId5"/>
    <p:sldLayoutId id="2147483665" r:id="rId6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bg2"/>
          </a:solidFill>
          <a:latin typeface="merriweather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33" y="1830218"/>
            <a:ext cx="10973751" cy="201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36" y="3703444"/>
            <a:ext cx="10973751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Annual risk of infection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3D19F3-8D66-BFC0-41B2-3BD70D69281F}"/>
              </a:ext>
            </a:extLst>
          </p:cNvPr>
          <p:cNvGrpSpPr/>
          <p:nvPr/>
        </p:nvGrpSpPr>
        <p:grpSpPr>
          <a:xfrm>
            <a:off x="3662028" y="1979387"/>
            <a:ext cx="4864767" cy="3752666"/>
            <a:chOff x="3662028" y="1387183"/>
            <a:chExt cx="4864767" cy="37526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BA7150-F836-74E3-B042-00F5CE744F2F}"/>
                </a:ext>
              </a:extLst>
            </p:cNvPr>
            <p:cNvSpPr txBox="1"/>
            <p:nvPr/>
          </p:nvSpPr>
          <p:spPr>
            <a:xfrm>
              <a:off x="3662028" y="1387183"/>
              <a:ext cx="4864767" cy="1697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sz="2400" dirty="0"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constructed national </a:t>
              </a:r>
              <a:r>
                <a:rPr lang="en-GB" sz="2400" b="1" dirty="0"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annual risk of infection (ARI)</a:t>
              </a:r>
              <a:r>
                <a:rPr lang="en-GB" sz="2400" dirty="0"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trajectories </a:t>
              </a:r>
            </a:p>
            <a:p>
              <a:pPr lvl="0" algn="ctr">
                <a:lnSpc>
                  <a:spcPct val="150000"/>
                </a:lnSpc>
              </a:pPr>
              <a:r>
                <a:rPr lang="en-GB" sz="2400" dirty="0"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using two sources</a:t>
              </a:r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0FA2570-9622-117E-94AA-2C889743A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46" r="5760" b="13577"/>
            <a:stretch/>
          </p:blipFill>
          <p:spPr>
            <a:xfrm>
              <a:off x="3899355" y="3430433"/>
              <a:ext cx="1674776" cy="163372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A4D129-20E4-5D8F-954B-ECFE2EA6ACD6}"/>
                </a:ext>
              </a:extLst>
            </p:cNvPr>
            <p:cNvGrpSpPr/>
            <p:nvPr/>
          </p:nvGrpSpPr>
          <p:grpSpPr>
            <a:xfrm>
              <a:off x="6008996" y="3286709"/>
              <a:ext cx="1929408" cy="1853140"/>
              <a:chOff x="3041823" y="2948706"/>
              <a:chExt cx="1929408" cy="18531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A57AA3-F558-FBB1-F40B-B76CF4CA2ABF}"/>
                  </a:ext>
                </a:extLst>
              </p:cNvPr>
              <p:cNvSpPr txBox="1"/>
              <p:nvPr/>
            </p:nvSpPr>
            <p:spPr>
              <a:xfrm>
                <a:off x="3041823" y="2948706"/>
                <a:ext cx="1929408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171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D55DE8-966C-8287-8142-643DCF470B27}"/>
                  </a:ext>
                </a:extLst>
              </p:cNvPr>
              <p:cNvSpPr txBox="1"/>
              <p:nvPr/>
            </p:nvSpPr>
            <p:spPr>
              <a:xfrm>
                <a:off x="3169138" y="3909294"/>
                <a:ext cx="1674777" cy="892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2"/>
                    </a:solidFill>
                  </a:rPr>
                  <a:t>countries</a:t>
                </a:r>
              </a:p>
              <a:p>
                <a:pPr algn="ctr"/>
                <a:r>
                  <a:rPr lang="en-US" sz="1600" dirty="0"/>
                  <a:t>(</a:t>
                </a:r>
                <a:r>
                  <a:rPr lang="en-US" sz="1600" b="1" dirty="0"/>
                  <a:t>99.6% </a:t>
                </a:r>
                <a:r>
                  <a:rPr lang="en-US" sz="1600" dirty="0"/>
                  <a:t>of global population)</a:t>
                </a:r>
              </a:p>
            </p:txBody>
          </p:sp>
        </p:grp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34C51E-56AE-F318-AB6B-12EBF5B00B51}"/>
              </a:ext>
            </a:extLst>
          </p:cNvPr>
          <p:cNvSpPr/>
          <p:nvPr/>
        </p:nvSpPr>
        <p:spPr>
          <a:xfrm>
            <a:off x="469022" y="3897625"/>
            <a:ext cx="2617721" cy="107273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DIRECT</a:t>
            </a:r>
            <a:r>
              <a:rPr lang="en-US" b="1" dirty="0">
                <a:solidFill>
                  <a:schemeClr val="bg1"/>
                </a:solidFill>
              </a:rPr>
              <a:t> ESTIMATES: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Immunoreactivity surveys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ED2DAC-9302-4B95-9F3D-47F93C67B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12" y="2041538"/>
            <a:ext cx="1779139" cy="1779139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299A6B-9C6A-310E-F779-EBB10FB998F1}"/>
              </a:ext>
            </a:extLst>
          </p:cNvPr>
          <p:cNvSpPr/>
          <p:nvPr/>
        </p:nvSpPr>
        <p:spPr>
          <a:xfrm>
            <a:off x="9102079" y="3897625"/>
            <a:ext cx="2617724" cy="107273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INDIRECT</a:t>
            </a:r>
            <a:r>
              <a:rPr lang="en-US" b="1" dirty="0">
                <a:solidFill>
                  <a:schemeClr val="bg1"/>
                </a:solidFill>
              </a:rPr>
              <a:t> ESTIMATES: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TB prevalence estimates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4C8BD9-2AF1-6A98-84EE-0B6267A56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371" y="2041538"/>
            <a:ext cx="1779139" cy="17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79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Annual risk of infection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34C51E-56AE-F318-AB6B-12EBF5B00B51}"/>
              </a:ext>
            </a:extLst>
          </p:cNvPr>
          <p:cNvSpPr/>
          <p:nvPr/>
        </p:nvSpPr>
        <p:spPr>
          <a:xfrm>
            <a:off x="1316578" y="1602318"/>
            <a:ext cx="3806230" cy="7719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DIRECT</a:t>
            </a:r>
            <a:r>
              <a:rPr lang="en-US" b="1" dirty="0">
                <a:solidFill>
                  <a:schemeClr val="bg1"/>
                </a:solidFill>
              </a:rPr>
              <a:t> ESTIMATES: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Immunoreactivity surveys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299A6B-9C6A-310E-F779-EBB10FB998F1}"/>
              </a:ext>
            </a:extLst>
          </p:cNvPr>
          <p:cNvSpPr/>
          <p:nvPr/>
        </p:nvSpPr>
        <p:spPr>
          <a:xfrm>
            <a:off x="7066018" y="1602317"/>
            <a:ext cx="3806229" cy="7719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INDIRECT</a:t>
            </a:r>
            <a:r>
              <a:rPr lang="en-US" b="1" dirty="0">
                <a:solidFill>
                  <a:schemeClr val="bg1"/>
                </a:solidFill>
              </a:rPr>
              <a:t> ESTIMATES: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TB prevalence estimates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8B6440-DE63-5254-A96E-80F54A669974}"/>
              </a:ext>
            </a:extLst>
          </p:cNvPr>
          <p:cNvGrpSpPr/>
          <p:nvPr/>
        </p:nvGrpSpPr>
        <p:grpSpPr>
          <a:xfrm>
            <a:off x="758539" y="2634902"/>
            <a:ext cx="4922310" cy="3169251"/>
            <a:chOff x="758539" y="2634902"/>
            <a:chExt cx="4922310" cy="31692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7BABD5-D58D-470B-9469-CD20E799DB42}"/>
                </a:ext>
              </a:extLst>
            </p:cNvPr>
            <p:cNvSpPr txBox="1"/>
            <p:nvPr/>
          </p:nvSpPr>
          <p:spPr>
            <a:xfrm>
              <a:off x="758541" y="3328955"/>
              <a:ext cx="4922308" cy="88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We extracted the estimated ARI from </a:t>
              </a:r>
              <a:r>
                <a:rPr lang="en-US" b="1" dirty="0"/>
                <a:t>nationally representative</a:t>
              </a:r>
              <a:r>
                <a:rPr lang="en-US" dirty="0"/>
                <a:t> immunoreactivity surveys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286EFD-69DA-B125-6500-FFAD939C30E9}"/>
                </a:ext>
              </a:extLst>
            </p:cNvPr>
            <p:cNvSpPr txBox="1"/>
            <p:nvPr/>
          </p:nvSpPr>
          <p:spPr>
            <a:xfrm>
              <a:off x="758539" y="4404971"/>
              <a:ext cx="4922308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Most on </a:t>
              </a:r>
              <a:r>
                <a:rPr lang="en-US" b="1" dirty="0"/>
                <a:t>children</a:t>
              </a:r>
              <a:r>
                <a:rPr lang="en-US" dirty="0"/>
                <a:t> and using </a:t>
              </a:r>
              <a:r>
                <a:rPr lang="en-US" b="1" dirty="0"/>
                <a:t>TST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FFEC1B-A505-3E97-CBDC-A28B496A3B68}"/>
                    </a:ext>
                  </a:extLst>
                </p:cNvPr>
                <p:cNvSpPr txBox="1"/>
                <p:nvPr/>
              </p:nvSpPr>
              <p:spPr>
                <a:xfrm>
                  <a:off x="1234694" y="2634902"/>
                  <a:ext cx="3969997" cy="4984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𝐴𝑅𝐼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𝑇𝑆𝑇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𝑝𝑟𝑒𝑣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𝑎𝑔𝑒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FFEC1B-A505-3E97-CBDC-A28B496A3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694" y="2634902"/>
                  <a:ext cx="3969997" cy="498406"/>
                </a:xfrm>
                <a:prstGeom prst="rect">
                  <a:avLst/>
                </a:prstGeom>
                <a:blipFill>
                  <a:blip r:embed="rId2"/>
                  <a:stretch>
                    <a:fillRect l="-1597" t="-110000" r="-319" b="-14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4237E1-A9E6-6D3D-6254-0F219229315D}"/>
                </a:ext>
              </a:extLst>
            </p:cNvPr>
            <p:cNvSpPr txBox="1"/>
            <p:nvPr/>
          </p:nvSpPr>
          <p:spPr>
            <a:xfrm>
              <a:off x="1536078" y="5065489"/>
              <a:ext cx="336723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Cauthen et al. Bull World Health Organ 2022</a:t>
              </a:r>
            </a:p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Houben and Dodd </a:t>
              </a:r>
              <a:r>
                <a:rPr lang="en-US" sz="1400" i="1" dirty="0" err="1">
                  <a:solidFill>
                    <a:schemeClr val="bg1">
                      <a:lumMod val="65000"/>
                    </a:schemeClr>
                  </a:solidFill>
                </a:rPr>
                <a:t>PLoS</a:t>
              </a: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 Med 2016</a:t>
              </a:r>
            </a:p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Rickman et al. In preparation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62EFA56-D5A3-2DA4-1427-82E5C3CF7FAC}"/>
              </a:ext>
            </a:extLst>
          </p:cNvPr>
          <p:cNvGrpSpPr/>
          <p:nvPr/>
        </p:nvGrpSpPr>
        <p:grpSpPr>
          <a:xfrm>
            <a:off x="6507977" y="2634902"/>
            <a:ext cx="4922309" cy="3814040"/>
            <a:chOff x="6507977" y="2634902"/>
            <a:chExt cx="4922309" cy="381404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8ECE61-B08F-D9A6-984E-B43540199DE4}"/>
                </a:ext>
              </a:extLst>
            </p:cNvPr>
            <p:cNvSpPr txBox="1"/>
            <p:nvPr/>
          </p:nvSpPr>
          <p:spPr>
            <a:xfrm>
              <a:off x="6507977" y="2634902"/>
              <a:ext cx="4922308" cy="129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We used the </a:t>
              </a:r>
              <a:r>
                <a:rPr lang="en-US" b="1" dirty="0"/>
                <a:t>most recent WHO TB incidence estimates</a:t>
              </a:r>
              <a:r>
                <a:rPr lang="en-US" dirty="0"/>
                <a:t> and turned them into TB prevalence by applying an </a:t>
              </a:r>
              <a:r>
                <a:rPr lang="en-US" b="1" dirty="0"/>
                <a:t>average duration </a:t>
              </a:r>
              <a:r>
                <a:rPr lang="en-US" dirty="0"/>
                <a:t>of disease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4E15D2-09B1-E3BF-B0CC-E8DD62E315A3}"/>
                </a:ext>
              </a:extLst>
            </p:cNvPr>
            <p:cNvSpPr txBox="1"/>
            <p:nvPr/>
          </p:nvSpPr>
          <p:spPr>
            <a:xfrm>
              <a:off x="6507978" y="4072563"/>
              <a:ext cx="4922308" cy="171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These estimates </a:t>
              </a:r>
              <a:r>
                <a:rPr lang="en-US" b="1" dirty="0"/>
                <a:t>(2000-2022) </a:t>
              </a:r>
              <a:r>
                <a:rPr lang="en-US" dirty="0"/>
                <a:t>are then converted into ARIs through the </a:t>
              </a:r>
              <a:r>
                <a:rPr lang="en-US" b="1" dirty="0"/>
                <a:t>revised </a:t>
              </a:r>
              <a:r>
                <a:rPr lang="en-US" b="1" dirty="0" err="1"/>
                <a:t>Styblo</a:t>
              </a:r>
              <a:r>
                <a:rPr lang="en-US" b="1" dirty="0"/>
                <a:t> rule</a:t>
              </a:r>
              <a:r>
                <a:rPr lang="en-US" dirty="0"/>
                <a:t>, and adjusted to account for the influence of </a:t>
              </a:r>
              <a:r>
                <a:rPr lang="en-US" b="1" dirty="0"/>
                <a:t>age</a:t>
              </a:r>
              <a:r>
                <a:rPr lang="en-US" dirty="0"/>
                <a:t> and </a:t>
              </a:r>
              <a:r>
                <a:rPr lang="en-US" b="1" dirty="0"/>
                <a:t>HIV</a:t>
              </a:r>
              <a:r>
                <a:rPr lang="en-US" dirty="0"/>
                <a:t> on smear-positivity</a:t>
              </a:r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97364B-5698-3C43-8A64-D0B194CF5C28}"/>
                </a:ext>
              </a:extLst>
            </p:cNvPr>
            <p:cNvSpPr txBox="1"/>
            <p:nvPr/>
          </p:nvSpPr>
          <p:spPr>
            <a:xfrm>
              <a:off x="7285515" y="5925722"/>
              <a:ext cx="33672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WHO Global TB Report 2023</a:t>
              </a:r>
            </a:p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Houben and Dodd </a:t>
              </a:r>
              <a:r>
                <a:rPr lang="en-US" sz="1400" i="1" dirty="0" err="1">
                  <a:solidFill>
                    <a:schemeClr val="bg1">
                      <a:lumMod val="65000"/>
                    </a:schemeClr>
                  </a:solidFill>
                </a:rPr>
                <a:t>PLoS</a:t>
              </a: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 Med 2016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21CB7C-0C04-047B-5BC5-B495E9D592DB}"/>
              </a:ext>
            </a:extLst>
          </p:cNvPr>
          <p:cNvGrpSpPr/>
          <p:nvPr/>
        </p:nvGrpSpPr>
        <p:grpSpPr>
          <a:xfrm>
            <a:off x="2198544" y="7220203"/>
            <a:ext cx="7791739" cy="3805903"/>
            <a:chOff x="2198544" y="1803390"/>
            <a:chExt cx="7791739" cy="38059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CAD965F-5FDE-F384-B53A-D924FF5330B7}"/>
                </a:ext>
              </a:extLst>
            </p:cNvPr>
            <p:cNvGrpSpPr/>
            <p:nvPr/>
          </p:nvGrpSpPr>
          <p:grpSpPr>
            <a:xfrm>
              <a:off x="2198544" y="1803390"/>
              <a:ext cx="7791739" cy="3805903"/>
              <a:chOff x="3080510" y="1860114"/>
              <a:chExt cx="6027807" cy="3805903"/>
            </a:xfrm>
          </p:grpSpPr>
          <p:sp>
            <p:nvSpPr>
              <p:cNvPr id="36" name="Round Same-side Corner of Rectangle 35">
                <a:extLst>
                  <a:ext uri="{FF2B5EF4-FFF2-40B4-BE49-F238E27FC236}">
                    <a16:creationId xmlns:a16="http://schemas.microsoft.com/office/drawing/2014/main" id="{1562A74E-58C7-892C-50BC-544DC7F5D376}"/>
                  </a:ext>
                </a:extLst>
              </p:cNvPr>
              <p:cNvSpPr/>
              <p:nvPr/>
            </p:nvSpPr>
            <p:spPr>
              <a:xfrm>
                <a:off x="3080510" y="1860114"/>
                <a:ext cx="6027807" cy="787187"/>
              </a:xfrm>
              <a:prstGeom prst="round2SameRect">
                <a:avLst/>
              </a:prstGeom>
              <a:solidFill>
                <a:schemeClr val="accent2">
                  <a:alpha val="95289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IMPACT OF REVERSION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8BEDEFB-8155-D4D5-B5F8-39A7810FDD04}"/>
                  </a:ext>
                </a:extLst>
              </p:cNvPr>
              <p:cNvSpPr/>
              <p:nvPr/>
            </p:nvSpPr>
            <p:spPr>
              <a:xfrm>
                <a:off x="3080510" y="2634901"/>
                <a:ext cx="6020050" cy="3031116"/>
              </a:xfrm>
              <a:prstGeom prst="rect">
                <a:avLst/>
              </a:prstGeom>
              <a:solidFill>
                <a:schemeClr val="bg1">
                  <a:alpha val="95289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FBD7768-EB56-620D-1107-2AAC63092694}"/>
                </a:ext>
              </a:extLst>
            </p:cNvPr>
            <p:cNvSpPr txBox="1"/>
            <p:nvPr/>
          </p:nvSpPr>
          <p:spPr>
            <a:xfrm>
              <a:off x="2598145" y="2755289"/>
              <a:ext cx="6992537" cy="88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Ignoring reversion leads to a stark </a:t>
              </a:r>
              <a:r>
                <a:rPr lang="en-US" b="1" dirty="0"/>
                <a:t>underestimation</a:t>
              </a:r>
              <a:r>
                <a:rPr lang="en-US" dirty="0"/>
                <a:t> of the true ARI in populations and our interpretation of </a:t>
              </a:r>
              <a:r>
                <a:rPr lang="en-US" i="1" dirty="0"/>
                <a:t>Mtb</a:t>
              </a:r>
              <a:r>
                <a:rPr lang="en-US" dirty="0"/>
                <a:t> </a:t>
              </a:r>
              <a:r>
                <a:rPr lang="en-US" b="1" dirty="0"/>
                <a:t>transmission intensity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021D855-31F7-BAF8-AA63-0D1A7245F2F1}"/>
                </a:ext>
              </a:extLst>
            </p:cNvPr>
            <p:cNvSpPr txBox="1"/>
            <p:nvPr/>
          </p:nvSpPr>
          <p:spPr>
            <a:xfrm>
              <a:off x="3367500" y="3834275"/>
              <a:ext cx="5443798" cy="40011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True ARI is roughly </a:t>
              </a:r>
              <a:r>
                <a:rPr lang="en-US" sz="2000" b="1" dirty="0">
                  <a:solidFill>
                    <a:schemeClr val="bg1"/>
                  </a:solidFill>
                </a:rPr>
                <a:t>3 times higher </a:t>
              </a:r>
              <a:r>
                <a:rPr lang="en-US" sz="2000" dirty="0">
                  <a:solidFill>
                    <a:schemeClr val="bg1"/>
                  </a:solidFill>
                </a:rPr>
                <a:t>than calculated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B7935A-7C3D-5B65-9884-FC36C86323EF}"/>
                </a:ext>
              </a:extLst>
            </p:cNvPr>
            <p:cNvSpPr txBox="1"/>
            <p:nvPr/>
          </p:nvSpPr>
          <p:spPr>
            <a:xfrm>
              <a:off x="4707166" y="5038422"/>
              <a:ext cx="2764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err="1">
                  <a:solidFill>
                    <a:schemeClr val="bg1">
                      <a:lumMod val="65000"/>
                    </a:schemeClr>
                  </a:solidFill>
                </a:rPr>
                <a:t>Schwalb</a:t>
              </a: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 et al. Am J Epidemiol 2023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AEF7B9-934B-222B-0D59-ED0101F7B185}"/>
                </a:ext>
              </a:extLst>
            </p:cNvPr>
            <p:cNvSpPr txBox="1"/>
            <p:nvPr/>
          </p:nvSpPr>
          <p:spPr>
            <a:xfrm>
              <a:off x="2598145" y="4377904"/>
              <a:ext cx="6992537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All ARI estimates (and uncertainty) were adjusted based on this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11093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Annual risk of infection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34C51E-56AE-F318-AB6B-12EBF5B00B51}"/>
              </a:ext>
            </a:extLst>
          </p:cNvPr>
          <p:cNvSpPr/>
          <p:nvPr/>
        </p:nvSpPr>
        <p:spPr>
          <a:xfrm>
            <a:off x="1316578" y="1602318"/>
            <a:ext cx="3806230" cy="7719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DIRECT</a:t>
            </a:r>
            <a:r>
              <a:rPr lang="en-US" b="1" dirty="0">
                <a:solidFill>
                  <a:schemeClr val="bg1"/>
                </a:solidFill>
              </a:rPr>
              <a:t> ESTIMATES: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Immunoreactivity surveys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299A6B-9C6A-310E-F779-EBB10FB998F1}"/>
              </a:ext>
            </a:extLst>
          </p:cNvPr>
          <p:cNvSpPr/>
          <p:nvPr/>
        </p:nvSpPr>
        <p:spPr>
          <a:xfrm>
            <a:off x="7066018" y="1602317"/>
            <a:ext cx="3806229" cy="7719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INDIRECT</a:t>
            </a:r>
            <a:r>
              <a:rPr lang="en-US" b="1" dirty="0">
                <a:solidFill>
                  <a:schemeClr val="bg1"/>
                </a:solidFill>
              </a:rPr>
              <a:t> ESTIMATES: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TB prevalence estimates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5D4041-C178-51A3-0B4E-1848A7262F52}"/>
              </a:ext>
            </a:extLst>
          </p:cNvPr>
          <p:cNvGrpSpPr/>
          <p:nvPr/>
        </p:nvGrpSpPr>
        <p:grpSpPr>
          <a:xfrm>
            <a:off x="758539" y="2634902"/>
            <a:ext cx="4922310" cy="3169251"/>
            <a:chOff x="758539" y="2634902"/>
            <a:chExt cx="4922310" cy="31692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7BABD5-D58D-470B-9469-CD20E799DB42}"/>
                </a:ext>
              </a:extLst>
            </p:cNvPr>
            <p:cNvSpPr txBox="1"/>
            <p:nvPr/>
          </p:nvSpPr>
          <p:spPr>
            <a:xfrm>
              <a:off x="758541" y="3328955"/>
              <a:ext cx="4922308" cy="88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We extracted the estimated ARI from </a:t>
              </a:r>
              <a:r>
                <a:rPr lang="en-US" b="1" dirty="0"/>
                <a:t>nationally representative</a:t>
              </a:r>
              <a:r>
                <a:rPr lang="en-US" dirty="0"/>
                <a:t> immunoreactivity surveys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286EFD-69DA-B125-6500-FFAD939C30E9}"/>
                </a:ext>
              </a:extLst>
            </p:cNvPr>
            <p:cNvSpPr txBox="1"/>
            <p:nvPr/>
          </p:nvSpPr>
          <p:spPr>
            <a:xfrm>
              <a:off x="758539" y="4404971"/>
              <a:ext cx="4922308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Most on </a:t>
              </a:r>
              <a:r>
                <a:rPr lang="en-US" b="1" dirty="0"/>
                <a:t>children</a:t>
              </a:r>
              <a:r>
                <a:rPr lang="en-US" dirty="0"/>
                <a:t> and using </a:t>
              </a:r>
              <a:r>
                <a:rPr lang="en-US" b="1" dirty="0"/>
                <a:t>TST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FFEC1B-A505-3E97-CBDC-A28B496A3B68}"/>
                    </a:ext>
                  </a:extLst>
                </p:cNvPr>
                <p:cNvSpPr txBox="1"/>
                <p:nvPr/>
              </p:nvSpPr>
              <p:spPr>
                <a:xfrm>
                  <a:off x="1234694" y="2634902"/>
                  <a:ext cx="3969997" cy="4984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𝐴𝑅𝐼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𝑇𝑆𝑇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𝑝𝑟𝑒𝑣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𝑎𝑔𝑒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FFEC1B-A505-3E97-CBDC-A28B496A3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694" y="2634902"/>
                  <a:ext cx="3969997" cy="498406"/>
                </a:xfrm>
                <a:prstGeom prst="rect">
                  <a:avLst/>
                </a:prstGeom>
                <a:blipFill>
                  <a:blip r:embed="rId2"/>
                  <a:stretch>
                    <a:fillRect l="-1597" t="-110000" r="-319" b="-14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4237E1-A9E6-6D3D-6254-0F219229315D}"/>
                </a:ext>
              </a:extLst>
            </p:cNvPr>
            <p:cNvSpPr txBox="1"/>
            <p:nvPr/>
          </p:nvSpPr>
          <p:spPr>
            <a:xfrm>
              <a:off x="1536078" y="5065489"/>
              <a:ext cx="336723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Cauthen et al. Bull World Health Organ 2022</a:t>
              </a:r>
            </a:p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Houben and Dodd </a:t>
              </a:r>
              <a:r>
                <a:rPr lang="en-US" sz="1400" i="1" dirty="0" err="1">
                  <a:solidFill>
                    <a:schemeClr val="bg1">
                      <a:lumMod val="65000"/>
                    </a:schemeClr>
                  </a:solidFill>
                </a:rPr>
                <a:t>PLoS</a:t>
              </a: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 Med 2016</a:t>
              </a:r>
            </a:p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Rickman et al. In preparation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C3F1AA-3785-E1A7-A304-3EBF3DA43B2C}"/>
              </a:ext>
            </a:extLst>
          </p:cNvPr>
          <p:cNvGrpSpPr/>
          <p:nvPr/>
        </p:nvGrpSpPr>
        <p:grpSpPr>
          <a:xfrm>
            <a:off x="6507977" y="2634902"/>
            <a:ext cx="4922309" cy="3814040"/>
            <a:chOff x="6507977" y="2634902"/>
            <a:chExt cx="4922309" cy="381404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8ECE61-B08F-D9A6-984E-B43540199DE4}"/>
                </a:ext>
              </a:extLst>
            </p:cNvPr>
            <p:cNvSpPr txBox="1"/>
            <p:nvPr/>
          </p:nvSpPr>
          <p:spPr>
            <a:xfrm>
              <a:off x="6507977" y="2634902"/>
              <a:ext cx="4922308" cy="129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We used the </a:t>
              </a:r>
              <a:r>
                <a:rPr lang="en-US" b="1" dirty="0"/>
                <a:t>most recent WHO TB incidence estimates</a:t>
              </a:r>
              <a:r>
                <a:rPr lang="en-US" dirty="0"/>
                <a:t> and turned them into TB prevalence by applying an </a:t>
              </a:r>
              <a:r>
                <a:rPr lang="en-US" b="1" dirty="0"/>
                <a:t>average duration </a:t>
              </a:r>
              <a:r>
                <a:rPr lang="en-US" dirty="0"/>
                <a:t>of disease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4E15D2-09B1-E3BF-B0CC-E8DD62E315A3}"/>
                </a:ext>
              </a:extLst>
            </p:cNvPr>
            <p:cNvSpPr txBox="1"/>
            <p:nvPr/>
          </p:nvSpPr>
          <p:spPr>
            <a:xfrm>
              <a:off x="6507978" y="4072563"/>
              <a:ext cx="4922308" cy="171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These estimates </a:t>
              </a:r>
              <a:r>
                <a:rPr lang="en-US" b="1" dirty="0"/>
                <a:t>(2000-2022) </a:t>
              </a:r>
              <a:r>
                <a:rPr lang="en-US" dirty="0"/>
                <a:t>are then converted into ARIs through the </a:t>
              </a:r>
              <a:r>
                <a:rPr lang="en-US" b="1" dirty="0"/>
                <a:t>revised </a:t>
              </a:r>
              <a:r>
                <a:rPr lang="en-US" b="1" dirty="0" err="1"/>
                <a:t>Styblo</a:t>
              </a:r>
              <a:r>
                <a:rPr lang="en-US" b="1" dirty="0"/>
                <a:t> rule</a:t>
              </a:r>
              <a:r>
                <a:rPr lang="en-US" dirty="0"/>
                <a:t>, and adjusted to account for the influence of </a:t>
              </a:r>
              <a:r>
                <a:rPr lang="en-US" b="1" dirty="0"/>
                <a:t>age</a:t>
              </a:r>
              <a:r>
                <a:rPr lang="en-US" dirty="0"/>
                <a:t> and </a:t>
              </a:r>
              <a:r>
                <a:rPr lang="en-US" b="1" dirty="0"/>
                <a:t>HIV</a:t>
              </a:r>
              <a:r>
                <a:rPr lang="en-US" dirty="0"/>
                <a:t> on smear-positivity</a:t>
              </a:r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97364B-5698-3C43-8A64-D0B194CF5C28}"/>
                </a:ext>
              </a:extLst>
            </p:cNvPr>
            <p:cNvSpPr txBox="1"/>
            <p:nvPr/>
          </p:nvSpPr>
          <p:spPr>
            <a:xfrm>
              <a:off x="7285515" y="5925722"/>
              <a:ext cx="33672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WHO Global TB Report 2023</a:t>
              </a:r>
            </a:p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Houben and Dodd </a:t>
              </a:r>
              <a:r>
                <a:rPr lang="en-US" sz="1400" i="1" dirty="0" err="1">
                  <a:solidFill>
                    <a:schemeClr val="bg1">
                      <a:lumMod val="65000"/>
                    </a:schemeClr>
                  </a:solidFill>
                </a:rPr>
                <a:t>PLoS</a:t>
              </a: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 Med 2016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B642274-5391-F9D5-EFD6-A60DAABDA718}"/>
              </a:ext>
            </a:extLst>
          </p:cNvPr>
          <p:cNvSpPr/>
          <p:nvPr/>
        </p:nvSpPr>
        <p:spPr>
          <a:xfrm>
            <a:off x="-9939" y="1084010"/>
            <a:ext cx="12188825" cy="5783929"/>
          </a:xfrm>
          <a:prstGeom prst="rect">
            <a:avLst/>
          </a:prstGeom>
          <a:solidFill>
            <a:schemeClr val="lt1">
              <a:alpha val="89888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0B72EE-7002-A203-6045-8079C98B480D}"/>
              </a:ext>
            </a:extLst>
          </p:cNvPr>
          <p:cNvGrpSpPr/>
          <p:nvPr/>
        </p:nvGrpSpPr>
        <p:grpSpPr>
          <a:xfrm>
            <a:off x="2198544" y="1803390"/>
            <a:ext cx="7791739" cy="3805903"/>
            <a:chOff x="2198544" y="1803390"/>
            <a:chExt cx="7791739" cy="38059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07F651-787D-ABD9-D034-F433BBD9965E}"/>
                </a:ext>
              </a:extLst>
            </p:cNvPr>
            <p:cNvGrpSpPr/>
            <p:nvPr/>
          </p:nvGrpSpPr>
          <p:grpSpPr>
            <a:xfrm>
              <a:off x="2198544" y="1803390"/>
              <a:ext cx="7791739" cy="3805903"/>
              <a:chOff x="3080510" y="1860114"/>
              <a:chExt cx="6027807" cy="3805903"/>
            </a:xfrm>
          </p:grpSpPr>
          <p:sp>
            <p:nvSpPr>
              <p:cNvPr id="5" name="Round Same-side Corner of Rectangle 4">
                <a:extLst>
                  <a:ext uri="{FF2B5EF4-FFF2-40B4-BE49-F238E27FC236}">
                    <a16:creationId xmlns:a16="http://schemas.microsoft.com/office/drawing/2014/main" id="{70269DB8-9D3A-3514-4CFF-76BA3F63CA7B}"/>
                  </a:ext>
                </a:extLst>
              </p:cNvPr>
              <p:cNvSpPr/>
              <p:nvPr/>
            </p:nvSpPr>
            <p:spPr>
              <a:xfrm>
                <a:off x="3080510" y="1860114"/>
                <a:ext cx="6027807" cy="787187"/>
              </a:xfrm>
              <a:prstGeom prst="round2SameRect">
                <a:avLst/>
              </a:prstGeom>
              <a:solidFill>
                <a:schemeClr val="accent2">
                  <a:alpha val="95289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IMPACT OF REVERSION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807DD60-9D35-340B-D2EE-BC400237947B}"/>
                  </a:ext>
                </a:extLst>
              </p:cNvPr>
              <p:cNvSpPr/>
              <p:nvPr/>
            </p:nvSpPr>
            <p:spPr>
              <a:xfrm>
                <a:off x="3080510" y="2634901"/>
                <a:ext cx="6020050" cy="3031116"/>
              </a:xfrm>
              <a:prstGeom prst="rect">
                <a:avLst/>
              </a:prstGeom>
              <a:solidFill>
                <a:schemeClr val="bg1">
                  <a:alpha val="95289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E347D0-7FAA-7149-45DC-323EF230126A}"/>
                </a:ext>
              </a:extLst>
            </p:cNvPr>
            <p:cNvSpPr txBox="1"/>
            <p:nvPr/>
          </p:nvSpPr>
          <p:spPr>
            <a:xfrm>
              <a:off x="2598145" y="2755289"/>
              <a:ext cx="6992537" cy="88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Ignoring reversion leads to a stark </a:t>
              </a:r>
              <a:r>
                <a:rPr lang="en-US" b="1" dirty="0"/>
                <a:t>underestimation</a:t>
              </a:r>
              <a:r>
                <a:rPr lang="en-US" dirty="0"/>
                <a:t> of the true ARI in populations and our interpretation of </a:t>
              </a:r>
              <a:r>
                <a:rPr lang="en-US" i="1" dirty="0"/>
                <a:t>Mtb</a:t>
              </a:r>
              <a:r>
                <a:rPr lang="en-US" dirty="0"/>
                <a:t> </a:t>
              </a:r>
              <a:r>
                <a:rPr lang="en-US" b="1" dirty="0"/>
                <a:t>transmission intensity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78DC8F-4D18-8AC1-C7B5-BEE2F5FCC6ED}"/>
                </a:ext>
              </a:extLst>
            </p:cNvPr>
            <p:cNvSpPr txBox="1"/>
            <p:nvPr/>
          </p:nvSpPr>
          <p:spPr>
            <a:xfrm>
              <a:off x="3372513" y="3839606"/>
              <a:ext cx="5443798" cy="40011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True ARI is roughly </a:t>
              </a:r>
              <a:r>
                <a:rPr lang="en-US" sz="2000" b="1" dirty="0">
                  <a:solidFill>
                    <a:schemeClr val="bg1"/>
                  </a:solidFill>
                </a:rPr>
                <a:t>3 times higher </a:t>
              </a:r>
              <a:r>
                <a:rPr lang="en-US" sz="2000" dirty="0">
                  <a:solidFill>
                    <a:schemeClr val="bg1"/>
                  </a:solidFill>
                </a:rPr>
                <a:t>than calculated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DFDEE4-C091-8927-541B-1A03E29E067E}"/>
                </a:ext>
              </a:extLst>
            </p:cNvPr>
            <p:cNvSpPr txBox="1"/>
            <p:nvPr/>
          </p:nvSpPr>
          <p:spPr>
            <a:xfrm>
              <a:off x="4707166" y="5038422"/>
              <a:ext cx="2764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err="1">
                  <a:solidFill>
                    <a:schemeClr val="bg1">
                      <a:lumMod val="65000"/>
                    </a:schemeClr>
                  </a:solidFill>
                </a:rPr>
                <a:t>Schwalb</a:t>
              </a: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 et al. Am J Epidemiol 2023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C62E1E-2FAE-714A-A93B-A736F3F4C708}"/>
                </a:ext>
              </a:extLst>
            </p:cNvPr>
            <p:cNvSpPr txBox="1"/>
            <p:nvPr/>
          </p:nvSpPr>
          <p:spPr>
            <a:xfrm>
              <a:off x="2598145" y="4377904"/>
              <a:ext cx="6992537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All ARI estimates (and uncertainty) were adjusted based on this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58106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GP regression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1381C-06E7-48D5-2568-94E904070FBB}"/>
              </a:ext>
            </a:extLst>
          </p:cNvPr>
          <p:cNvSpPr txBox="1"/>
          <p:nvPr/>
        </p:nvSpPr>
        <p:spPr>
          <a:xfrm>
            <a:off x="847980" y="1424688"/>
            <a:ext cx="5850994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Gaussian Process (GP) regression </a:t>
            </a:r>
            <a:r>
              <a:rPr lang="en-US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applied to each national ARI trajectory </a:t>
            </a:r>
            <a:r>
              <a:rPr lang="en-US" sz="20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(1950-2022)</a:t>
            </a:r>
            <a:endParaRPr lang="en-GB" sz="2000" b="1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aph showing the number of immunoglobulins&#10;&#10;Description automatically generated">
            <a:extLst>
              <a:ext uri="{FF2B5EF4-FFF2-40B4-BE49-F238E27FC236}">
                <a16:creationId xmlns:a16="http://schemas.microsoft.com/office/drawing/2014/main" id="{C93284E8-1548-4E1A-4666-75EB960BB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" t="400"/>
          <a:stretch/>
        </p:blipFill>
        <p:spPr>
          <a:xfrm>
            <a:off x="609441" y="2633317"/>
            <a:ext cx="6328073" cy="39455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B53D0A-042E-1A34-DFD5-E31435082BBA}"/>
              </a:ext>
            </a:extLst>
          </p:cNvPr>
          <p:cNvGrpSpPr/>
          <p:nvPr/>
        </p:nvGrpSpPr>
        <p:grpSpPr>
          <a:xfrm>
            <a:off x="7740726" y="1675857"/>
            <a:ext cx="3838658" cy="4615299"/>
            <a:chOff x="7796319" y="1844299"/>
            <a:chExt cx="3838658" cy="46152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E925E8-83F0-C601-1274-D62EB46B54FD}"/>
                </a:ext>
              </a:extLst>
            </p:cNvPr>
            <p:cNvSpPr txBox="1"/>
            <p:nvPr/>
          </p:nvSpPr>
          <p:spPr>
            <a:xfrm>
              <a:off x="8032031" y="5936378"/>
              <a:ext cx="33672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Rasmussen and Williams MIT Press 2005</a:t>
              </a:r>
            </a:p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Houben and Dodd </a:t>
              </a:r>
              <a:r>
                <a:rPr lang="en-US" sz="1400" i="1" dirty="0" err="1">
                  <a:solidFill>
                    <a:schemeClr val="bg1">
                      <a:lumMod val="65000"/>
                    </a:schemeClr>
                  </a:solidFill>
                </a:rPr>
                <a:t>PLoS</a:t>
              </a: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 Med 2016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2B4FBD-73A2-B0D1-AA4D-C39C92418DB3}"/>
                </a:ext>
              </a:extLst>
            </p:cNvPr>
            <p:cNvSpPr txBox="1"/>
            <p:nvPr/>
          </p:nvSpPr>
          <p:spPr>
            <a:xfrm>
              <a:off x="7796319" y="3578013"/>
              <a:ext cx="3838658" cy="129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/>
                <a:t>Flexible, non-parametric </a:t>
              </a:r>
              <a:r>
                <a:rPr lang="en-US" dirty="0"/>
                <a:t>regression framework accounting for measurement </a:t>
              </a:r>
              <a:r>
                <a:rPr lang="en-US" b="1" dirty="0"/>
                <a:t>uncertainty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110925-400B-BF97-945B-ED5245DF90E3}"/>
                </a:ext>
              </a:extLst>
            </p:cNvPr>
            <p:cNvSpPr txBox="1"/>
            <p:nvPr/>
          </p:nvSpPr>
          <p:spPr>
            <a:xfrm>
              <a:off x="7796319" y="5172694"/>
              <a:ext cx="3838658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/>
                <a:t>Assuming a </a:t>
              </a:r>
              <a:r>
                <a:rPr lang="en-US" b="1" dirty="0"/>
                <a:t>linear</a:t>
              </a:r>
              <a:r>
                <a:rPr lang="en-US" dirty="0"/>
                <a:t> interpolation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0788D9-610F-3527-F060-B1CA3D553EED}"/>
                </a:ext>
              </a:extLst>
            </p:cNvPr>
            <p:cNvGrpSpPr/>
            <p:nvPr/>
          </p:nvGrpSpPr>
          <p:grpSpPr>
            <a:xfrm>
              <a:off x="8886137" y="1844299"/>
              <a:ext cx="1659020" cy="1434901"/>
              <a:chOff x="6713418" y="2684584"/>
              <a:chExt cx="3930696" cy="339969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4BC7840-699D-290C-BACF-04198A54F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73461" y="2913625"/>
                <a:ext cx="3170653" cy="317065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C69A2F4-2754-6BF1-74F6-6583C62961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13418" y="2684584"/>
                <a:ext cx="1488831" cy="14888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392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0CB72198-C7CC-9E95-70A8-09283304B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647" y="1834803"/>
            <a:ext cx="6759292" cy="4096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Mixing and age-specific ARIs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90E7D2-590A-A11B-C09D-6F1E0ABBAF16}"/>
              </a:ext>
            </a:extLst>
          </p:cNvPr>
          <p:cNvGrpSpPr/>
          <p:nvPr/>
        </p:nvGrpSpPr>
        <p:grpSpPr>
          <a:xfrm>
            <a:off x="510883" y="1519645"/>
            <a:ext cx="4010688" cy="4780621"/>
            <a:chOff x="480326" y="1519645"/>
            <a:chExt cx="4010688" cy="47806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E925E8-83F0-C601-1274-D62EB46B54FD}"/>
                </a:ext>
              </a:extLst>
            </p:cNvPr>
            <p:cNvSpPr txBox="1"/>
            <p:nvPr/>
          </p:nvSpPr>
          <p:spPr>
            <a:xfrm>
              <a:off x="802051" y="5561602"/>
              <a:ext cx="336723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WHO Global TB Report 2023</a:t>
              </a:r>
            </a:p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Prem et al. Comput Biol 2021 (Revised)</a:t>
              </a:r>
            </a:p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Dodd et al. In preparation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2B4FBD-73A2-B0D1-AA4D-C39C92418DB3}"/>
                </a:ext>
              </a:extLst>
            </p:cNvPr>
            <p:cNvSpPr txBox="1"/>
            <p:nvPr/>
          </p:nvSpPr>
          <p:spPr>
            <a:xfrm>
              <a:off x="480326" y="3138325"/>
              <a:ext cx="4010685" cy="129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 dirty="0"/>
                <a:t>Relative </a:t>
              </a:r>
              <a:r>
                <a:rPr lang="en-US" b="1" dirty="0"/>
                <a:t>TB incidence </a:t>
              </a:r>
              <a:r>
                <a:rPr lang="en-US" dirty="0"/>
                <a:t>per age group</a:t>
              </a: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 b="1" dirty="0"/>
                <a:t>Mean number of contacts </a:t>
              </a:r>
              <a:r>
                <a:rPr lang="en-US" dirty="0"/>
                <a:t>per age group from mixing matrices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EAEDC78-B240-5C73-52A2-A7F433E42475}"/>
                </a:ext>
              </a:extLst>
            </p:cNvPr>
            <p:cNvGrpSpPr/>
            <p:nvPr/>
          </p:nvGrpSpPr>
          <p:grpSpPr>
            <a:xfrm>
              <a:off x="877564" y="2210920"/>
              <a:ext cx="3225262" cy="723812"/>
              <a:chOff x="7976438" y="4875340"/>
              <a:chExt cx="3225262" cy="72381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8762829-6034-CE92-0B68-72E1110F38DA}"/>
                  </a:ext>
                </a:extLst>
              </p:cNvPr>
              <p:cNvGrpSpPr/>
              <p:nvPr/>
            </p:nvGrpSpPr>
            <p:grpSpPr>
              <a:xfrm>
                <a:off x="7976438" y="4875340"/>
                <a:ext cx="722694" cy="722694"/>
                <a:chOff x="7976438" y="4875340"/>
                <a:chExt cx="722694" cy="72269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3827F13-EAFA-9784-7568-2FFE457D94CD}"/>
                    </a:ext>
                  </a:extLst>
                </p:cNvPr>
                <p:cNvSpPr/>
                <p:nvPr/>
              </p:nvSpPr>
              <p:spPr>
                <a:xfrm>
                  <a:off x="7976438" y="4875340"/>
                  <a:ext cx="722694" cy="72269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2D2A31-9BB5-AE7E-5817-74756DA7AE88}"/>
                    </a:ext>
                  </a:extLst>
                </p:cNvPr>
                <p:cNvSpPr txBox="1"/>
                <p:nvPr/>
              </p:nvSpPr>
              <p:spPr>
                <a:xfrm>
                  <a:off x="7976438" y="5009557"/>
                  <a:ext cx="721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00-14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45CD68E-F900-CC67-E242-BF59CBC0EB49}"/>
                    </a:ext>
                  </a:extLst>
                </p:cNvPr>
                <p:cNvSpPr txBox="1"/>
                <p:nvPr/>
              </p:nvSpPr>
              <p:spPr>
                <a:xfrm>
                  <a:off x="8047244" y="5265801"/>
                  <a:ext cx="58862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/>
                      </a:solidFill>
                    </a:rPr>
                    <a:t>reference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31124B1-02C9-7A68-872F-FD4EF30A1FF6}"/>
                  </a:ext>
                </a:extLst>
              </p:cNvPr>
              <p:cNvGrpSpPr/>
              <p:nvPr/>
            </p:nvGrpSpPr>
            <p:grpSpPr>
              <a:xfrm>
                <a:off x="9227722" y="4875340"/>
                <a:ext cx="722694" cy="722694"/>
                <a:chOff x="7976438" y="4875340"/>
                <a:chExt cx="722694" cy="72269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92FCECF8-76EA-A59C-6B27-ED414CFFC2FF}"/>
                    </a:ext>
                  </a:extLst>
                </p:cNvPr>
                <p:cNvSpPr/>
                <p:nvPr/>
              </p:nvSpPr>
              <p:spPr>
                <a:xfrm>
                  <a:off x="7976438" y="4875340"/>
                  <a:ext cx="722694" cy="72269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E4C193C-2B6C-5937-5529-33B5138C3FC0}"/>
                    </a:ext>
                  </a:extLst>
                </p:cNvPr>
                <p:cNvSpPr txBox="1"/>
                <p:nvPr/>
              </p:nvSpPr>
              <p:spPr>
                <a:xfrm>
                  <a:off x="7976438" y="5009557"/>
                  <a:ext cx="7136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15-44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95C7E7E-07FC-B456-7E6F-777A733A6634}"/>
                  </a:ext>
                </a:extLst>
              </p:cNvPr>
              <p:cNvGrpSpPr/>
              <p:nvPr/>
            </p:nvGrpSpPr>
            <p:grpSpPr>
              <a:xfrm>
                <a:off x="10479006" y="4876458"/>
                <a:ext cx="722694" cy="722694"/>
                <a:chOff x="7976438" y="4875340"/>
                <a:chExt cx="722694" cy="722694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C6B077CE-D179-4046-20ED-91BCF7EA8CB4}"/>
                    </a:ext>
                  </a:extLst>
                </p:cNvPr>
                <p:cNvSpPr/>
                <p:nvPr/>
              </p:nvSpPr>
              <p:spPr>
                <a:xfrm>
                  <a:off x="7976438" y="4875340"/>
                  <a:ext cx="722694" cy="72269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64E0708-B12A-F658-DD7F-C5AF7925E71E}"/>
                    </a:ext>
                  </a:extLst>
                </p:cNvPr>
                <p:cNvSpPr txBox="1"/>
                <p:nvPr/>
              </p:nvSpPr>
              <p:spPr>
                <a:xfrm>
                  <a:off x="8071526" y="5008439"/>
                  <a:ext cx="5325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45+</a:t>
                  </a:r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1DCB5E-C7A1-7AF8-70F1-BF71FD048C74}"/>
                </a:ext>
              </a:extLst>
            </p:cNvPr>
            <p:cNvSpPr txBox="1"/>
            <p:nvPr/>
          </p:nvSpPr>
          <p:spPr>
            <a:xfrm>
              <a:off x="480329" y="1519645"/>
              <a:ext cx="4010685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000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Calculating </a:t>
              </a:r>
              <a:r>
                <a:rPr lang="en-US" sz="2000" b="1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age-specific ARIs </a:t>
              </a:r>
              <a:r>
                <a:rPr lang="en-US" sz="2000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using:</a:t>
              </a:r>
              <a:endParaRPr lang="en-GB" sz="2000" b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C7FF2B-1936-9856-AED7-CC3359D55508}"/>
                </a:ext>
              </a:extLst>
            </p:cNvPr>
            <p:cNvSpPr txBox="1"/>
            <p:nvPr/>
          </p:nvSpPr>
          <p:spPr>
            <a:xfrm>
              <a:off x="480326" y="4543771"/>
              <a:ext cx="4010685" cy="880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Obtaining </a:t>
              </a:r>
              <a:r>
                <a:rPr lang="en-US" b="1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relative ARIs </a:t>
              </a:r>
              <a:r>
                <a:rPr lang="en-US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apply to GP regression trajectories*</a:t>
              </a:r>
              <a:endParaRPr lang="en-GB" b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8BF6402-C090-119F-984C-33BB92944D52}"/>
              </a:ext>
            </a:extLst>
          </p:cNvPr>
          <p:cNvSpPr txBox="1"/>
          <p:nvPr/>
        </p:nvSpPr>
        <p:spPr>
          <a:xfrm>
            <a:off x="7122694" y="6433000"/>
            <a:ext cx="493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*Using regional relative ARIs for countries with missing matrices</a:t>
            </a:r>
          </a:p>
        </p:txBody>
      </p:sp>
    </p:spTree>
    <p:extLst>
      <p:ext uri="{BB962C8B-B14F-4D97-AF65-F5344CB8AC3E}">
        <p14:creationId xmlns:p14="http://schemas.microsoft.com/office/powerpoint/2010/main" val="4105523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Mixing and age-specific ARIs</a:t>
            </a: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FF30E10D-8B9F-79FF-99D3-4670D8C1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471" y="1232453"/>
            <a:ext cx="9171881" cy="55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Self-clearance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30710-E7E3-7574-1A89-BC7BA532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424" y="2035209"/>
            <a:ext cx="5775866" cy="38013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51672FF-8D32-BB77-E16A-14448FD875B4}"/>
              </a:ext>
            </a:extLst>
          </p:cNvPr>
          <p:cNvGrpSpPr/>
          <p:nvPr/>
        </p:nvGrpSpPr>
        <p:grpSpPr>
          <a:xfrm>
            <a:off x="609440" y="1495444"/>
            <a:ext cx="4459517" cy="2725490"/>
            <a:chOff x="609440" y="1495444"/>
            <a:chExt cx="4459517" cy="27254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0DCED-6C38-E69B-774F-456CF465DD8B}"/>
                </a:ext>
              </a:extLst>
            </p:cNvPr>
            <p:cNvSpPr txBox="1"/>
            <p:nvPr/>
          </p:nvSpPr>
          <p:spPr>
            <a:xfrm>
              <a:off x="609440" y="1495444"/>
              <a:ext cx="4459517" cy="1429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/>
                <a:t>Using proportion of infected cohort that </a:t>
              </a:r>
              <a:r>
                <a:rPr lang="en-US" sz="2000" b="1" dirty="0"/>
                <a:t>self-clears or recovers </a:t>
              </a:r>
              <a:r>
                <a:rPr lang="en-US" sz="2000" dirty="0"/>
                <a:t>at different time points to inform rates: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A2D8E-EB0A-F4AE-5BF8-3D49402A6D81}"/>
                </a:ext>
              </a:extLst>
            </p:cNvPr>
            <p:cNvSpPr txBox="1"/>
            <p:nvPr/>
          </p:nvSpPr>
          <p:spPr>
            <a:xfrm>
              <a:off x="849003" y="2925066"/>
              <a:ext cx="3244894" cy="1295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itchFamily="2" charset="77"/>
                <a:buChar char="§"/>
              </a:pPr>
              <a:r>
                <a:rPr lang="en-US" b="1" dirty="0"/>
                <a:t>Year 1: </a:t>
              </a:r>
              <a:r>
                <a:rPr lang="en-US" dirty="0"/>
                <a:t>80.9% [80.1-81.7]</a:t>
              </a:r>
              <a:endParaRPr lang="en-US" b="1" dirty="0"/>
            </a:p>
            <a:p>
              <a:pPr marL="342900" indent="-342900">
                <a:lnSpc>
                  <a:spcPct val="150000"/>
                </a:lnSpc>
                <a:buFont typeface="Wingdings" pitchFamily="2" charset="77"/>
                <a:buChar char="§"/>
              </a:pPr>
              <a:r>
                <a:rPr lang="en-US" b="1" dirty="0"/>
                <a:t>Year 2: </a:t>
              </a:r>
              <a:r>
                <a:rPr lang="en-US" dirty="0"/>
                <a:t>92.0% [91.4-92.5]</a:t>
              </a:r>
              <a:endParaRPr lang="en-US" b="1" dirty="0"/>
            </a:p>
            <a:p>
              <a:pPr marL="342900" indent="-342900">
                <a:lnSpc>
                  <a:spcPct val="150000"/>
                </a:lnSpc>
                <a:buFont typeface="Wingdings" pitchFamily="2" charset="77"/>
                <a:buChar char="§"/>
              </a:pPr>
              <a:r>
                <a:rPr lang="en-US" b="1" dirty="0"/>
                <a:t>Year 10: </a:t>
              </a:r>
              <a:r>
                <a:rPr lang="en-US" dirty="0"/>
                <a:t>97.2% [96.9-97.5]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08045B4-6F03-05FB-40DE-D418EB9D99E8}"/>
              </a:ext>
            </a:extLst>
          </p:cNvPr>
          <p:cNvSpPr txBox="1"/>
          <p:nvPr/>
        </p:nvSpPr>
        <p:spPr>
          <a:xfrm>
            <a:off x="9218648" y="6424979"/>
            <a:ext cx="2837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Horton et al. Proc Natl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Acad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 Sci 2023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2F0CDF-AFE1-E136-CC92-F776A66AE9FF}"/>
              </a:ext>
            </a:extLst>
          </p:cNvPr>
          <p:cNvGrpSpPr/>
          <p:nvPr/>
        </p:nvGrpSpPr>
        <p:grpSpPr>
          <a:xfrm>
            <a:off x="609439" y="4646142"/>
            <a:ext cx="4459517" cy="1432828"/>
            <a:chOff x="609440" y="4587162"/>
            <a:chExt cx="4459517" cy="14328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73DC29-4F64-C6DD-7325-A6F6A5219970}"/>
                </a:ext>
              </a:extLst>
            </p:cNvPr>
            <p:cNvSpPr txBox="1"/>
            <p:nvPr/>
          </p:nvSpPr>
          <p:spPr>
            <a:xfrm>
              <a:off x="849003" y="5555119"/>
              <a:ext cx="3852206" cy="464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itchFamily="2" charset="77"/>
                <a:buChar char="§"/>
              </a:pPr>
              <a:r>
                <a:rPr lang="en-US" b="1" dirty="0"/>
                <a:t>Year 10+: </a:t>
              </a:r>
              <a:r>
                <a:rPr lang="en-US" dirty="0"/>
                <a:t>98.5-99.5% </a:t>
              </a:r>
              <a:r>
                <a:rPr lang="en-US" i="1" dirty="0"/>
                <a:t>(Assumption)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6000D5-1AE3-0439-C3A8-1CF5BE1A2571}"/>
                </a:ext>
              </a:extLst>
            </p:cNvPr>
            <p:cNvSpPr txBox="1"/>
            <p:nvPr/>
          </p:nvSpPr>
          <p:spPr>
            <a:xfrm>
              <a:off x="609440" y="4587162"/>
              <a:ext cx="4459517" cy="96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/>
                <a:t>No data </a:t>
              </a:r>
              <a:r>
                <a:rPr lang="en-US" sz="2000" dirty="0"/>
                <a:t>to inform proportion </a:t>
              </a:r>
              <a:r>
                <a:rPr lang="en-US" sz="2000" b="1" dirty="0"/>
                <a:t>&gt;10 years </a:t>
              </a:r>
              <a:r>
                <a:rPr lang="en-US" sz="2000" dirty="0"/>
                <a:t>after infection, thus:</a:t>
              </a:r>
            </a:p>
          </p:txBody>
        </p:sp>
      </p:grpSp>
      <p:pic>
        <p:nvPicPr>
          <p:cNvPr id="17" name="Picture 16" descr="A graph with a red line&#10;&#10;Description automatically generated">
            <a:extLst>
              <a:ext uri="{FF2B5EF4-FFF2-40B4-BE49-F238E27FC236}">
                <a16:creationId xmlns:a16="http://schemas.microsoft.com/office/drawing/2014/main" id="{63AF666B-13B5-4A22-A4E8-C1281D42F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7205" y="1813890"/>
            <a:ext cx="5658679" cy="42440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551C2B-AA05-C27F-187E-107F22661E22}"/>
              </a:ext>
            </a:extLst>
          </p:cNvPr>
          <p:cNvSpPr txBox="1"/>
          <p:nvPr/>
        </p:nvSpPr>
        <p:spPr>
          <a:xfrm>
            <a:off x="-3792071" y="1444557"/>
            <a:ext cx="14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Scenario Y20</a:t>
            </a:r>
          </a:p>
        </p:txBody>
      </p:sp>
      <p:pic>
        <p:nvPicPr>
          <p:cNvPr id="20" name="Picture 19" descr="A graph with a red line&#10;&#10;Description automatically generated">
            <a:extLst>
              <a:ext uri="{FF2B5EF4-FFF2-40B4-BE49-F238E27FC236}">
                <a16:creationId xmlns:a16="http://schemas.microsoft.com/office/drawing/2014/main" id="{985E0841-E8B5-8910-A6FE-F92927FB5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7350" y="1813889"/>
            <a:ext cx="5658680" cy="42440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CC59FA-C05B-8593-FA3E-FF835BA8195F}"/>
              </a:ext>
            </a:extLst>
          </p:cNvPr>
          <p:cNvSpPr txBox="1"/>
          <p:nvPr/>
        </p:nvSpPr>
        <p:spPr>
          <a:xfrm>
            <a:off x="14532485" y="1444557"/>
            <a:ext cx="14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Scenario Y50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00180-CF3C-F320-B1F8-70FEA1998AE3}"/>
              </a:ext>
            </a:extLst>
          </p:cNvPr>
          <p:cNvSpPr txBox="1"/>
          <p:nvPr/>
        </p:nvSpPr>
        <p:spPr>
          <a:xfrm>
            <a:off x="10090298" y="2210255"/>
            <a:ext cx="1493912" cy="2825728"/>
          </a:xfrm>
          <a:prstGeom prst="rect">
            <a:avLst/>
          </a:prstGeom>
          <a:solidFill>
            <a:schemeClr val="lt1"/>
          </a:solidFill>
          <a:ln w="571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0000" tIns="180000" rIns="180000" bIns="180000">
            <a:spAutoFit/>
          </a:bodyPr>
          <a:lstStyle/>
          <a:p>
            <a:pPr algn="ctr"/>
            <a:r>
              <a:rPr lang="en-GB" sz="2000" dirty="0">
                <a:solidFill>
                  <a:schemeClr val="accent5"/>
                </a:solidFill>
                <a:latin typeface="Corbel" panose="020B0503020204020204" pitchFamily="34" charset="0"/>
              </a:rPr>
              <a:t>Data driven and in line with empirical estimates [</a:t>
            </a:r>
            <a:r>
              <a:rPr lang="en-GB" sz="2000" i="1" dirty="0">
                <a:solidFill>
                  <a:schemeClr val="accent5"/>
                </a:solidFill>
                <a:latin typeface="Corbel" panose="020B0503020204020204" pitchFamily="34" charset="0"/>
              </a:rPr>
              <a:t>Behr et al. BMJ 2019</a:t>
            </a:r>
            <a:r>
              <a:rPr lang="en-GB" sz="2000" dirty="0">
                <a:solidFill>
                  <a:schemeClr val="accent5"/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35608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1E22-DBA6-4AD6-7F0E-918E4A99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Self-clearance</a:t>
            </a:r>
          </a:p>
        </p:txBody>
      </p:sp>
      <p:pic>
        <p:nvPicPr>
          <p:cNvPr id="11" name="Picture 10" descr="A graph with a red line&#10;&#10;Description automatically generated">
            <a:extLst>
              <a:ext uri="{FF2B5EF4-FFF2-40B4-BE49-F238E27FC236}">
                <a16:creationId xmlns:a16="http://schemas.microsoft.com/office/drawing/2014/main" id="{056872A6-9284-ED48-57AF-67C26A907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469" y="1813889"/>
            <a:ext cx="5658680" cy="4244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2FF5F3-2D03-7B19-8AFD-68D92D8EEB2D}"/>
              </a:ext>
            </a:extLst>
          </p:cNvPr>
          <p:cNvSpPr txBox="1"/>
          <p:nvPr/>
        </p:nvSpPr>
        <p:spPr>
          <a:xfrm>
            <a:off x="7113182" y="1444557"/>
            <a:ext cx="387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self-clearance [Target at year 50]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30413E-A93B-84F6-4FB6-44E375EBD143}"/>
              </a:ext>
            </a:extLst>
          </p:cNvPr>
          <p:cNvSpPr/>
          <p:nvPr/>
        </p:nvSpPr>
        <p:spPr>
          <a:xfrm>
            <a:off x="218661" y="1630020"/>
            <a:ext cx="5875751" cy="4502426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with a red line&#10;&#10;Description automatically generated">
            <a:extLst>
              <a:ext uri="{FF2B5EF4-FFF2-40B4-BE49-F238E27FC236}">
                <a16:creationId xmlns:a16="http://schemas.microsoft.com/office/drawing/2014/main" id="{AE9D0650-5440-1AE1-1D7D-FFF6C3AE4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76" y="1813890"/>
            <a:ext cx="5658679" cy="42440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3A8D3A-3996-4D7E-752A-E48526F152FA}"/>
              </a:ext>
            </a:extLst>
          </p:cNvPr>
          <p:cNvSpPr txBox="1"/>
          <p:nvPr/>
        </p:nvSpPr>
        <p:spPr>
          <a:xfrm>
            <a:off x="1197915" y="1444557"/>
            <a:ext cx="3929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self-clearance [Target at year 20]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C5AD36-293A-93A4-821D-88B6CCDC6E49}"/>
              </a:ext>
            </a:extLst>
          </p:cNvPr>
          <p:cNvSpPr txBox="1"/>
          <p:nvPr/>
        </p:nvSpPr>
        <p:spPr>
          <a:xfrm>
            <a:off x="2233987" y="6131650"/>
            <a:ext cx="1840056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MAIN ANALYSIS</a:t>
            </a:r>
          </a:p>
        </p:txBody>
      </p:sp>
    </p:spTree>
    <p:extLst>
      <p:ext uri="{BB962C8B-B14F-4D97-AF65-F5344CB8AC3E}">
        <p14:creationId xmlns:p14="http://schemas.microsoft.com/office/powerpoint/2010/main" val="393429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Model structure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EB15E94-266E-65EC-5591-9C11C5842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717561"/>
              </p:ext>
            </p:extLst>
          </p:nvPr>
        </p:nvGraphicFramePr>
        <p:xfrm>
          <a:off x="1329317" y="4276552"/>
          <a:ext cx="7128883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4126">
                  <a:extLst>
                    <a:ext uri="{9D8B030D-6E8A-4147-A177-3AD203B41FA5}">
                      <a16:colId xmlns:a16="http://schemas.microsoft.com/office/drawing/2014/main" val="3238109865"/>
                    </a:ext>
                  </a:extLst>
                </a:gridCol>
                <a:gridCol w="5754757">
                  <a:extLst>
                    <a:ext uri="{9D8B030D-6E8A-4147-A177-3AD203B41FA5}">
                      <a16:colId xmlns:a16="http://schemas.microsoft.com/office/drawing/2014/main" val="863136674"/>
                    </a:ext>
                  </a:extLst>
                </a:gridCol>
              </a:tblGrid>
              <a:tr h="2524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365897"/>
                  </a:ext>
                </a:extLst>
              </a:tr>
              <a:tr h="252453"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/>
                        <a:t>λ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Annual risk of infection (00-14, 15-44, and 45+)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53142"/>
                  </a:ext>
                </a:extLst>
              </a:tr>
              <a:tr h="252453"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/>
                        <a:t>γ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Self-clearance rate (according to time since infection)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35219"/>
                  </a:ext>
                </a:extLst>
              </a:tr>
              <a:tr h="252453"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/>
                        <a:t>κ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Infection year transitions (</a:t>
                      </a:r>
                      <a:r>
                        <a:rPr lang="el-GR" sz="1600" b="0" dirty="0"/>
                        <a:t>κ</a:t>
                      </a:r>
                      <a:r>
                        <a:rPr lang="en-US" sz="1600" b="0" baseline="-25000" dirty="0"/>
                        <a:t>a</a:t>
                      </a:r>
                      <a:r>
                        <a:rPr lang="en-US" sz="1600" b="0" baseline="0" dirty="0"/>
                        <a:t> = 1, </a:t>
                      </a:r>
                      <a:r>
                        <a:rPr lang="el-GR" sz="1600" b="0" baseline="0" dirty="0"/>
                        <a:t>κ</a:t>
                      </a:r>
                      <a:r>
                        <a:rPr lang="en-US" sz="1600" b="0" baseline="-25000" dirty="0"/>
                        <a:t>b</a:t>
                      </a:r>
                      <a:r>
                        <a:rPr lang="en-US" sz="1600" b="0" baseline="0" dirty="0"/>
                        <a:t> = 1, </a:t>
                      </a:r>
                      <a:r>
                        <a:rPr lang="el-GR" sz="1600" b="0" baseline="0" dirty="0"/>
                        <a:t>κ</a:t>
                      </a:r>
                      <a:r>
                        <a:rPr lang="en-US" sz="1600" b="0" baseline="-25000" dirty="0"/>
                        <a:t>c</a:t>
                      </a:r>
                      <a:r>
                        <a:rPr lang="en-US" sz="1600" b="0" baseline="0" dirty="0"/>
                        <a:t> = 1/8</a:t>
                      </a:r>
                      <a:r>
                        <a:rPr lang="en-US" sz="1600" b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532743"/>
                  </a:ext>
                </a:extLst>
              </a:tr>
              <a:tr h="252453"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/>
                        <a:t>π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Relative risk of reinfection [0.21; 95%CI: 0.14-0.30]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42255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9912438-8135-E020-F583-5E5D75E785C2}"/>
              </a:ext>
            </a:extLst>
          </p:cNvPr>
          <p:cNvGrpSpPr/>
          <p:nvPr/>
        </p:nvGrpSpPr>
        <p:grpSpPr>
          <a:xfrm>
            <a:off x="1296463" y="1391465"/>
            <a:ext cx="9595889" cy="2415037"/>
            <a:chOff x="1296463" y="1391465"/>
            <a:chExt cx="9595889" cy="2415037"/>
          </a:xfrm>
        </p:grpSpPr>
        <p:pic>
          <p:nvPicPr>
            <p:cNvPr id="4" name="Picture 3" descr="A diagram of infected year&#10;&#10;Description automatically generated">
              <a:extLst>
                <a:ext uri="{FF2B5EF4-FFF2-40B4-BE49-F238E27FC236}">
                  <a16:creationId xmlns:a16="http://schemas.microsoft.com/office/drawing/2014/main" id="{298A41EC-E009-5194-DF45-371E6E4A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6463" y="2099623"/>
              <a:ext cx="9595889" cy="170687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087C50B-37C2-2B78-1524-8409D067E2AF}"/>
                </a:ext>
              </a:extLst>
            </p:cNvPr>
            <p:cNvSpPr txBox="1"/>
            <p:nvPr/>
          </p:nvSpPr>
          <p:spPr>
            <a:xfrm>
              <a:off x="1777708" y="1391465"/>
              <a:ext cx="8633401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000" b="1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Deterministic ODE model </a:t>
              </a:r>
              <a:r>
                <a:rPr lang="en-US" sz="2000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tracking </a:t>
              </a:r>
              <a:r>
                <a:rPr lang="en-US" sz="2000" i="1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Mtb</a:t>
              </a:r>
              <a:r>
                <a:rPr lang="en-US" sz="2000" dirty="0">
                  <a:effectLst/>
                  <a:latin typeface="Corbel" panose="020B05030202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infection and self-clearance of infection</a:t>
              </a:r>
              <a:endParaRPr lang="en-GB" sz="20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78AFBE8-3FB4-4D37-F627-E78FD547D3A1}"/>
              </a:ext>
            </a:extLst>
          </p:cNvPr>
          <p:cNvSpPr txBox="1"/>
          <p:nvPr/>
        </p:nvSpPr>
        <p:spPr>
          <a:xfrm>
            <a:off x="9308099" y="6424979"/>
            <a:ext cx="2837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Andrews et al. Clin Infect Dis 2012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498BF23-C67D-6B7D-849B-ACFF88B40C43}"/>
              </a:ext>
            </a:extLst>
          </p:cNvPr>
          <p:cNvGrpSpPr/>
          <p:nvPr/>
        </p:nvGrpSpPr>
        <p:grpSpPr>
          <a:xfrm>
            <a:off x="8593170" y="4276552"/>
            <a:ext cx="1929408" cy="1659330"/>
            <a:chOff x="8563353" y="4312665"/>
            <a:chExt cx="1929408" cy="165933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3E85309-DAAD-6C0A-3844-59A4A45F24ED}"/>
                </a:ext>
              </a:extLst>
            </p:cNvPr>
            <p:cNvSpPr txBox="1"/>
            <p:nvPr/>
          </p:nvSpPr>
          <p:spPr>
            <a:xfrm>
              <a:off x="8563353" y="4312665"/>
              <a:ext cx="192940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17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B42C2C4-794C-3CDB-46CA-7A6FA3330A40}"/>
                </a:ext>
              </a:extLst>
            </p:cNvPr>
            <p:cNvSpPr txBox="1"/>
            <p:nvPr/>
          </p:nvSpPr>
          <p:spPr>
            <a:xfrm>
              <a:off x="8690668" y="5079443"/>
              <a:ext cx="1674777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age groups</a:t>
              </a:r>
            </a:p>
            <a:p>
              <a:pPr algn="ctr"/>
              <a:r>
                <a:rPr lang="en-US" sz="1600" dirty="0"/>
                <a:t>00-04, 05-09, …,</a:t>
              </a:r>
            </a:p>
            <a:p>
              <a:pPr algn="ctr"/>
              <a:r>
                <a:rPr lang="en-US" sz="1600" dirty="0"/>
                <a:t>…, 75-79, 80+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3419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Global burden estimates [2022]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84BDF6-5085-F599-DA91-95B178229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6829" y="2655780"/>
            <a:ext cx="5198417" cy="267281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9CC59EF-0827-24FE-AA2B-5E1BE12F23C2}"/>
              </a:ext>
            </a:extLst>
          </p:cNvPr>
          <p:cNvGrpSpPr/>
          <p:nvPr/>
        </p:nvGrpSpPr>
        <p:grpSpPr>
          <a:xfrm>
            <a:off x="4157384" y="1392977"/>
            <a:ext cx="3885056" cy="4908319"/>
            <a:chOff x="536917" y="1382645"/>
            <a:chExt cx="3885056" cy="4908319"/>
          </a:xfrm>
          <a:noFill/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E77033-CFD2-6E56-EEE0-B38434A62E40}"/>
                </a:ext>
              </a:extLst>
            </p:cNvPr>
            <p:cNvSpPr txBox="1"/>
            <p:nvPr/>
          </p:nvSpPr>
          <p:spPr>
            <a:xfrm>
              <a:off x="799677" y="1382645"/>
              <a:ext cx="3352698" cy="186204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188274-947D-9BDC-32E4-2D1464E25BAB}"/>
                </a:ext>
              </a:extLst>
            </p:cNvPr>
            <p:cNvSpPr txBox="1"/>
            <p:nvPr/>
          </p:nvSpPr>
          <p:spPr>
            <a:xfrm>
              <a:off x="1316873" y="2844583"/>
              <a:ext cx="2318307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[95%UI: 1.6-2.5]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AEAB33-9881-A8A7-13B0-E0A0D465BA26}"/>
                </a:ext>
              </a:extLst>
            </p:cNvPr>
            <p:cNvSpPr txBox="1"/>
            <p:nvPr/>
          </p:nvSpPr>
          <p:spPr>
            <a:xfrm>
              <a:off x="561682" y="4259638"/>
              <a:ext cx="3741006" cy="16312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156</a:t>
              </a:r>
              <a:r>
                <a:rPr lang="en-US" sz="60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Corbel" panose="020B05030202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million people </a:t>
              </a:r>
              <a:endParaRPr lang="en-US" sz="6000" b="1" dirty="0">
                <a:solidFill>
                  <a:schemeClr val="tx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D7DD4B-85A7-F250-901C-75476019CC59}"/>
                </a:ext>
              </a:extLst>
            </p:cNvPr>
            <p:cNvSpPr txBox="1"/>
            <p:nvPr/>
          </p:nvSpPr>
          <p:spPr>
            <a:xfrm>
              <a:off x="1273031" y="5890854"/>
              <a:ext cx="2318307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[95%UI: 127-199]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1135CD-8D35-D4BC-1BDF-C180C8B93230}"/>
                </a:ext>
              </a:extLst>
            </p:cNvPr>
            <p:cNvSpPr txBox="1"/>
            <p:nvPr/>
          </p:nvSpPr>
          <p:spPr>
            <a:xfrm>
              <a:off x="536917" y="3429000"/>
              <a:ext cx="3885056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of the global population has been </a:t>
              </a:r>
              <a:r>
                <a:rPr lang="en-US" b="1" dirty="0"/>
                <a:t>recently</a:t>
              </a:r>
              <a:r>
                <a:rPr lang="en-US" dirty="0"/>
                <a:t> (&lt;2 years) infected with </a:t>
              </a:r>
              <a:r>
                <a:rPr lang="en-US" i="1" dirty="0"/>
                <a:t>Mtb</a:t>
              </a:r>
              <a:endParaRPr lang="en-US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EFB6251-3C3E-003E-E415-4347F16C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27236" y="2655781"/>
            <a:ext cx="5198415" cy="26728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E34516-45D5-7C83-3965-CC43FD899939}"/>
              </a:ext>
            </a:extLst>
          </p:cNvPr>
          <p:cNvSpPr txBox="1"/>
          <p:nvPr/>
        </p:nvSpPr>
        <p:spPr>
          <a:xfrm>
            <a:off x="-2482503" y="2965186"/>
            <a:ext cx="2063366" cy="1594622"/>
          </a:xfrm>
          <a:prstGeom prst="rect">
            <a:avLst/>
          </a:prstGeom>
          <a:solidFill>
            <a:schemeClr val="lt1"/>
          </a:solidFill>
          <a:ln w="571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0000" tIns="180000" rIns="180000" bIns="180000">
            <a:spAutoFit/>
          </a:bodyPr>
          <a:lstStyle/>
          <a:p>
            <a:pPr algn="ctr"/>
            <a:r>
              <a:rPr lang="en-GB" sz="2000" b="1" dirty="0">
                <a:solidFill>
                  <a:schemeClr val="accent5"/>
                </a:solidFill>
                <a:latin typeface="Corbel" panose="020B0503020204020204" pitchFamily="34" charset="0"/>
              </a:rPr>
              <a:t>Robust</a:t>
            </a:r>
            <a:r>
              <a:rPr lang="en-GB" sz="2000" dirty="0">
                <a:solidFill>
                  <a:schemeClr val="accent5"/>
                </a:solidFill>
                <a:latin typeface="Corbel" panose="020B0503020204020204" pitchFamily="34" charset="0"/>
              </a:rPr>
              <a:t> to assumptions of long-term self-clearance rates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BD79AC-8614-3E58-09F5-B57884F367E4}"/>
              </a:ext>
            </a:extLst>
          </p:cNvPr>
          <p:cNvGrpSpPr/>
          <p:nvPr/>
        </p:nvGrpSpPr>
        <p:grpSpPr>
          <a:xfrm>
            <a:off x="12893989" y="1872106"/>
            <a:ext cx="2758590" cy="4283219"/>
            <a:chOff x="8753789" y="1872106"/>
            <a:chExt cx="2758590" cy="428321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3E4D5AD-60EC-0FAB-51FA-553DCF49AC8B}"/>
                </a:ext>
              </a:extLst>
            </p:cNvPr>
            <p:cNvGrpSpPr/>
            <p:nvPr/>
          </p:nvGrpSpPr>
          <p:grpSpPr>
            <a:xfrm>
              <a:off x="8753789" y="1872106"/>
              <a:ext cx="2758590" cy="3780781"/>
              <a:chOff x="8711003" y="1691802"/>
              <a:chExt cx="2758590" cy="3780781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22BB1B-56A1-9C20-3BAC-A7FBEAD7D943}"/>
                  </a:ext>
                </a:extLst>
              </p:cNvPr>
              <p:cNvSpPr txBox="1"/>
              <p:nvPr/>
            </p:nvSpPr>
            <p:spPr>
              <a:xfrm>
                <a:off x="8926250" y="1801086"/>
                <a:ext cx="2318307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1.9%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8D2BD1B-AA6E-1AC5-7E2F-3A36431CB8A6}"/>
                  </a:ext>
                </a:extLst>
              </p:cNvPr>
              <p:cNvSpPr txBox="1"/>
              <p:nvPr/>
            </p:nvSpPr>
            <p:spPr>
              <a:xfrm>
                <a:off x="9069549" y="2679644"/>
                <a:ext cx="20317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5"/>
                    </a:solidFill>
                  </a:rPr>
                  <a:t>[95%UI: 1.5-2.4]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0879B9-5DC2-18C0-E754-54E75B9BC954}"/>
                  </a:ext>
                </a:extLst>
              </p:cNvPr>
              <p:cNvSpPr txBox="1"/>
              <p:nvPr/>
            </p:nvSpPr>
            <p:spPr>
              <a:xfrm>
                <a:off x="9221142" y="3582193"/>
                <a:ext cx="1728519" cy="1231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148</a:t>
                </a:r>
                <a:r>
                  <a:rPr lang="en-US" sz="4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  <a:p>
                <a:pPr algn="ctr"/>
                <a:r>
                  <a:rPr lang="en-US" b="1" dirty="0">
                    <a:solidFill>
                      <a:schemeClr val="accent5"/>
                    </a:solidFill>
                    <a:latin typeface="Corbel" panose="020B05030202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million people </a:t>
                </a:r>
                <a:endParaRPr lang="en-US" sz="4400" b="1" dirty="0">
                  <a:solidFill>
                    <a:schemeClr val="accent5"/>
                  </a:solidFill>
                  <a:latin typeface="Corbel" panose="020B05030202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E6E6ACA-DED3-D88D-A3AA-3EF62A0480EE}"/>
                  </a:ext>
                </a:extLst>
              </p:cNvPr>
              <p:cNvSpPr txBox="1"/>
              <p:nvPr/>
            </p:nvSpPr>
            <p:spPr>
              <a:xfrm>
                <a:off x="9032083" y="4813299"/>
                <a:ext cx="210663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5"/>
                    </a:solidFill>
                  </a:rPr>
                  <a:t>[95%UI: 121-186]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4EE4380-D0CC-A82B-D562-7F5CBBB2BACD}"/>
                  </a:ext>
                </a:extLst>
              </p:cNvPr>
              <p:cNvSpPr/>
              <p:nvPr/>
            </p:nvSpPr>
            <p:spPr>
              <a:xfrm>
                <a:off x="8711003" y="1691802"/>
                <a:ext cx="2758590" cy="3780781"/>
              </a:xfrm>
              <a:prstGeom prst="rect">
                <a:avLst/>
              </a:prstGeom>
              <a:noFill/>
              <a:ln w="762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450A79-272B-0D06-BBD8-4574E28F84D8}"/>
                </a:ext>
              </a:extLst>
            </p:cNvPr>
            <p:cNvSpPr/>
            <p:nvPr/>
          </p:nvSpPr>
          <p:spPr>
            <a:xfrm>
              <a:off x="8753789" y="5652886"/>
              <a:ext cx="2758590" cy="502439"/>
            </a:xfrm>
            <a:prstGeom prst="rect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2DDFCE-B790-C3AE-639D-1B87EDD76957}"/>
                </a:ext>
              </a:extLst>
            </p:cNvPr>
            <p:cNvSpPr txBox="1"/>
            <p:nvPr/>
          </p:nvSpPr>
          <p:spPr>
            <a:xfrm>
              <a:off x="9050087" y="5701131"/>
              <a:ext cx="222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Low self-clearance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73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9ACA75-CFA6-7DDC-721E-6A1065A3A5A6}"/>
              </a:ext>
            </a:extLst>
          </p:cNvPr>
          <p:cNvSpPr txBox="1"/>
          <p:nvPr/>
        </p:nvSpPr>
        <p:spPr>
          <a:xfrm>
            <a:off x="3176643" y="1767006"/>
            <a:ext cx="58355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2"/>
                </a:solidFill>
                <a:latin typeface="Constantia" panose="02030602050306030303" pitchFamily="18" charset="0"/>
              </a:rPr>
              <a:t>Estimating the </a:t>
            </a:r>
          </a:p>
          <a:p>
            <a:pPr algn="ctr"/>
            <a:r>
              <a:rPr lang="en-GB" sz="3200" dirty="0">
                <a:solidFill>
                  <a:schemeClr val="accent2"/>
                </a:solidFill>
                <a:latin typeface="Constantia" panose="02030602050306030303" pitchFamily="18" charset="0"/>
              </a:rPr>
              <a:t>global burden of viable </a:t>
            </a:r>
            <a:r>
              <a:rPr lang="en-GB" sz="3200" i="1" dirty="0">
                <a:solidFill>
                  <a:schemeClr val="accent2"/>
                </a:solidFill>
                <a:latin typeface="Constantia" panose="02030602050306030303" pitchFamily="18" charset="0"/>
              </a:rPr>
              <a:t>Mycobacterium tuberculosis</a:t>
            </a:r>
            <a:r>
              <a:rPr lang="en-GB" sz="3200" dirty="0">
                <a:solidFill>
                  <a:schemeClr val="accent2"/>
                </a:solidFill>
                <a:latin typeface="Constantia" panose="02030602050306030303" pitchFamily="18" charset="0"/>
              </a:rPr>
              <a:t> infection</a:t>
            </a:r>
          </a:p>
          <a:p>
            <a:pPr algn="ctr"/>
            <a:endParaRPr lang="en-GB" sz="3200" dirty="0">
              <a:solidFill>
                <a:schemeClr val="accent2"/>
              </a:solidFill>
              <a:latin typeface="Constantia" panose="02030602050306030303" pitchFamily="18" charset="0"/>
            </a:endParaRPr>
          </a:p>
          <a:p>
            <a:pPr algn="ctr"/>
            <a:endParaRPr lang="en-GB" sz="800" dirty="0">
              <a:solidFill>
                <a:schemeClr val="accent2"/>
              </a:solidFill>
              <a:latin typeface="Constantia" panose="02030602050306030303" pitchFamily="18" charset="0"/>
            </a:endParaRPr>
          </a:p>
          <a:p>
            <a:pPr algn="ctr"/>
            <a:r>
              <a:rPr lang="en-GB" sz="2400" b="1" dirty="0">
                <a:solidFill>
                  <a:schemeClr val="accent2"/>
                </a:solidFill>
                <a:latin typeface="Constantia" panose="02030602050306030303" pitchFamily="18" charset="0"/>
              </a:rPr>
              <a:t>Alvaro Schwalb, MD MSc</a:t>
            </a:r>
            <a:endParaRPr lang="en-GB" sz="1000" dirty="0">
              <a:solidFill>
                <a:schemeClr val="accent2"/>
              </a:solidFill>
              <a:latin typeface="Constantia" panose="02030602050306030303" pitchFamily="18" charset="0"/>
            </a:endParaRPr>
          </a:p>
          <a:p>
            <a:pPr algn="ctr"/>
            <a:r>
              <a:rPr lang="en-GB" b="1" dirty="0">
                <a:solidFill>
                  <a:schemeClr val="accent2"/>
                </a:solidFill>
                <a:latin typeface="Constantia" panose="02030602050306030303" pitchFamily="18" charset="0"/>
              </a:rPr>
              <a:t>September 19</a:t>
            </a:r>
            <a:r>
              <a:rPr lang="en-GB" b="1" baseline="30000" dirty="0">
                <a:solidFill>
                  <a:schemeClr val="accent2"/>
                </a:solidFill>
                <a:latin typeface="Constantia" panose="02030602050306030303" pitchFamily="18" charset="0"/>
              </a:rPr>
              <a:t>th</a:t>
            </a:r>
            <a:r>
              <a:rPr lang="en-GB" b="1" dirty="0">
                <a:solidFill>
                  <a:schemeClr val="accent2"/>
                </a:solidFill>
                <a:latin typeface="Constantia" panose="02030602050306030303" pitchFamily="18" charset="0"/>
              </a:rPr>
              <a:t>, 2024</a:t>
            </a:r>
            <a:endParaRPr lang="en-GB" sz="1600" b="1" dirty="0">
              <a:solidFill>
                <a:schemeClr val="accent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14424-E0BA-0123-1B93-4A7A6DE46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37D0-4C28-E1F0-02A1-378FFCD9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Global burden estimates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FD2C839-B548-282E-EAA2-CD1248F84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6829" y="2655780"/>
            <a:ext cx="5198417" cy="267281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F887193-89C7-A32B-AF64-1F19A522FA46}"/>
              </a:ext>
            </a:extLst>
          </p:cNvPr>
          <p:cNvGrpSpPr/>
          <p:nvPr/>
        </p:nvGrpSpPr>
        <p:grpSpPr>
          <a:xfrm>
            <a:off x="4157384" y="1392977"/>
            <a:ext cx="3885056" cy="4908319"/>
            <a:chOff x="536917" y="1382645"/>
            <a:chExt cx="3885056" cy="4908319"/>
          </a:xfrm>
          <a:noFill/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DB0EE0-C6F8-C73D-DAC6-A6E576BF6501}"/>
                </a:ext>
              </a:extLst>
            </p:cNvPr>
            <p:cNvSpPr txBox="1"/>
            <p:nvPr/>
          </p:nvSpPr>
          <p:spPr>
            <a:xfrm>
              <a:off x="799677" y="1382645"/>
              <a:ext cx="3352698" cy="186204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2BAA74-D314-770B-EBBF-920CAAE2E26E}"/>
                </a:ext>
              </a:extLst>
            </p:cNvPr>
            <p:cNvSpPr txBox="1"/>
            <p:nvPr/>
          </p:nvSpPr>
          <p:spPr>
            <a:xfrm>
              <a:off x="1316873" y="2844583"/>
              <a:ext cx="2318307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[95%UI: 1.6-2.5]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F18846-9258-0DB5-6B07-D7E9EC42B2C5}"/>
                </a:ext>
              </a:extLst>
            </p:cNvPr>
            <p:cNvSpPr txBox="1"/>
            <p:nvPr/>
          </p:nvSpPr>
          <p:spPr>
            <a:xfrm>
              <a:off x="561682" y="4259638"/>
              <a:ext cx="3741006" cy="16312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156</a:t>
              </a:r>
              <a:r>
                <a:rPr lang="en-US" sz="60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Corbel" panose="020B05030202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million people </a:t>
              </a:r>
              <a:endParaRPr lang="en-US" sz="6000" b="1" dirty="0">
                <a:solidFill>
                  <a:schemeClr val="tx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1D94C8-4F8A-856D-5930-400CC2276AA3}"/>
                </a:ext>
              </a:extLst>
            </p:cNvPr>
            <p:cNvSpPr txBox="1"/>
            <p:nvPr/>
          </p:nvSpPr>
          <p:spPr>
            <a:xfrm>
              <a:off x="1273031" y="5890854"/>
              <a:ext cx="2318307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[95%UI: 127-199]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0709D6-96A8-61BE-CE10-976BCBCCEFDA}"/>
                </a:ext>
              </a:extLst>
            </p:cNvPr>
            <p:cNvSpPr txBox="1"/>
            <p:nvPr/>
          </p:nvSpPr>
          <p:spPr>
            <a:xfrm>
              <a:off x="536917" y="3429000"/>
              <a:ext cx="3885056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of the global population has been </a:t>
              </a:r>
              <a:r>
                <a:rPr lang="en-US" b="1" dirty="0"/>
                <a:t>recently</a:t>
              </a:r>
              <a:r>
                <a:rPr lang="en-US" dirty="0"/>
                <a:t> (&lt;2 years) infected with </a:t>
              </a:r>
              <a:r>
                <a:rPr lang="en-US" i="1" dirty="0"/>
                <a:t>Mtb</a:t>
              </a:r>
              <a:endParaRPr lang="en-US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DEED658-EB26-1E32-507A-ADB8AC51A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294436" y="2655781"/>
            <a:ext cx="5198415" cy="26728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F40CFC-82E2-142D-54AC-E44A133B87FC}"/>
              </a:ext>
            </a:extLst>
          </p:cNvPr>
          <p:cNvSpPr txBox="1"/>
          <p:nvPr/>
        </p:nvSpPr>
        <p:spPr>
          <a:xfrm>
            <a:off x="17926048" y="1596779"/>
            <a:ext cx="3352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53881-42C6-E2BE-92E2-1E71A4B21634}"/>
              </a:ext>
            </a:extLst>
          </p:cNvPr>
          <p:cNvSpPr txBox="1"/>
          <p:nvPr/>
        </p:nvSpPr>
        <p:spPr>
          <a:xfrm>
            <a:off x="17926048" y="4643768"/>
            <a:ext cx="3352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BBD36-853B-4960-932A-0ED0242D173E}"/>
              </a:ext>
            </a:extLst>
          </p:cNvPr>
          <p:cNvSpPr txBox="1"/>
          <p:nvPr/>
        </p:nvSpPr>
        <p:spPr>
          <a:xfrm>
            <a:off x="18443243" y="2720163"/>
            <a:ext cx="23183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[95%UI: 4.4-5.6]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E1546-EE78-7DB5-4991-0F956AF75189}"/>
              </a:ext>
            </a:extLst>
          </p:cNvPr>
          <p:cNvSpPr txBox="1"/>
          <p:nvPr/>
        </p:nvSpPr>
        <p:spPr>
          <a:xfrm>
            <a:off x="18443243" y="5811848"/>
            <a:ext cx="23183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[95%UI: 6.9-8.5]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B1FEFABA-96A6-3EB6-A5C1-596CC95475CC}"/>
              </a:ext>
            </a:extLst>
          </p:cNvPr>
          <p:cNvCxnSpPr>
            <a:cxnSpLocks/>
          </p:cNvCxnSpPr>
          <p:nvPr/>
        </p:nvCxnSpPr>
        <p:spPr>
          <a:xfrm>
            <a:off x="-5920735" y="3762498"/>
            <a:ext cx="5616472" cy="1542990"/>
          </a:xfrm>
          <a:prstGeom prst="bentConnector3">
            <a:avLst>
              <a:gd name="adj1" fmla="val 33891"/>
            </a:avLst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F0312DE-902B-D641-ED3C-649EF7930476}"/>
              </a:ext>
            </a:extLst>
          </p:cNvPr>
          <p:cNvCxnSpPr>
            <a:cxnSpLocks/>
          </p:cNvCxnSpPr>
          <p:nvPr/>
        </p:nvCxnSpPr>
        <p:spPr>
          <a:xfrm flipV="1">
            <a:off x="-5920735" y="2258499"/>
            <a:ext cx="5616472" cy="1503999"/>
          </a:xfrm>
          <a:prstGeom prst="bentConnector3">
            <a:avLst>
              <a:gd name="adj1" fmla="val 33891"/>
            </a:avLst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BC348B-B6D9-71FE-9052-6993A4A6BC9C}"/>
              </a:ext>
            </a:extLst>
          </p:cNvPr>
          <p:cNvSpPr txBox="1"/>
          <p:nvPr/>
        </p:nvSpPr>
        <p:spPr>
          <a:xfrm>
            <a:off x="-2666632" y="1840994"/>
            <a:ext cx="14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Scenario Y20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5ED1E-78E1-0182-016B-79ADD70D4B7E}"/>
              </a:ext>
            </a:extLst>
          </p:cNvPr>
          <p:cNvSpPr txBox="1"/>
          <p:nvPr/>
        </p:nvSpPr>
        <p:spPr>
          <a:xfrm>
            <a:off x="-2666632" y="5401834"/>
            <a:ext cx="14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Scenario Y50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D4CA20-FA5C-38D1-6187-9598FABC59D5}"/>
              </a:ext>
            </a:extLst>
          </p:cNvPr>
          <p:cNvGrpSpPr/>
          <p:nvPr/>
        </p:nvGrpSpPr>
        <p:grpSpPr>
          <a:xfrm>
            <a:off x="-3386436" y="3079754"/>
            <a:ext cx="2888018" cy="1384995"/>
            <a:chOff x="2532409" y="3970672"/>
            <a:chExt cx="2888018" cy="138499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1E92FD-1D67-DA33-3F64-B0BDC5FDED35}"/>
                </a:ext>
              </a:extLst>
            </p:cNvPr>
            <p:cNvSpPr txBox="1"/>
            <p:nvPr/>
          </p:nvSpPr>
          <p:spPr>
            <a:xfrm>
              <a:off x="2532409" y="4432337"/>
              <a:ext cx="288801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accent6"/>
                  </a:solidFill>
                </a:rPr>
                <a:t>depending on assumptions of long-term self-clearance rates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3390C3-B71D-7AD6-0ABB-793BCA3650FD}"/>
                </a:ext>
              </a:extLst>
            </p:cNvPr>
            <p:cNvSpPr txBox="1"/>
            <p:nvPr/>
          </p:nvSpPr>
          <p:spPr>
            <a:xfrm>
              <a:off x="2532409" y="3970672"/>
              <a:ext cx="28880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TOTAL INFECTIONS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8D953B2-9EAE-A132-CD75-625DB71494A5}"/>
              </a:ext>
            </a:extLst>
          </p:cNvPr>
          <p:cNvSpPr txBox="1"/>
          <p:nvPr/>
        </p:nvSpPr>
        <p:spPr>
          <a:xfrm>
            <a:off x="20920857" y="1435752"/>
            <a:ext cx="374100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387</a:t>
            </a:r>
            <a:endParaRPr lang="en-US" sz="6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million people </a:t>
            </a:r>
            <a:endParaRPr lang="en-US" sz="6000" b="1" dirty="0">
              <a:solidFill>
                <a:schemeClr val="tx2"/>
              </a:solidFill>
              <a:latin typeface="Corbel" panose="020B05030202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8910B4-7F94-615D-1CF0-A348EE630A4E}"/>
              </a:ext>
            </a:extLst>
          </p:cNvPr>
          <p:cNvSpPr txBox="1"/>
          <p:nvPr/>
        </p:nvSpPr>
        <p:spPr>
          <a:xfrm>
            <a:off x="21632206" y="3066968"/>
            <a:ext cx="23183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[95%UI: 347-440]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35EBA0-B814-E838-0F68-0D4F00718E09}"/>
              </a:ext>
            </a:extLst>
          </p:cNvPr>
          <p:cNvSpPr txBox="1"/>
          <p:nvPr/>
        </p:nvSpPr>
        <p:spPr>
          <a:xfrm>
            <a:off x="20920857" y="4243657"/>
            <a:ext cx="374100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606</a:t>
            </a:r>
            <a:endParaRPr lang="en-US" sz="6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million people </a:t>
            </a:r>
            <a:endParaRPr lang="en-US" sz="6000" b="1" dirty="0">
              <a:solidFill>
                <a:schemeClr val="tx2"/>
              </a:solidFill>
              <a:latin typeface="Corbel" panose="020B05030202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532E6E-36CE-AF23-4BA9-0091240A5CBB}"/>
              </a:ext>
            </a:extLst>
          </p:cNvPr>
          <p:cNvSpPr txBox="1"/>
          <p:nvPr/>
        </p:nvSpPr>
        <p:spPr>
          <a:xfrm>
            <a:off x="21632206" y="5874873"/>
            <a:ext cx="23183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[95%UI: 549-670]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B99029-4FC8-5523-F11E-07FD016F2609}"/>
              </a:ext>
            </a:extLst>
          </p:cNvPr>
          <p:cNvSpPr/>
          <p:nvPr/>
        </p:nvSpPr>
        <p:spPr>
          <a:xfrm>
            <a:off x="18195646" y="1392977"/>
            <a:ext cx="5768577" cy="2216497"/>
          </a:xfrm>
          <a:prstGeom prst="rect">
            <a:avLst/>
          </a:prstGeom>
          <a:noFill/>
          <a:ln w="57150">
            <a:solidFill>
              <a:schemeClr val="tx2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CFC2CF-4C8F-F8E6-2EDC-88481A69E8F5}"/>
              </a:ext>
            </a:extLst>
          </p:cNvPr>
          <p:cNvSpPr/>
          <p:nvPr/>
        </p:nvSpPr>
        <p:spPr>
          <a:xfrm>
            <a:off x="18197990" y="4243657"/>
            <a:ext cx="5768577" cy="2216497"/>
          </a:xfrm>
          <a:prstGeom prst="rect">
            <a:avLst/>
          </a:prstGeom>
          <a:noFill/>
          <a:ln w="57150">
            <a:solidFill>
              <a:schemeClr val="tx2"/>
            </a:solidFill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4B3AFF-6FF3-CD15-2891-DDE6FC0BB7EB}"/>
              </a:ext>
            </a:extLst>
          </p:cNvPr>
          <p:cNvSpPr txBox="1"/>
          <p:nvPr/>
        </p:nvSpPr>
        <p:spPr>
          <a:xfrm>
            <a:off x="1530697" y="2965186"/>
            <a:ext cx="2063366" cy="1594622"/>
          </a:xfrm>
          <a:prstGeom prst="rect">
            <a:avLst/>
          </a:prstGeom>
          <a:solidFill>
            <a:schemeClr val="lt1"/>
          </a:solidFill>
          <a:ln w="571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0000" tIns="180000" rIns="180000" bIns="180000">
            <a:spAutoFit/>
          </a:bodyPr>
          <a:lstStyle/>
          <a:p>
            <a:pPr algn="ctr"/>
            <a:r>
              <a:rPr lang="en-GB" sz="2000" b="1" dirty="0">
                <a:solidFill>
                  <a:schemeClr val="accent5"/>
                </a:solidFill>
                <a:latin typeface="Corbel" panose="020B0503020204020204" pitchFamily="34" charset="0"/>
              </a:rPr>
              <a:t>Robust</a:t>
            </a:r>
            <a:r>
              <a:rPr lang="en-GB" sz="2000" dirty="0">
                <a:solidFill>
                  <a:schemeClr val="accent5"/>
                </a:solidFill>
                <a:latin typeface="Corbel" panose="020B0503020204020204" pitchFamily="34" charset="0"/>
              </a:rPr>
              <a:t> to assumptions of long-term self-clearance rates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39D5BA-71F7-3062-154A-B2242698ABA4}"/>
              </a:ext>
            </a:extLst>
          </p:cNvPr>
          <p:cNvGrpSpPr/>
          <p:nvPr/>
        </p:nvGrpSpPr>
        <p:grpSpPr>
          <a:xfrm>
            <a:off x="8753789" y="1872106"/>
            <a:ext cx="2758590" cy="4283219"/>
            <a:chOff x="8753789" y="1872106"/>
            <a:chExt cx="2758590" cy="428321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E95156B-A788-50AB-E886-C3D28B84E424}"/>
                </a:ext>
              </a:extLst>
            </p:cNvPr>
            <p:cNvGrpSpPr/>
            <p:nvPr/>
          </p:nvGrpSpPr>
          <p:grpSpPr>
            <a:xfrm>
              <a:off x="8753789" y="1872106"/>
              <a:ext cx="2758590" cy="3780781"/>
              <a:chOff x="8711003" y="1691802"/>
              <a:chExt cx="2758590" cy="378078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C0789C2-AA0C-9724-471A-8B74CAC02DB6}"/>
                  </a:ext>
                </a:extLst>
              </p:cNvPr>
              <p:cNvSpPr txBox="1"/>
              <p:nvPr/>
            </p:nvSpPr>
            <p:spPr>
              <a:xfrm>
                <a:off x="8926250" y="1801086"/>
                <a:ext cx="2318307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1.9%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CEDA78-FE3E-48C1-EB8F-51BA85FB6B35}"/>
                  </a:ext>
                </a:extLst>
              </p:cNvPr>
              <p:cNvSpPr txBox="1"/>
              <p:nvPr/>
            </p:nvSpPr>
            <p:spPr>
              <a:xfrm>
                <a:off x="9069549" y="2679644"/>
                <a:ext cx="20317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5"/>
                    </a:solidFill>
                  </a:rPr>
                  <a:t>[95%UI: 1.5-2.4]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6AF3D2-CF9C-3595-BBAA-C93CB6BCA05C}"/>
                  </a:ext>
                </a:extLst>
              </p:cNvPr>
              <p:cNvSpPr txBox="1"/>
              <p:nvPr/>
            </p:nvSpPr>
            <p:spPr>
              <a:xfrm>
                <a:off x="9221142" y="3582193"/>
                <a:ext cx="1728519" cy="1231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148</a:t>
                </a:r>
                <a:r>
                  <a:rPr lang="en-US" sz="4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  <a:p>
                <a:pPr algn="ctr"/>
                <a:r>
                  <a:rPr lang="en-US" b="1" dirty="0">
                    <a:solidFill>
                      <a:schemeClr val="accent5"/>
                    </a:solidFill>
                    <a:latin typeface="Corbel" panose="020B05030202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million people </a:t>
                </a:r>
                <a:endParaRPr lang="en-US" sz="4400" b="1" dirty="0">
                  <a:solidFill>
                    <a:schemeClr val="accent5"/>
                  </a:solidFill>
                  <a:latin typeface="Corbel" panose="020B05030202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3E881DE-8678-EE9B-61C0-CA2006615E21}"/>
                  </a:ext>
                </a:extLst>
              </p:cNvPr>
              <p:cNvSpPr txBox="1"/>
              <p:nvPr/>
            </p:nvSpPr>
            <p:spPr>
              <a:xfrm>
                <a:off x="9032083" y="4813299"/>
                <a:ext cx="210663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5"/>
                    </a:solidFill>
                  </a:rPr>
                  <a:t>[95%UI: 121-186]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B78DA4D-B65B-4186-8949-49DD21C63523}"/>
                  </a:ext>
                </a:extLst>
              </p:cNvPr>
              <p:cNvSpPr/>
              <p:nvPr/>
            </p:nvSpPr>
            <p:spPr>
              <a:xfrm>
                <a:off x="8711003" y="1691802"/>
                <a:ext cx="2758590" cy="3780781"/>
              </a:xfrm>
              <a:prstGeom prst="rect">
                <a:avLst/>
              </a:prstGeom>
              <a:noFill/>
              <a:ln w="762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B58B561-D9D7-7687-6C53-3EC0126BD7BB}"/>
                </a:ext>
              </a:extLst>
            </p:cNvPr>
            <p:cNvSpPr/>
            <p:nvPr/>
          </p:nvSpPr>
          <p:spPr>
            <a:xfrm>
              <a:off x="8753789" y="5652886"/>
              <a:ext cx="2758590" cy="502439"/>
            </a:xfrm>
            <a:prstGeom prst="rect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4CC61C-27A8-E81F-F69D-C715CFE9E52A}"/>
                </a:ext>
              </a:extLst>
            </p:cNvPr>
            <p:cNvSpPr txBox="1"/>
            <p:nvPr/>
          </p:nvSpPr>
          <p:spPr>
            <a:xfrm>
              <a:off x="9050087" y="5701131"/>
              <a:ext cx="222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Low self-clearance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92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Global burden estimates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F7B98-6B2E-2091-46CD-631B7BB41EBA}"/>
              </a:ext>
            </a:extLst>
          </p:cNvPr>
          <p:cNvSpPr txBox="1"/>
          <p:nvPr/>
        </p:nvSpPr>
        <p:spPr>
          <a:xfrm>
            <a:off x="4854898" y="1731532"/>
            <a:ext cx="3352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7F0E0-5468-2C60-29AF-B1BA0B8B8318}"/>
              </a:ext>
            </a:extLst>
          </p:cNvPr>
          <p:cNvSpPr txBox="1"/>
          <p:nvPr/>
        </p:nvSpPr>
        <p:spPr>
          <a:xfrm>
            <a:off x="4854898" y="4586016"/>
            <a:ext cx="3352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2F126-1DF8-5F02-631B-6EE510FC131F}"/>
              </a:ext>
            </a:extLst>
          </p:cNvPr>
          <p:cNvSpPr txBox="1"/>
          <p:nvPr/>
        </p:nvSpPr>
        <p:spPr>
          <a:xfrm>
            <a:off x="5372093" y="2854916"/>
            <a:ext cx="23183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[95%UI: 4.4-5.6]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CA508-6E27-31AD-E6B3-223EA256B3EE}"/>
              </a:ext>
            </a:extLst>
          </p:cNvPr>
          <p:cNvSpPr txBox="1"/>
          <p:nvPr/>
        </p:nvSpPr>
        <p:spPr>
          <a:xfrm>
            <a:off x="5372093" y="5754096"/>
            <a:ext cx="23183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[95%UI: 6.9-8.5]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F4D5BF83-42F2-D42E-8411-51B0E77B957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-77002" y="3762498"/>
            <a:ext cx="4931900" cy="1485238"/>
          </a:xfrm>
          <a:prstGeom prst="bentConnector3">
            <a:avLst>
              <a:gd name="adj1" fmla="val 27166"/>
            </a:avLst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45862BE4-EF91-E074-E6CF-3D57F24D3715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-77002" y="2393252"/>
            <a:ext cx="4931900" cy="1369246"/>
          </a:xfrm>
          <a:prstGeom prst="bentConnector3">
            <a:avLst>
              <a:gd name="adj1" fmla="val 27166"/>
            </a:avLst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792417F-1D31-AD20-D96A-90624BC800B4}"/>
              </a:ext>
            </a:extLst>
          </p:cNvPr>
          <p:cNvSpPr txBox="1"/>
          <p:nvPr/>
        </p:nvSpPr>
        <p:spPr>
          <a:xfrm>
            <a:off x="2178469" y="1889934"/>
            <a:ext cx="207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self-clearance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73EE53-26F9-763B-A0F6-43F49A6C588D}"/>
              </a:ext>
            </a:extLst>
          </p:cNvPr>
          <p:cNvSpPr txBox="1"/>
          <p:nvPr/>
        </p:nvSpPr>
        <p:spPr>
          <a:xfrm>
            <a:off x="2204117" y="5384764"/>
            <a:ext cx="202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self-clearance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12AED9-6EC7-ED35-FAAE-CD985FA196CE}"/>
              </a:ext>
            </a:extLst>
          </p:cNvPr>
          <p:cNvGrpSpPr/>
          <p:nvPr/>
        </p:nvGrpSpPr>
        <p:grpSpPr>
          <a:xfrm>
            <a:off x="1771122" y="3128555"/>
            <a:ext cx="2888018" cy="1384995"/>
            <a:chOff x="2532409" y="3970672"/>
            <a:chExt cx="2888018" cy="138499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BC69D5-AFF3-3FF4-462D-7E7E04CE6659}"/>
                </a:ext>
              </a:extLst>
            </p:cNvPr>
            <p:cNvSpPr txBox="1"/>
            <p:nvPr/>
          </p:nvSpPr>
          <p:spPr>
            <a:xfrm>
              <a:off x="2532409" y="4432337"/>
              <a:ext cx="288801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accent6"/>
                  </a:solidFill>
                </a:rPr>
                <a:t>depending on assumptions of long-term self-clearance rates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AC6C5D-3392-82B5-B179-6783AB9FD1C3}"/>
                </a:ext>
              </a:extLst>
            </p:cNvPr>
            <p:cNvSpPr txBox="1"/>
            <p:nvPr/>
          </p:nvSpPr>
          <p:spPr>
            <a:xfrm>
              <a:off x="2532409" y="3970672"/>
              <a:ext cx="28880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TOTAL INFECTIONS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1DA5FCD-B8A9-AB24-9153-7191320312F4}"/>
              </a:ext>
            </a:extLst>
          </p:cNvPr>
          <p:cNvSpPr txBox="1"/>
          <p:nvPr/>
        </p:nvSpPr>
        <p:spPr>
          <a:xfrm>
            <a:off x="7849707" y="1435752"/>
            <a:ext cx="374100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387</a:t>
            </a:r>
            <a:endParaRPr lang="en-US" sz="6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million people </a:t>
            </a:r>
            <a:endParaRPr lang="en-US" sz="6000" b="1" dirty="0">
              <a:solidFill>
                <a:schemeClr val="tx2"/>
              </a:solidFill>
              <a:latin typeface="Corbel" panose="020B05030202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C896AE-8FCF-A348-73F0-684ED71318FB}"/>
              </a:ext>
            </a:extLst>
          </p:cNvPr>
          <p:cNvSpPr txBox="1"/>
          <p:nvPr/>
        </p:nvSpPr>
        <p:spPr>
          <a:xfrm>
            <a:off x="8561056" y="3066968"/>
            <a:ext cx="23183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[95%UI: 347-440]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624E83-069A-BD32-47B2-CF8F8C11D72C}"/>
              </a:ext>
            </a:extLst>
          </p:cNvPr>
          <p:cNvSpPr txBox="1"/>
          <p:nvPr/>
        </p:nvSpPr>
        <p:spPr>
          <a:xfrm>
            <a:off x="7849707" y="4243657"/>
            <a:ext cx="374100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606</a:t>
            </a:r>
            <a:endParaRPr lang="en-US" sz="6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million people </a:t>
            </a:r>
            <a:endParaRPr lang="en-US" sz="6000" b="1" dirty="0">
              <a:solidFill>
                <a:schemeClr val="tx2"/>
              </a:solidFill>
              <a:latin typeface="Corbel" panose="020B05030202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4991FF-9CEE-25A6-FE10-84FDDB094346}"/>
              </a:ext>
            </a:extLst>
          </p:cNvPr>
          <p:cNvSpPr txBox="1"/>
          <p:nvPr/>
        </p:nvSpPr>
        <p:spPr>
          <a:xfrm>
            <a:off x="8561056" y="5874873"/>
            <a:ext cx="23183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[95%UI: 549-670]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B108A2-FA6D-A800-045C-8121F790DCC7}"/>
              </a:ext>
            </a:extLst>
          </p:cNvPr>
          <p:cNvGrpSpPr/>
          <p:nvPr/>
        </p:nvGrpSpPr>
        <p:grpSpPr>
          <a:xfrm>
            <a:off x="4157384" y="8236559"/>
            <a:ext cx="3885056" cy="4908319"/>
            <a:chOff x="536917" y="1382645"/>
            <a:chExt cx="3885056" cy="4908319"/>
          </a:xfrm>
          <a:noFill/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63AAC-C4AE-1D3C-E5B8-86F108EF01E4}"/>
                </a:ext>
              </a:extLst>
            </p:cNvPr>
            <p:cNvSpPr txBox="1"/>
            <p:nvPr/>
          </p:nvSpPr>
          <p:spPr>
            <a:xfrm>
              <a:off x="799677" y="1382645"/>
              <a:ext cx="3352698" cy="186204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3BEFF65-1612-2D00-4046-1DB91AF57ABA}"/>
                </a:ext>
              </a:extLst>
            </p:cNvPr>
            <p:cNvSpPr txBox="1"/>
            <p:nvPr/>
          </p:nvSpPr>
          <p:spPr>
            <a:xfrm>
              <a:off x="1316873" y="2844583"/>
              <a:ext cx="2318307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[95%UI: 1.6-2.5]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98BB84C-9684-EE89-BD04-7A9AA3042878}"/>
                </a:ext>
              </a:extLst>
            </p:cNvPr>
            <p:cNvSpPr txBox="1"/>
            <p:nvPr/>
          </p:nvSpPr>
          <p:spPr>
            <a:xfrm>
              <a:off x="561682" y="4259638"/>
              <a:ext cx="3741006" cy="16312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156</a:t>
              </a:r>
              <a:r>
                <a:rPr lang="en-US" sz="6000"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Corbel" panose="020B05030202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million people </a:t>
              </a:r>
              <a:endParaRPr lang="en-US" sz="6000" b="1" dirty="0">
                <a:solidFill>
                  <a:schemeClr val="tx2"/>
                </a:solidFill>
                <a:latin typeface="Corbel" panose="020B05030202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0E4FD12-19A1-FAB7-438C-2EB68B135679}"/>
                </a:ext>
              </a:extLst>
            </p:cNvPr>
            <p:cNvSpPr txBox="1"/>
            <p:nvPr/>
          </p:nvSpPr>
          <p:spPr>
            <a:xfrm>
              <a:off x="1273031" y="5890854"/>
              <a:ext cx="2318307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[95%UI: 127-199]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F6D66C2-631E-7963-5950-188900507E67}"/>
                </a:ext>
              </a:extLst>
            </p:cNvPr>
            <p:cNvSpPr txBox="1"/>
            <p:nvPr/>
          </p:nvSpPr>
          <p:spPr>
            <a:xfrm>
              <a:off x="536917" y="3429000"/>
              <a:ext cx="3885056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of the global population has been </a:t>
              </a:r>
              <a:r>
                <a:rPr lang="en-US" b="1" dirty="0"/>
                <a:t>recently</a:t>
              </a:r>
              <a:r>
                <a:rPr lang="en-US" dirty="0"/>
                <a:t> (&lt;2 years) infected with </a:t>
              </a:r>
              <a:r>
                <a:rPr lang="en-US" i="1" dirty="0"/>
                <a:t>Mtb</a:t>
              </a:r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F1435FA-8EDD-A8D9-0992-BBEA599FB3FD}"/>
              </a:ext>
            </a:extLst>
          </p:cNvPr>
          <p:cNvSpPr txBox="1"/>
          <p:nvPr/>
        </p:nvSpPr>
        <p:spPr>
          <a:xfrm>
            <a:off x="1530697" y="10064486"/>
            <a:ext cx="2063366" cy="1594622"/>
          </a:xfrm>
          <a:prstGeom prst="rect">
            <a:avLst/>
          </a:prstGeom>
          <a:solidFill>
            <a:schemeClr val="lt1"/>
          </a:solidFill>
          <a:ln w="571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0000" tIns="180000" rIns="180000" bIns="180000">
            <a:spAutoFit/>
          </a:bodyPr>
          <a:lstStyle/>
          <a:p>
            <a:pPr algn="ctr"/>
            <a:r>
              <a:rPr lang="en-GB" sz="2000" b="1" dirty="0">
                <a:solidFill>
                  <a:schemeClr val="accent5"/>
                </a:solidFill>
                <a:latin typeface="Corbel" panose="020B0503020204020204" pitchFamily="34" charset="0"/>
              </a:rPr>
              <a:t>Robust</a:t>
            </a:r>
            <a:r>
              <a:rPr lang="en-GB" sz="2000" dirty="0">
                <a:solidFill>
                  <a:schemeClr val="accent5"/>
                </a:solidFill>
                <a:latin typeface="Corbel" panose="020B0503020204020204" pitchFamily="34" charset="0"/>
              </a:rPr>
              <a:t> to assumptions of long-term self-clearance rates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783B64-1C9A-0D25-60D8-2E19C5156FE4}"/>
              </a:ext>
            </a:extLst>
          </p:cNvPr>
          <p:cNvGrpSpPr/>
          <p:nvPr/>
        </p:nvGrpSpPr>
        <p:grpSpPr>
          <a:xfrm>
            <a:off x="8753789" y="8692006"/>
            <a:ext cx="2758590" cy="4283219"/>
            <a:chOff x="8753789" y="1872106"/>
            <a:chExt cx="2758590" cy="42832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8DDEB5-A491-6794-B9FE-F17DD510DB7C}"/>
                </a:ext>
              </a:extLst>
            </p:cNvPr>
            <p:cNvGrpSpPr/>
            <p:nvPr/>
          </p:nvGrpSpPr>
          <p:grpSpPr>
            <a:xfrm>
              <a:off x="8753789" y="1872106"/>
              <a:ext cx="2758590" cy="3780781"/>
              <a:chOff x="8711003" y="1691802"/>
              <a:chExt cx="2758590" cy="378078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4F7C2F-3E3B-6086-E567-89A6636AA5CB}"/>
                  </a:ext>
                </a:extLst>
              </p:cNvPr>
              <p:cNvSpPr txBox="1"/>
              <p:nvPr/>
            </p:nvSpPr>
            <p:spPr>
              <a:xfrm>
                <a:off x="8926250" y="1801086"/>
                <a:ext cx="2318307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1.9%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F8D6C6-9166-0CAF-1F86-8D5882B8D6A0}"/>
                  </a:ext>
                </a:extLst>
              </p:cNvPr>
              <p:cNvSpPr txBox="1"/>
              <p:nvPr/>
            </p:nvSpPr>
            <p:spPr>
              <a:xfrm>
                <a:off x="9069549" y="2679644"/>
                <a:ext cx="20317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5"/>
                    </a:solidFill>
                  </a:rPr>
                  <a:t>[95%UI: 1.5-2.4]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21CEF8-9DDD-4B8C-E929-22F8ED86132E}"/>
                  </a:ext>
                </a:extLst>
              </p:cNvPr>
              <p:cNvSpPr txBox="1"/>
              <p:nvPr/>
            </p:nvSpPr>
            <p:spPr>
              <a:xfrm>
                <a:off x="9221142" y="3582193"/>
                <a:ext cx="1728519" cy="1231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148</a:t>
                </a:r>
                <a:r>
                  <a:rPr lang="en-US" sz="4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  <a:p>
                <a:pPr algn="ctr"/>
                <a:r>
                  <a:rPr lang="en-US" b="1" dirty="0">
                    <a:solidFill>
                      <a:schemeClr val="accent5"/>
                    </a:solidFill>
                    <a:latin typeface="Corbel" panose="020B05030202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million people </a:t>
                </a:r>
                <a:endParaRPr lang="en-US" sz="4400" b="1" dirty="0">
                  <a:solidFill>
                    <a:schemeClr val="accent5"/>
                  </a:solidFill>
                  <a:latin typeface="Corbel" panose="020B05030202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EEAB9F-717D-A5A2-1236-9B9C37B37FAB}"/>
                  </a:ext>
                </a:extLst>
              </p:cNvPr>
              <p:cNvSpPr txBox="1"/>
              <p:nvPr/>
            </p:nvSpPr>
            <p:spPr>
              <a:xfrm>
                <a:off x="9032083" y="4813299"/>
                <a:ext cx="210663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5"/>
                    </a:solidFill>
                  </a:rPr>
                  <a:t>[95%UI: 121-186]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08AC900-732F-9F70-BC1D-2EED1C038E75}"/>
                  </a:ext>
                </a:extLst>
              </p:cNvPr>
              <p:cNvSpPr/>
              <p:nvPr/>
            </p:nvSpPr>
            <p:spPr>
              <a:xfrm>
                <a:off x="8711003" y="1691802"/>
                <a:ext cx="2758590" cy="3780781"/>
              </a:xfrm>
              <a:prstGeom prst="rect">
                <a:avLst/>
              </a:prstGeom>
              <a:noFill/>
              <a:ln w="762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DF92D8-59BE-2B0D-1EAF-4E04440D5E8E}"/>
                </a:ext>
              </a:extLst>
            </p:cNvPr>
            <p:cNvSpPr/>
            <p:nvPr/>
          </p:nvSpPr>
          <p:spPr>
            <a:xfrm>
              <a:off x="8753789" y="5652886"/>
              <a:ext cx="2758590" cy="502439"/>
            </a:xfrm>
            <a:prstGeom prst="rect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E5074B-72AE-6663-ED31-223A5284E512}"/>
                </a:ext>
              </a:extLst>
            </p:cNvPr>
            <p:cNvSpPr txBox="1"/>
            <p:nvPr/>
          </p:nvSpPr>
          <p:spPr>
            <a:xfrm>
              <a:off x="9050087" y="5701131"/>
              <a:ext cx="222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Low self-clearance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019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513B4A95-0DB0-8305-C175-2C0D7495C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68" b="19658"/>
          <a:stretch/>
        </p:blipFill>
        <p:spPr>
          <a:xfrm>
            <a:off x="754164" y="1127690"/>
            <a:ext cx="10985294" cy="4991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Distribution of recent viable </a:t>
            </a:r>
            <a:r>
              <a:rPr lang="en-US" i="1" dirty="0"/>
              <a:t>Mtb </a:t>
            </a:r>
            <a:r>
              <a:rPr lang="en-US" dirty="0"/>
              <a:t>infection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DF2507-21E7-EDF9-68FF-49416CD5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1781175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45FF3CD-546C-5592-E5FD-461A03CEDCE3}"/>
              </a:ext>
            </a:extLst>
          </p:cNvPr>
          <p:cNvSpPr/>
          <p:nvPr/>
        </p:nvSpPr>
        <p:spPr>
          <a:xfrm>
            <a:off x="2290202" y="3108138"/>
            <a:ext cx="1067983" cy="857395"/>
          </a:xfrm>
          <a:prstGeom prst="roundRect">
            <a:avLst/>
          </a:prstGeom>
          <a:solidFill>
            <a:srgbClr val="E56E5A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3.4%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[2.5-4.8]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736FAEE-4C51-74A6-8F0E-536FC28B844D}"/>
              </a:ext>
            </a:extLst>
          </p:cNvPr>
          <p:cNvSpPr/>
          <p:nvPr/>
        </p:nvSpPr>
        <p:spPr>
          <a:xfrm>
            <a:off x="8673900" y="4265349"/>
            <a:ext cx="1067983" cy="857395"/>
          </a:xfrm>
          <a:prstGeom prst="roundRect">
            <a:avLst/>
          </a:prstGeom>
          <a:solidFill>
            <a:srgbClr val="B16113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25.7%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[17.6-35.8]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AFA1B46-4E14-8807-F8EA-83DC23265C51}"/>
              </a:ext>
            </a:extLst>
          </p:cNvPr>
          <p:cNvSpPr/>
          <p:nvPr/>
        </p:nvSpPr>
        <p:spPr>
          <a:xfrm>
            <a:off x="7401382" y="3279234"/>
            <a:ext cx="1067983" cy="857395"/>
          </a:xfrm>
          <a:prstGeom prst="roundRect">
            <a:avLst/>
          </a:prstGeom>
          <a:solidFill>
            <a:srgbClr val="3B8E1D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47.9%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[37.6-59.4]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282F8FD-C537-9273-72EE-29723EA3EB9B}"/>
              </a:ext>
            </a:extLst>
          </p:cNvPr>
          <p:cNvSpPr/>
          <p:nvPr/>
        </p:nvSpPr>
        <p:spPr>
          <a:xfrm>
            <a:off x="4887885" y="3714836"/>
            <a:ext cx="1067983" cy="857395"/>
          </a:xfrm>
          <a:prstGeom prst="roundRect">
            <a:avLst/>
          </a:prstGeom>
          <a:solidFill>
            <a:srgbClr val="A2559C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13.7%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[10.3-17.5]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412BDE0-626F-8F02-B0BD-C98D0210183C}"/>
              </a:ext>
            </a:extLst>
          </p:cNvPr>
          <p:cNvSpPr/>
          <p:nvPr/>
        </p:nvSpPr>
        <p:spPr>
          <a:xfrm>
            <a:off x="7023851" y="1472712"/>
            <a:ext cx="1067983" cy="857395"/>
          </a:xfrm>
          <a:prstGeom prst="roundRect">
            <a:avLst/>
          </a:prstGeom>
          <a:solidFill>
            <a:srgbClr val="4B6A9C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3.4%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[2.4-4.7]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CE96543-002D-F709-6F1B-8411350C99D4}"/>
              </a:ext>
            </a:extLst>
          </p:cNvPr>
          <p:cNvSpPr/>
          <p:nvPr/>
        </p:nvSpPr>
        <p:spPr>
          <a:xfrm>
            <a:off x="5955868" y="2638570"/>
            <a:ext cx="1067983" cy="857395"/>
          </a:xfrm>
          <a:prstGeom prst="roundRect">
            <a:avLst/>
          </a:prstGeom>
          <a:solidFill>
            <a:srgbClr val="BC8E5A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5.5%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[3.5-8.5]</a:t>
            </a:r>
          </a:p>
        </p:txBody>
      </p:sp>
      <p:pic>
        <p:nvPicPr>
          <p:cNvPr id="18" name="Picture 17" descr="A map of the world&#10;&#10;Description automatically generated">
            <a:extLst>
              <a:ext uri="{FF2B5EF4-FFF2-40B4-BE49-F238E27FC236}">
                <a16:creationId xmlns:a16="http://schemas.microsoft.com/office/drawing/2014/main" id="{6A960FFF-478D-2FEC-1F37-9E32261E4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040"/>
          <a:stretch/>
        </p:blipFill>
        <p:spPr>
          <a:xfrm>
            <a:off x="1682676" y="5992507"/>
            <a:ext cx="8823471" cy="8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57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Global burden of recent Mtb infection</a:t>
            </a:r>
          </a:p>
        </p:txBody>
      </p:sp>
      <p:pic>
        <p:nvPicPr>
          <p:cNvPr id="11" name="Picture 10" descr="A map of the world&#10;&#10;Description automatically generated">
            <a:extLst>
              <a:ext uri="{FF2B5EF4-FFF2-40B4-BE49-F238E27FC236}">
                <a16:creationId xmlns:a16="http://schemas.microsoft.com/office/drawing/2014/main" id="{169FB9A6-B6DB-E2A4-35C7-4D7E3402F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5" t="6517" r="3132" b="6741"/>
          <a:stretch/>
        </p:blipFill>
        <p:spPr>
          <a:xfrm>
            <a:off x="697957" y="1244600"/>
            <a:ext cx="10792910" cy="53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16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Countries with highest </a:t>
            </a:r>
            <a:r>
              <a:rPr lang="en-US" i="1" dirty="0"/>
              <a:t>Mtb</a:t>
            </a:r>
            <a:r>
              <a:rPr lang="en-US" dirty="0"/>
              <a:t> infections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DF2507-21E7-EDF9-68FF-49416CD5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1781175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1396C966-C06F-88A5-2C57-152125F15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40" y="1214735"/>
            <a:ext cx="8846344" cy="55289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E72833-CAF3-9859-BB10-3184DD212DEB}"/>
              </a:ext>
            </a:extLst>
          </p:cNvPr>
          <p:cNvSpPr/>
          <p:nvPr/>
        </p:nvSpPr>
        <p:spPr>
          <a:xfrm>
            <a:off x="4814047" y="1311087"/>
            <a:ext cx="5607423" cy="4538383"/>
          </a:xfrm>
          <a:prstGeom prst="rect">
            <a:avLst/>
          </a:prstGeom>
          <a:solidFill>
            <a:schemeClr val="accent6">
              <a:lumMod val="40000"/>
              <a:lumOff val="60000"/>
              <a:alpha val="74985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0BAE8-EFC8-6572-C2F8-2C123AE7E83E}"/>
              </a:ext>
            </a:extLst>
          </p:cNvPr>
          <p:cNvSpPr txBox="1"/>
          <p:nvPr/>
        </p:nvSpPr>
        <p:spPr>
          <a:xfrm>
            <a:off x="6008877" y="2184813"/>
            <a:ext cx="3217762" cy="1594622"/>
          </a:xfrm>
          <a:prstGeom prst="rect">
            <a:avLst/>
          </a:prstGeom>
          <a:solidFill>
            <a:schemeClr val="lt1"/>
          </a:solidFill>
          <a:ln w="571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0000" tIns="180000" rIns="180000" bIns="180000">
            <a:spAutoFit/>
          </a:bodyPr>
          <a:lstStyle/>
          <a:p>
            <a:pPr algn="ctr"/>
            <a:r>
              <a:rPr lang="en-GB" sz="2000" b="1" dirty="0">
                <a:solidFill>
                  <a:schemeClr val="accent5"/>
                </a:solidFill>
                <a:latin typeface="Corbel" panose="020B0503020204020204" pitchFamily="34" charset="0"/>
              </a:rPr>
              <a:t>India, China, and Indonesia </a:t>
            </a:r>
            <a:r>
              <a:rPr lang="en-GB" sz="2000" dirty="0">
                <a:solidFill>
                  <a:schemeClr val="accent5"/>
                </a:solidFill>
                <a:latin typeface="Corbel" panose="020B0503020204020204" pitchFamily="34" charset="0"/>
              </a:rPr>
              <a:t>represent</a:t>
            </a:r>
            <a:r>
              <a:rPr lang="en-GB" sz="2000" b="1" dirty="0">
                <a:solidFill>
                  <a:schemeClr val="accent5"/>
                </a:solidFill>
                <a:latin typeface="Corbel" panose="020B0503020204020204" pitchFamily="34" charset="0"/>
              </a:rPr>
              <a:t> 50% </a:t>
            </a:r>
            <a:r>
              <a:rPr lang="en-GB" sz="2000" dirty="0">
                <a:solidFill>
                  <a:schemeClr val="accent5"/>
                </a:solidFill>
                <a:latin typeface="Corbel" panose="020B0503020204020204" pitchFamily="34" charset="0"/>
              </a:rPr>
              <a:t>of the </a:t>
            </a:r>
            <a:r>
              <a:rPr lang="en-GB" sz="2000" b="1" dirty="0">
                <a:solidFill>
                  <a:schemeClr val="accent5"/>
                </a:solidFill>
                <a:latin typeface="Corbel" panose="020B0503020204020204" pitchFamily="34" charset="0"/>
              </a:rPr>
              <a:t>global burden </a:t>
            </a:r>
            <a:r>
              <a:rPr lang="en-GB" sz="2000" dirty="0">
                <a:solidFill>
                  <a:schemeClr val="accent5"/>
                </a:solidFill>
                <a:latin typeface="Corbel" panose="020B0503020204020204" pitchFamily="34" charset="0"/>
              </a:rPr>
              <a:t>of recent infections</a:t>
            </a:r>
          </a:p>
        </p:txBody>
      </p:sp>
    </p:spTree>
    <p:extLst>
      <p:ext uri="{BB962C8B-B14F-4D97-AF65-F5344CB8AC3E}">
        <p14:creationId xmlns:p14="http://schemas.microsoft.com/office/powerpoint/2010/main" val="1877181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showing the number of infection&#10;&#10;Description automatically generated">
            <a:extLst>
              <a:ext uri="{FF2B5EF4-FFF2-40B4-BE49-F238E27FC236}">
                <a16:creationId xmlns:a16="http://schemas.microsoft.com/office/drawing/2014/main" id="{44E1BAAD-BEA5-6320-7097-94ADE630B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22" y="1188265"/>
            <a:ext cx="5141668" cy="2938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/>
              <a:t>Mtb</a:t>
            </a:r>
            <a:r>
              <a:rPr lang="en-US" dirty="0"/>
              <a:t> infection prevalence trends</a:t>
            </a:r>
          </a:p>
        </p:txBody>
      </p:sp>
      <p:pic>
        <p:nvPicPr>
          <p:cNvPr id="12" name="Picture 11" descr="A graph showing the number of infection&#10;&#10;Description automatically generated">
            <a:extLst>
              <a:ext uri="{FF2B5EF4-FFF2-40B4-BE49-F238E27FC236}">
                <a16:creationId xmlns:a16="http://schemas.microsoft.com/office/drawing/2014/main" id="{E00026E2-1A56-5CCE-9CD1-A1510BBE4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21" y="3820514"/>
            <a:ext cx="5141668" cy="2938096"/>
          </a:xfrm>
          <a:prstGeom prst="rect">
            <a:avLst/>
          </a:prstGeom>
        </p:spPr>
      </p:pic>
      <p:pic>
        <p:nvPicPr>
          <p:cNvPr id="18" name="Picture 17" descr="A graph showing the number of infection&#10;&#10;Description automatically generated">
            <a:extLst>
              <a:ext uri="{FF2B5EF4-FFF2-40B4-BE49-F238E27FC236}">
                <a16:creationId xmlns:a16="http://schemas.microsoft.com/office/drawing/2014/main" id="{0673C0A8-E252-E8C5-41C5-A04269069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035" y="1188265"/>
            <a:ext cx="5141668" cy="2938096"/>
          </a:xfrm>
          <a:prstGeom prst="rect">
            <a:avLst/>
          </a:prstGeom>
        </p:spPr>
      </p:pic>
      <p:pic>
        <p:nvPicPr>
          <p:cNvPr id="20" name="Picture 19" descr="A graph showing the number of infection&#10;&#10;Description automatically generated">
            <a:extLst>
              <a:ext uri="{FF2B5EF4-FFF2-40B4-BE49-F238E27FC236}">
                <a16:creationId xmlns:a16="http://schemas.microsoft.com/office/drawing/2014/main" id="{108EDBBC-77E4-C9B6-7B8C-04B453E9C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1035" y="3816801"/>
            <a:ext cx="5141668" cy="29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20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/>
              <a:t>Mtb</a:t>
            </a:r>
            <a:r>
              <a:rPr lang="en-US" dirty="0"/>
              <a:t> infection per age groups</a:t>
            </a:r>
          </a:p>
        </p:txBody>
      </p:sp>
      <p:pic>
        <p:nvPicPr>
          <p:cNvPr id="4" name="Picture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5C9C81A1-4E61-B1EE-2AFE-628425E51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89" y="1542876"/>
            <a:ext cx="8393319" cy="50359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C271624-934C-AA1E-B8EE-47458287855C}"/>
              </a:ext>
            </a:extLst>
          </p:cNvPr>
          <p:cNvGrpSpPr/>
          <p:nvPr/>
        </p:nvGrpSpPr>
        <p:grpSpPr>
          <a:xfrm>
            <a:off x="9496930" y="1542920"/>
            <a:ext cx="2063366" cy="4505411"/>
            <a:chOff x="9496930" y="1542920"/>
            <a:chExt cx="2063366" cy="45054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789D19-A629-B49C-07C4-20B10FB68B3B}"/>
                </a:ext>
              </a:extLst>
            </p:cNvPr>
            <p:cNvGrpSpPr/>
            <p:nvPr/>
          </p:nvGrpSpPr>
          <p:grpSpPr>
            <a:xfrm>
              <a:off x="9617815" y="4417115"/>
              <a:ext cx="1821597" cy="1631216"/>
              <a:chOff x="9174602" y="3582193"/>
              <a:chExt cx="1821597" cy="163121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DCC1AB-F966-A007-391A-4B94785E64BF}"/>
                  </a:ext>
                </a:extLst>
              </p:cNvPr>
              <p:cNvSpPr txBox="1"/>
              <p:nvPr/>
            </p:nvSpPr>
            <p:spPr>
              <a:xfrm>
                <a:off x="9221142" y="3582193"/>
                <a:ext cx="1728519" cy="1231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</a:t>
                </a:r>
                <a:r>
                  <a:rPr lang="en-US" sz="4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  <a:p>
                <a:pPr algn="ctr"/>
                <a:r>
                  <a:rPr lang="en-US" b="1" dirty="0">
                    <a:solidFill>
                      <a:schemeClr val="accent5"/>
                    </a:solidFill>
                    <a:latin typeface="Corbel" panose="020B05030202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million children </a:t>
                </a:r>
                <a:endParaRPr lang="en-US" sz="4400" b="1" dirty="0">
                  <a:solidFill>
                    <a:schemeClr val="accent5"/>
                  </a:solidFill>
                  <a:latin typeface="Corbel" panose="020B05030202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E828E7-2A6D-EADA-0781-56FA3D5ABC95}"/>
                  </a:ext>
                </a:extLst>
              </p:cNvPr>
              <p:cNvSpPr txBox="1"/>
              <p:nvPr/>
            </p:nvSpPr>
            <p:spPr>
              <a:xfrm>
                <a:off x="9174602" y="4813299"/>
                <a:ext cx="182159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5"/>
                    </a:solidFill>
                  </a:rPr>
                  <a:t>[95%UI: 15-22]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4F8447-6E88-053F-7795-9D2FD0557F48}"/>
                </a:ext>
              </a:extLst>
            </p:cNvPr>
            <p:cNvGrpSpPr/>
            <p:nvPr/>
          </p:nvGrpSpPr>
          <p:grpSpPr>
            <a:xfrm>
              <a:off x="9496930" y="1542920"/>
              <a:ext cx="2063366" cy="2517952"/>
              <a:chOff x="9329512" y="1679639"/>
              <a:chExt cx="2063366" cy="251795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434C47-14B2-ADC7-CC58-31BFAEE2F315}"/>
                  </a:ext>
                </a:extLst>
              </p:cNvPr>
              <p:cNvSpPr txBox="1"/>
              <p:nvPr/>
            </p:nvSpPr>
            <p:spPr>
              <a:xfrm>
                <a:off x="9329512" y="1679639"/>
                <a:ext cx="2063366" cy="2517952"/>
              </a:xfrm>
              <a:prstGeom prst="rect">
                <a:avLst/>
              </a:prstGeom>
              <a:solidFill>
                <a:schemeClr val="lt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80000" tIns="180000" rIns="180000" bIns="18000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chemeClr val="accent5"/>
                    </a:solidFill>
                    <a:latin typeface="Corbel" panose="020B0503020204020204" pitchFamily="34" charset="0"/>
                  </a:rPr>
                  <a:t>Of all recent infections</a:t>
                </a:r>
              </a:p>
              <a:p>
                <a:pPr algn="ctr"/>
                <a:endParaRPr lang="en-GB" sz="2000" b="1" dirty="0">
                  <a:solidFill>
                    <a:schemeClr val="accent5"/>
                  </a:solidFill>
                  <a:latin typeface="Corbel" panose="020B0503020204020204" pitchFamily="34" charset="0"/>
                </a:endParaRPr>
              </a:p>
              <a:p>
                <a:pPr algn="ctr"/>
                <a:endParaRPr lang="en-GB" sz="2000" b="1" dirty="0">
                  <a:solidFill>
                    <a:schemeClr val="accent5"/>
                  </a:solidFill>
                  <a:latin typeface="Corbel" panose="020B0503020204020204" pitchFamily="34" charset="0"/>
                </a:endParaRPr>
              </a:p>
              <a:p>
                <a:pPr algn="ctr"/>
                <a:endParaRPr lang="en-GB" sz="2000" b="1" dirty="0">
                  <a:solidFill>
                    <a:schemeClr val="accent5"/>
                  </a:solidFill>
                  <a:latin typeface="Corbel" panose="020B0503020204020204" pitchFamily="34" charset="0"/>
                </a:endParaRPr>
              </a:p>
              <a:p>
                <a:pPr algn="ctr"/>
                <a:r>
                  <a:rPr lang="en-GB" sz="2000" b="1" dirty="0">
                    <a:solidFill>
                      <a:schemeClr val="accent5"/>
                    </a:solidFill>
                    <a:latin typeface="Corbel" panose="020B0503020204020204" pitchFamily="34" charset="0"/>
                  </a:rPr>
                  <a:t>were in children</a:t>
                </a:r>
                <a:endParaRPr lang="en-GB" sz="2000" dirty="0">
                  <a:solidFill>
                    <a:schemeClr val="accent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162749-7E08-F758-7B14-64CFC502B0F4}"/>
                  </a:ext>
                </a:extLst>
              </p:cNvPr>
              <p:cNvSpPr txBox="1"/>
              <p:nvPr/>
            </p:nvSpPr>
            <p:spPr>
              <a:xfrm>
                <a:off x="9496933" y="2476950"/>
                <a:ext cx="1728519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12%</a:t>
                </a:r>
                <a:r>
                  <a:rPr lang="en-US" sz="4400" b="1" dirty="0">
                    <a:solidFill>
                      <a:schemeClr val="accent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b="1" dirty="0">
                    <a:solidFill>
                      <a:schemeClr val="accent5"/>
                    </a:solidFill>
                    <a:latin typeface="Corbel" panose="020B05030202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endParaRPr lang="en-US" sz="4400" b="1" dirty="0">
                  <a:solidFill>
                    <a:schemeClr val="accent5"/>
                  </a:solidFill>
                  <a:latin typeface="Corbel" panose="020B05030202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6192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AD543-70A1-3134-A94D-326069229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of age groups&#10;&#10;Description automatically generated">
            <a:extLst>
              <a:ext uri="{FF2B5EF4-FFF2-40B4-BE49-F238E27FC236}">
                <a16:creationId xmlns:a16="http://schemas.microsoft.com/office/drawing/2014/main" id="{DAB1B73F-B528-2D67-426B-5D2928CC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035" y="1188265"/>
            <a:ext cx="5141668" cy="2938096"/>
          </a:xfrm>
          <a:prstGeom prst="rect">
            <a:avLst/>
          </a:prstGeom>
        </p:spPr>
      </p:pic>
      <p:pic>
        <p:nvPicPr>
          <p:cNvPr id="14" name="Picture 13" descr="A graph of age groups&#10;&#10;Description automatically generated">
            <a:extLst>
              <a:ext uri="{FF2B5EF4-FFF2-40B4-BE49-F238E27FC236}">
                <a16:creationId xmlns:a16="http://schemas.microsoft.com/office/drawing/2014/main" id="{3E155112-D1F3-7873-4338-3D25BF0B4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21" y="1188265"/>
            <a:ext cx="5141668" cy="2938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8402AB-C8AE-8B7E-89BD-79349D64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/>
              <a:t>Mtb</a:t>
            </a:r>
            <a:r>
              <a:rPr lang="en-US" dirty="0"/>
              <a:t> infection per age groups</a:t>
            </a:r>
          </a:p>
        </p:txBody>
      </p:sp>
      <p:pic>
        <p:nvPicPr>
          <p:cNvPr id="16" name="Picture 15" descr="A graph of age groups&#10;&#10;Description automatically generated">
            <a:extLst>
              <a:ext uri="{FF2B5EF4-FFF2-40B4-BE49-F238E27FC236}">
                <a16:creationId xmlns:a16="http://schemas.microsoft.com/office/drawing/2014/main" id="{DEF99D64-E95F-BC62-9580-D9C6A6F43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21" y="3816801"/>
            <a:ext cx="5141668" cy="2938096"/>
          </a:xfrm>
          <a:prstGeom prst="rect">
            <a:avLst/>
          </a:prstGeom>
        </p:spPr>
      </p:pic>
      <p:pic>
        <p:nvPicPr>
          <p:cNvPr id="22" name="Picture 21" descr="A graph of age groups&#10;&#10;Description automatically generated">
            <a:extLst>
              <a:ext uri="{FF2B5EF4-FFF2-40B4-BE49-F238E27FC236}">
                <a16:creationId xmlns:a16="http://schemas.microsoft.com/office/drawing/2014/main" id="{7D5D4202-5610-A0ED-58D9-88C411C9F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1035" y="3816801"/>
            <a:ext cx="5141668" cy="29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4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Scenario comparison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C93946-9744-2AFB-A736-F25BF7A93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33197"/>
              </p:ext>
            </p:extLst>
          </p:nvPr>
        </p:nvGraphicFramePr>
        <p:xfrm>
          <a:off x="609441" y="2475950"/>
          <a:ext cx="10979376" cy="237744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4722954">
                  <a:extLst>
                    <a:ext uri="{9D8B030D-6E8A-4147-A177-3AD203B41FA5}">
                      <a16:colId xmlns:a16="http://schemas.microsoft.com/office/drawing/2014/main" val="3238109865"/>
                    </a:ext>
                  </a:extLst>
                </a:gridCol>
                <a:gridCol w="3157086">
                  <a:extLst>
                    <a:ext uri="{9D8B030D-6E8A-4147-A177-3AD203B41FA5}">
                      <a16:colId xmlns:a16="http://schemas.microsoft.com/office/drawing/2014/main" val="863136674"/>
                    </a:ext>
                  </a:extLst>
                </a:gridCol>
                <a:gridCol w="3099336">
                  <a:extLst>
                    <a:ext uri="{9D8B030D-6E8A-4147-A177-3AD203B41FA5}">
                      <a16:colId xmlns:a16="http://schemas.microsoft.com/office/drawing/2014/main" val="3237874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Metric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High self-clearance [Y20]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Low self-clearance [Y50]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585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Prevalence of recently infected in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2.0% (1.6-2.5)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1.9% (1.5-2.4)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177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Population recently infected in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156 million (127-199)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148 million (121-186)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685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Total prevalence in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4.9% (4.4-5.6)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7.7% (6.9-8.5)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53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Population infected in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387 million (347-441)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606 million (549-670)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35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Proportion recently infected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40.4% (35.4-45.9)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24.4% (20.3-29.7)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422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19082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717E4-14C3-2877-44CF-98175B874919}"/>
              </a:ext>
            </a:extLst>
          </p:cNvPr>
          <p:cNvSpPr txBox="1"/>
          <p:nvPr/>
        </p:nvSpPr>
        <p:spPr>
          <a:xfrm>
            <a:off x="918205" y="1912321"/>
            <a:ext cx="6547466" cy="382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/>
              <a:t>A </a:t>
            </a:r>
            <a:r>
              <a:rPr lang="en-US" sz="2400" b="1" dirty="0"/>
              <a:t>substantial</a:t>
            </a:r>
            <a:r>
              <a:rPr lang="en-US" sz="2400" dirty="0"/>
              <a:t> number of individuals are recently infected with viable </a:t>
            </a:r>
            <a:r>
              <a:rPr lang="en-US" sz="2400" i="1" dirty="0"/>
              <a:t>Mtb</a:t>
            </a:r>
            <a:r>
              <a:rPr lang="en-US" sz="2400" dirty="0"/>
              <a:t> </a:t>
            </a:r>
            <a:r>
              <a:rPr lang="en-US" sz="2400" b="1" dirty="0"/>
              <a:t>(~156 million)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/>
              <a:t>Thus, </a:t>
            </a:r>
            <a:r>
              <a:rPr lang="en-US" sz="2000" b="1" dirty="0"/>
              <a:t>at high risk </a:t>
            </a:r>
            <a:r>
              <a:rPr lang="en-US" sz="2000" dirty="0"/>
              <a:t>of progression to disease</a:t>
            </a:r>
          </a:p>
          <a:p>
            <a:pPr lvl="1">
              <a:lnSpc>
                <a:spcPct val="150000"/>
              </a:lnSpc>
            </a:pPr>
            <a:endParaRPr lang="en-US" sz="2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/>
              <a:t>We </a:t>
            </a:r>
            <a:r>
              <a:rPr lang="en-US" sz="2400" b="1" dirty="0"/>
              <a:t>urgently need to develop diagnostic tools </a:t>
            </a:r>
            <a:r>
              <a:rPr lang="en-US" sz="2400" dirty="0"/>
              <a:t>that can detect viable </a:t>
            </a:r>
            <a:r>
              <a:rPr lang="en-US" sz="2400" i="1" dirty="0"/>
              <a:t>Mtb </a:t>
            </a:r>
            <a:r>
              <a:rPr lang="en-US" sz="2400" dirty="0"/>
              <a:t>and identify who would stand to </a:t>
            </a:r>
            <a:r>
              <a:rPr lang="en-US" sz="2400" b="1" dirty="0"/>
              <a:t>benefit from TPT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7FD60-02AB-73D6-347F-D0A7BB4B6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326" y="2050037"/>
            <a:ext cx="3545294" cy="35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1164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9132"/>
            <a:ext cx="9388669" cy="623236"/>
          </a:xfrm>
        </p:spPr>
        <p:txBody>
          <a:bodyPr/>
          <a:lstStyle/>
          <a:p>
            <a:r>
              <a:rPr lang="en-US" dirty="0"/>
              <a:t>Background: Estimates of </a:t>
            </a:r>
            <a:r>
              <a:rPr lang="en-US" i="1" dirty="0"/>
              <a:t>Mtb </a:t>
            </a:r>
            <a:r>
              <a:rPr lang="en-US" dirty="0"/>
              <a:t>infection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119D9A-0BCE-198D-D7DE-E1A1CE74C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720" y="1510743"/>
            <a:ext cx="4597559" cy="219993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200" dirty="0"/>
              <a:t>Estimates of </a:t>
            </a:r>
            <a:r>
              <a:rPr lang="en-US" sz="2200" i="1" dirty="0"/>
              <a:t>Mycobacterium tuberculosis</a:t>
            </a:r>
            <a:r>
              <a:rPr lang="en-US" sz="2200" dirty="0"/>
              <a:t> (</a:t>
            </a:r>
            <a:r>
              <a:rPr lang="en-US" sz="2200" i="1" dirty="0"/>
              <a:t>Mtb</a:t>
            </a:r>
            <a:r>
              <a:rPr lang="en-US" sz="2200" dirty="0"/>
              <a:t>) infection burden are </a:t>
            </a:r>
            <a:r>
              <a:rPr lang="en-US" sz="2200" b="1" dirty="0"/>
              <a:t>fundamental</a:t>
            </a:r>
            <a:r>
              <a:rPr lang="en-US" sz="2200" dirty="0"/>
              <a:t> in shaping global health strategies for TB.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C86AC8-8421-3B7C-0461-F6A6DB87266B}"/>
              </a:ext>
            </a:extLst>
          </p:cNvPr>
          <p:cNvGrpSpPr/>
          <p:nvPr/>
        </p:nvGrpSpPr>
        <p:grpSpPr>
          <a:xfrm>
            <a:off x="12801062" y="1829466"/>
            <a:ext cx="5295954" cy="1072734"/>
            <a:chOff x="5813099" y="1829466"/>
            <a:chExt cx="5295954" cy="107273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6EB1FB-57BE-2EF4-C7DA-4E4E44E8752A}"/>
                </a:ext>
              </a:extLst>
            </p:cNvPr>
            <p:cNvSpPr txBox="1"/>
            <p:nvPr/>
          </p:nvSpPr>
          <p:spPr>
            <a:xfrm>
              <a:off x="6850033" y="1981112"/>
              <a:ext cx="42590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These estimates were based on </a:t>
              </a:r>
              <a:r>
                <a:rPr lang="en-US" sz="2200" b="1" dirty="0"/>
                <a:t>two key assumptions</a:t>
              </a:r>
              <a:r>
                <a:rPr lang="en-US" sz="2200" dirty="0"/>
                <a:t>:</a:t>
              </a:r>
            </a:p>
          </p:txBody>
        </p:sp>
        <p:pic>
          <p:nvPicPr>
            <p:cNvPr id="19" name="Picture 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E4300FD-3F7A-9A82-E580-1E9639596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82" r="13856" b="13759"/>
            <a:stretch/>
          </p:blipFill>
          <p:spPr>
            <a:xfrm>
              <a:off x="5813099" y="1829466"/>
              <a:ext cx="921247" cy="107273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96EA52-B812-816E-C783-E77C94A60A3F}"/>
              </a:ext>
            </a:extLst>
          </p:cNvPr>
          <p:cNvGrpSpPr/>
          <p:nvPr/>
        </p:nvGrpSpPr>
        <p:grpSpPr>
          <a:xfrm>
            <a:off x="7085333" y="1756898"/>
            <a:ext cx="4186175" cy="3377447"/>
            <a:chOff x="6616700" y="2280346"/>
            <a:chExt cx="4186175" cy="3377447"/>
          </a:xfrm>
        </p:grpSpPr>
        <p:pic>
          <p:nvPicPr>
            <p:cNvPr id="4" name="Picture 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601C738-F0DD-5523-C77A-F693188F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245" t="16296" r="23496" b="29074"/>
            <a:stretch/>
          </p:blipFill>
          <p:spPr>
            <a:xfrm>
              <a:off x="6616700" y="2280346"/>
              <a:ext cx="1721217" cy="1586747"/>
            </a:xfrm>
            <a:prstGeom prst="rect">
              <a:avLst/>
            </a:pr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7E6B843-332C-7345-5706-959399296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4259"/>
            <a:stretch/>
          </p:blipFill>
          <p:spPr>
            <a:xfrm>
              <a:off x="8523870" y="3867093"/>
              <a:ext cx="2088505" cy="1790700"/>
            </a:xfrm>
            <a:prstGeom prst="rect">
              <a:avLst/>
            </a:prstGeom>
          </p:spPr>
        </p:pic>
        <p:sp>
          <p:nvSpPr>
            <p:cNvPr id="20" name="Bent Arrow 19">
              <a:extLst>
                <a:ext uri="{FF2B5EF4-FFF2-40B4-BE49-F238E27FC236}">
                  <a16:creationId xmlns:a16="http://schemas.microsoft.com/office/drawing/2014/main" id="{7531B5FF-D30A-A394-291A-1DC92ED94B76}"/>
                </a:ext>
              </a:extLst>
            </p:cNvPr>
            <p:cNvSpPr/>
            <p:nvPr/>
          </p:nvSpPr>
          <p:spPr>
            <a:xfrm rot="10800000" flipH="1">
              <a:off x="7369725" y="4010990"/>
              <a:ext cx="968192" cy="1074934"/>
            </a:xfrm>
            <a:prstGeom prst="bentArrow">
              <a:avLst>
                <a:gd name="adj1" fmla="val 11181"/>
                <a:gd name="adj2" fmla="val 19522"/>
                <a:gd name="adj3" fmla="val 28984"/>
                <a:gd name="adj4" fmla="val 298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9504C7-E53E-B726-B178-933B9195C7FE}"/>
                </a:ext>
              </a:extLst>
            </p:cNvPr>
            <p:cNvSpPr txBox="1"/>
            <p:nvPr/>
          </p:nvSpPr>
          <p:spPr>
            <a:xfrm>
              <a:off x="8714370" y="2750553"/>
              <a:ext cx="208850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Provision of </a:t>
              </a:r>
              <a:r>
                <a:rPr lang="en-US" b="1" dirty="0"/>
                <a:t>TB preventive therapy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511B01-8EF2-16AF-713A-F9F1B1FF3124}"/>
              </a:ext>
            </a:extLst>
          </p:cNvPr>
          <p:cNvGrpSpPr/>
          <p:nvPr/>
        </p:nvGrpSpPr>
        <p:grpSpPr>
          <a:xfrm>
            <a:off x="-419601" y="4033131"/>
            <a:ext cx="6448925" cy="1072733"/>
            <a:chOff x="5659654" y="2916456"/>
            <a:chExt cx="6448925" cy="1072733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94C533EF-9B0A-CABB-6003-9A18878BB95A}"/>
                </a:ext>
              </a:extLst>
            </p:cNvPr>
            <p:cNvSpPr/>
            <p:nvPr/>
          </p:nvSpPr>
          <p:spPr>
            <a:xfrm>
              <a:off x="5659654" y="2916456"/>
              <a:ext cx="6448925" cy="107273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919FDB-B014-3A6E-8063-0350644A27D4}"/>
                </a:ext>
              </a:extLst>
            </p:cNvPr>
            <p:cNvSpPr txBox="1"/>
            <p:nvPr/>
          </p:nvSpPr>
          <p:spPr>
            <a:xfrm>
              <a:off x="6259654" y="3051088"/>
              <a:ext cx="3156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1. Viability of infection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D0FBC3C-F78A-2553-23BE-5A7A2BF34C55}"/>
                </a:ext>
              </a:extLst>
            </p:cNvPr>
            <p:cNvSpPr txBox="1"/>
            <p:nvPr/>
          </p:nvSpPr>
          <p:spPr>
            <a:xfrm>
              <a:off x="6674961" y="3475071"/>
              <a:ext cx="5236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Reflecting who stands to benefit from TPT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A704C0-8395-8A33-8F1E-1D9396043364}"/>
              </a:ext>
            </a:extLst>
          </p:cNvPr>
          <p:cNvGrpSpPr/>
          <p:nvPr/>
        </p:nvGrpSpPr>
        <p:grpSpPr>
          <a:xfrm>
            <a:off x="-419602" y="5288476"/>
            <a:ext cx="6448925" cy="1072733"/>
            <a:chOff x="5659654" y="2916456"/>
            <a:chExt cx="6448925" cy="1072733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9F78A2DA-2C79-3705-C624-591E12F7B31A}"/>
                </a:ext>
              </a:extLst>
            </p:cNvPr>
            <p:cNvSpPr/>
            <p:nvPr/>
          </p:nvSpPr>
          <p:spPr>
            <a:xfrm>
              <a:off x="5659654" y="2916456"/>
              <a:ext cx="6448925" cy="107273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FE1AE8-2C00-9424-1B0D-83C4F2BC9A1E}"/>
                </a:ext>
              </a:extLst>
            </p:cNvPr>
            <p:cNvSpPr txBox="1"/>
            <p:nvPr/>
          </p:nvSpPr>
          <p:spPr>
            <a:xfrm>
              <a:off x="6259654" y="3051088"/>
              <a:ext cx="3174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2. Recency of infection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89E936-2A81-0897-A2DE-E5747A113001}"/>
                </a:ext>
              </a:extLst>
            </p:cNvPr>
            <p:cNvSpPr txBox="1"/>
            <p:nvPr/>
          </p:nvSpPr>
          <p:spPr>
            <a:xfrm>
              <a:off x="6674961" y="3475071"/>
              <a:ext cx="5236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At highest risk of progression to disease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C206748-C5E9-2B1C-C99B-6D16E14A641B}"/>
              </a:ext>
            </a:extLst>
          </p:cNvPr>
          <p:cNvSpPr txBox="1"/>
          <p:nvPr/>
        </p:nvSpPr>
        <p:spPr>
          <a:xfrm>
            <a:off x="8857350" y="6047146"/>
            <a:ext cx="3129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i="1" dirty="0">
                <a:solidFill>
                  <a:schemeClr val="accent6"/>
                </a:solidFill>
              </a:rPr>
              <a:t>Behr et al. Nat Microbiol 2024 </a:t>
            </a:r>
          </a:p>
          <a:p>
            <a:pPr algn="r"/>
            <a:r>
              <a:rPr lang="en-GB" i="1" dirty="0">
                <a:solidFill>
                  <a:schemeClr val="accent6"/>
                </a:solidFill>
              </a:rPr>
              <a:t>Matteelli et al. PLoS GPH 2024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16C2869-666B-159C-37EA-D1841A2DF86E}"/>
              </a:ext>
            </a:extLst>
          </p:cNvPr>
          <p:cNvGrpSpPr/>
          <p:nvPr/>
        </p:nvGrpSpPr>
        <p:grpSpPr>
          <a:xfrm>
            <a:off x="2193617" y="7579541"/>
            <a:ext cx="7781712" cy="3031116"/>
            <a:chOff x="2198544" y="2578177"/>
            <a:chExt cx="7781712" cy="303111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8D0F32A-2ACC-6963-F0E9-8D697DEB4B95}"/>
                </a:ext>
              </a:extLst>
            </p:cNvPr>
            <p:cNvSpPr/>
            <p:nvPr/>
          </p:nvSpPr>
          <p:spPr>
            <a:xfrm>
              <a:off x="2198544" y="2578177"/>
              <a:ext cx="7781712" cy="3031116"/>
            </a:xfrm>
            <a:prstGeom prst="rect">
              <a:avLst/>
            </a:prstGeom>
            <a:solidFill>
              <a:schemeClr val="bg1">
                <a:alpha val="95289"/>
              </a:schemeClr>
            </a:solidFill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E7274B-D0BB-CD2D-5A89-6C2C3A33868E}"/>
                </a:ext>
              </a:extLst>
            </p:cNvPr>
            <p:cNvSpPr txBox="1"/>
            <p:nvPr/>
          </p:nvSpPr>
          <p:spPr>
            <a:xfrm>
              <a:off x="2767251" y="3020272"/>
              <a:ext cx="6664176" cy="1964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chemeClr val="accent5"/>
                  </a:solidFill>
                </a:rPr>
                <a:t>Focusing on </a:t>
              </a:r>
              <a:r>
                <a:rPr lang="en-US" sz="2800" b="1" dirty="0">
                  <a:solidFill>
                    <a:schemeClr val="accent5"/>
                  </a:solidFill>
                </a:rPr>
                <a:t>recent viable </a:t>
              </a:r>
              <a:r>
                <a:rPr lang="en-US" sz="2800" i="1" dirty="0">
                  <a:solidFill>
                    <a:schemeClr val="accent5"/>
                  </a:solidFill>
                </a:rPr>
                <a:t>Mtb</a:t>
              </a:r>
              <a:r>
                <a:rPr lang="en-US" sz="2800" dirty="0">
                  <a:solidFill>
                    <a:schemeClr val="accent5"/>
                  </a:solidFill>
                </a:rPr>
                <a:t> infections sets a </a:t>
              </a:r>
              <a:r>
                <a:rPr lang="en-US" sz="2800" b="1" dirty="0">
                  <a:solidFill>
                    <a:schemeClr val="accent5"/>
                  </a:solidFill>
                </a:rPr>
                <a:t>medically actionable target </a:t>
              </a:r>
              <a:r>
                <a:rPr lang="en-US" sz="2800" dirty="0">
                  <a:solidFill>
                    <a:schemeClr val="accent5"/>
                  </a:solidFill>
                </a:rPr>
                <a:t>for the </a:t>
              </a:r>
              <a:r>
                <a:rPr lang="en-GB" sz="2800" dirty="0">
                  <a:solidFill>
                    <a:schemeClr val="accent5"/>
                  </a:solidFill>
                </a:rPr>
                <a:t>optimisation</a:t>
              </a:r>
              <a:r>
                <a:rPr lang="en-US" sz="2800" dirty="0">
                  <a:solidFill>
                    <a:schemeClr val="accent5"/>
                  </a:solidFill>
                </a:rPr>
                <a:t> of the </a:t>
              </a:r>
              <a:r>
                <a:rPr lang="en-US" sz="2800" b="1" dirty="0">
                  <a:solidFill>
                    <a:schemeClr val="accent5"/>
                  </a:solidFill>
                </a:rPr>
                <a:t>TB prevention cascade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57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5287-703F-BB0F-108B-5BA4327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91AC85-C1B9-1A23-FD37-3161C3DE8FD4}"/>
              </a:ext>
            </a:extLst>
          </p:cNvPr>
          <p:cNvGrpSpPr/>
          <p:nvPr/>
        </p:nvGrpSpPr>
        <p:grpSpPr>
          <a:xfrm>
            <a:off x="1295535" y="4718635"/>
            <a:ext cx="9597753" cy="1512448"/>
            <a:chOff x="1533397" y="4706443"/>
            <a:chExt cx="9597753" cy="15124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F86096-EA0B-4D2B-A4D1-17FAAC8A1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3397" y="4706443"/>
              <a:ext cx="3150934" cy="15124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0F7564-0C8A-A1A0-8158-FE331E13A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9200" y="4895493"/>
              <a:ext cx="1141596" cy="11415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31EE33-6AB0-076C-864B-C023CB7AF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7281" y="4856127"/>
              <a:ext cx="3723869" cy="121307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698662-1E1E-5593-D07D-B30C3E7A2169}"/>
              </a:ext>
            </a:extLst>
          </p:cNvPr>
          <p:cNvGrpSpPr/>
          <p:nvPr/>
        </p:nvGrpSpPr>
        <p:grpSpPr>
          <a:xfrm>
            <a:off x="1862066" y="1592914"/>
            <a:ext cx="8464691" cy="2581974"/>
            <a:chOff x="1295535" y="1585534"/>
            <a:chExt cx="8464691" cy="25819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C4E8D50-EBC8-3384-D5FF-4C1C3846B3E7}"/>
                </a:ext>
              </a:extLst>
            </p:cNvPr>
            <p:cNvGrpSpPr/>
            <p:nvPr/>
          </p:nvGrpSpPr>
          <p:grpSpPr>
            <a:xfrm>
              <a:off x="1295535" y="2079078"/>
              <a:ext cx="5690873" cy="2088430"/>
              <a:chOff x="2728277" y="1672129"/>
              <a:chExt cx="6732270" cy="24706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D458A69-B457-582C-C835-6E168DA56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4493" y="1672129"/>
                <a:ext cx="1956054" cy="195605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83C7984-2750-2214-8467-2DF1F68BF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6385" y="1672129"/>
                <a:ext cx="1956054" cy="1956054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DF4449A-24F8-589D-1D54-354A56DC9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28277" y="1672129"/>
                <a:ext cx="1956054" cy="195605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B13B6C-819B-E290-7ACA-62779CF51567}"/>
                  </a:ext>
                </a:extLst>
              </p:cNvPr>
              <p:cNvSpPr txBox="1"/>
              <p:nvPr/>
            </p:nvSpPr>
            <p:spPr>
              <a:xfrm>
                <a:off x="3135238" y="3775948"/>
                <a:ext cx="1142130" cy="364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Pete Dodd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73556D-E26F-6C6E-3667-D89C12EFA18B}"/>
                  </a:ext>
                </a:extLst>
              </p:cNvPr>
              <p:cNvSpPr txBox="1"/>
              <p:nvPr/>
            </p:nvSpPr>
            <p:spPr>
              <a:xfrm>
                <a:off x="5217163" y="3775948"/>
                <a:ext cx="1754496" cy="364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Katherine Horton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46EDE8-AD06-6AD7-6016-4541A7DD9307}"/>
                  </a:ext>
                </a:extLst>
              </p:cNvPr>
              <p:cNvSpPr txBox="1"/>
              <p:nvPr/>
            </p:nvSpPr>
            <p:spPr>
              <a:xfrm>
                <a:off x="7809318" y="3778631"/>
                <a:ext cx="1346404" cy="364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Rein Houben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B962E4-173C-89A9-2912-CF7F24B80510}"/>
                </a:ext>
              </a:extLst>
            </p:cNvPr>
            <p:cNvSpPr txBox="1"/>
            <p:nvPr/>
          </p:nvSpPr>
          <p:spPr>
            <a:xfrm>
              <a:off x="1295535" y="1585534"/>
              <a:ext cx="1359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Co-authors: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B8B1A5-64D5-8467-3757-E7A32B632908}"/>
                </a:ext>
              </a:extLst>
            </p:cNvPr>
            <p:cNvSpPr txBox="1"/>
            <p:nvPr/>
          </p:nvSpPr>
          <p:spPr>
            <a:xfrm>
              <a:off x="7559026" y="2140062"/>
              <a:ext cx="2201200" cy="1531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/>
                <a:t>Additional thanks to Tomos Prŷs-Jones, Marcel Behr, and 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dirty="0"/>
                <a:t>Dave Moore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40497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CA9F6-3E12-01D8-43E8-3642F1310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848D-3A62-F4FC-6009-91394E1A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9132"/>
            <a:ext cx="9388669" cy="623236"/>
          </a:xfrm>
        </p:spPr>
        <p:txBody>
          <a:bodyPr/>
          <a:lstStyle/>
          <a:p>
            <a:r>
              <a:rPr lang="en-US" dirty="0"/>
              <a:t>Background: Estimates of </a:t>
            </a:r>
            <a:r>
              <a:rPr lang="en-US" i="1" dirty="0"/>
              <a:t>Mtb </a:t>
            </a:r>
            <a:r>
              <a:rPr lang="en-US" dirty="0"/>
              <a:t>infection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7A8B7E-E3A2-920B-81EB-3814DFF51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720" y="1510743"/>
            <a:ext cx="4597559" cy="219993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200" dirty="0"/>
              <a:t>Estimates of </a:t>
            </a:r>
            <a:r>
              <a:rPr lang="en-US" sz="2200" i="1" dirty="0"/>
              <a:t>Mycobacterium tuberculosis</a:t>
            </a:r>
            <a:r>
              <a:rPr lang="en-US" sz="2200" dirty="0"/>
              <a:t> (</a:t>
            </a:r>
            <a:r>
              <a:rPr lang="en-US" sz="2200" i="1" dirty="0"/>
              <a:t>Mtb</a:t>
            </a:r>
            <a:r>
              <a:rPr lang="en-US" sz="2200" dirty="0"/>
              <a:t>) infection burden are </a:t>
            </a:r>
            <a:r>
              <a:rPr lang="en-US" sz="2200" b="1" dirty="0"/>
              <a:t>fundamental</a:t>
            </a:r>
            <a:r>
              <a:rPr lang="en-US" sz="2200" dirty="0"/>
              <a:t> in shaping global health strategies for TB.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8EBF8B-1965-C8A8-5362-D2BA7286E0C3}"/>
              </a:ext>
            </a:extLst>
          </p:cNvPr>
          <p:cNvGrpSpPr/>
          <p:nvPr/>
        </p:nvGrpSpPr>
        <p:grpSpPr>
          <a:xfrm>
            <a:off x="12801062" y="1829466"/>
            <a:ext cx="5295954" cy="1072734"/>
            <a:chOff x="5813099" y="1829466"/>
            <a:chExt cx="5295954" cy="107273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9B6754-148C-0A49-8BC1-00AC6DA65877}"/>
                </a:ext>
              </a:extLst>
            </p:cNvPr>
            <p:cNvSpPr txBox="1"/>
            <p:nvPr/>
          </p:nvSpPr>
          <p:spPr>
            <a:xfrm>
              <a:off x="6850033" y="1981112"/>
              <a:ext cx="42590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These estimates were based on </a:t>
              </a:r>
              <a:r>
                <a:rPr lang="en-US" sz="2200" b="1" dirty="0"/>
                <a:t>two key assumptions</a:t>
              </a:r>
              <a:r>
                <a:rPr lang="en-US" sz="2200" dirty="0"/>
                <a:t>:</a:t>
              </a:r>
            </a:p>
          </p:txBody>
        </p:sp>
        <p:pic>
          <p:nvPicPr>
            <p:cNvPr id="19" name="Picture 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50E071C-417E-F2F2-DB54-E8E1518D5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82" r="13856" b="13759"/>
            <a:stretch/>
          </p:blipFill>
          <p:spPr>
            <a:xfrm>
              <a:off x="5813099" y="1829466"/>
              <a:ext cx="921247" cy="107273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CCCB00-7011-FD72-25A7-69BF7C2446FC}"/>
              </a:ext>
            </a:extLst>
          </p:cNvPr>
          <p:cNvGrpSpPr/>
          <p:nvPr/>
        </p:nvGrpSpPr>
        <p:grpSpPr>
          <a:xfrm>
            <a:off x="7085333" y="1756898"/>
            <a:ext cx="4186175" cy="3377447"/>
            <a:chOff x="6616700" y="2280346"/>
            <a:chExt cx="4186175" cy="3377447"/>
          </a:xfrm>
        </p:grpSpPr>
        <p:pic>
          <p:nvPicPr>
            <p:cNvPr id="4" name="Picture 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5A25973-6F95-51E0-C5B6-B397FE411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245" t="16296" r="23496" b="29074"/>
            <a:stretch/>
          </p:blipFill>
          <p:spPr>
            <a:xfrm>
              <a:off x="6616700" y="2280346"/>
              <a:ext cx="1721217" cy="1586747"/>
            </a:xfrm>
            <a:prstGeom prst="rect">
              <a:avLst/>
            </a:pr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D96CDDD-9A4F-6DFB-8600-4E76B87E2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4259"/>
            <a:stretch/>
          </p:blipFill>
          <p:spPr>
            <a:xfrm>
              <a:off x="8523870" y="3867093"/>
              <a:ext cx="2088505" cy="1790700"/>
            </a:xfrm>
            <a:prstGeom prst="rect">
              <a:avLst/>
            </a:prstGeom>
          </p:spPr>
        </p:pic>
        <p:sp>
          <p:nvSpPr>
            <p:cNvPr id="20" name="Bent Arrow 19">
              <a:extLst>
                <a:ext uri="{FF2B5EF4-FFF2-40B4-BE49-F238E27FC236}">
                  <a16:creationId xmlns:a16="http://schemas.microsoft.com/office/drawing/2014/main" id="{F3EF71F0-3E26-2A92-47F8-2FB72711056A}"/>
                </a:ext>
              </a:extLst>
            </p:cNvPr>
            <p:cNvSpPr/>
            <p:nvPr/>
          </p:nvSpPr>
          <p:spPr>
            <a:xfrm rot="10800000" flipH="1">
              <a:off x="7369725" y="4010990"/>
              <a:ext cx="968192" cy="1074934"/>
            </a:xfrm>
            <a:prstGeom prst="bentArrow">
              <a:avLst>
                <a:gd name="adj1" fmla="val 11181"/>
                <a:gd name="adj2" fmla="val 19522"/>
                <a:gd name="adj3" fmla="val 28984"/>
                <a:gd name="adj4" fmla="val 298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274371-0BA9-C820-B4E2-810DDA2EDAB2}"/>
                </a:ext>
              </a:extLst>
            </p:cNvPr>
            <p:cNvSpPr txBox="1"/>
            <p:nvPr/>
          </p:nvSpPr>
          <p:spPr>
            <a:xfrm>
              <a:off x="8714370" y="2750553"/>
              <a:ext cx="208850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Provision of </a:t>
              </a:r>
              <a:r>
                <a:rPr lang="en-US" b="1" dirty="0"/>
                <a:t>TB preventive therapy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81DAD1-64C8-6D0F-098E-02A8673660F4}"/>
              </a:ext>
            </a:extLst>
          </p:cNvPr>
          <p:cNvGrpSpPr/>
          <p:nvPr/>
        </p:nvGrpSpPr>
        <p:grpSpPr>
          <a:xfrm>
            <a:off x="-419601" y="4033131"/>
            <a:ext cx="6448925" cy="1072733"/>
            <a:chOff x="5659654" y="2916456"/>
            <a:chExt cx="6448925" cy="1072733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45BB8573-4309-D0EA-E33E-4DEB91E14EAC}"/>
                </a:ext>
              </a:extLst>
            </p:cNvPr>
            <p:cNvSpPr/>
            <p:nvPr/>
          </p:nvSpPr>
          <p:spPr>
            <a:xfrm>
              <a:off x="5659654" y="2916456"/>
              <a:ext cx="6448925" cy="107273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63864C-EFB1-8BDD-0D71-D578E6CFE051}"/>
                </a:ext>
              </a:extLst>
            </p:cNvPr>
            <p:cNvSpPr txBox="1"/>
            <p:nvPr/>
          </p:nvSpPr>
          <p:spPr>
            <a:xfrm>
              <a:off x="6259654" y="3051088"/>
              <a:ext cx="3156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1. Viability of infection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A58DF7-6149-22C4-AC05-3CAD1A468012}"/>
                </a:ext>
              </a:extLst>
            </p:cNvPr>
            <p:cNvSpPr txBox="1"/>
            <p:nvPr/>
          </p:nvSpPr>
          <p:spPr>
            <a:xfrm>
              <a:off x="6674961" y="3475071"/>
              <a:ext cx="5236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Reflecting who stands to benefit from TPT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26CD7F-8BD6-5555-15AD-349813E45733}"/>
              </a:ext>
            </a:extLst>
          </p:cNvPr>
          <p:cNvGrpSpPr/>
          <p:nvPr/>
        </p:nvGrpSpPr>
        <p:grpSpPr>
          <a:xfrm>
            <a:off x="-419602" y="5288476"/>
            <a:ext cx="6448925" cy="1072733"/>
            <a:chOff x="5659654" y="2916456"/>
            <a:chExt cx="6448925" cy="1072733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969BE4D0-4E2E-4E92-37B1-74CA72974634}"/>
                </a:ext>
              </a:extLst>
            </p:cNvPr>
            <p:cNvSpPr/>
            <p:nvPr/>
          </p:nvSpPr>
          <p:spPr>
            <a:xfrm>
              <a:off x="5659654" y="2916456"/>
              <a:ext cx="6448925" cy="107273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68F0BE-AB52-5365-A110-7DFCEFA099A0}"/>
                </a:ext>
              </a:extLst>
            </p:cNvPr>
            <p:cNvSpPr txBox="1"/>
            <p:nvPr/>
          </p:nvSpPr>
          <p:spPr>
            <a:xfrm>
              <a:off x="6259654" y="3051088"/>
              <a:ext cx="3174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2. Recency of infection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52784F0-B2D9-6E2F-682C-7A4F8B9CE4EC}"/>
                </a:ext>
              </a:extLst>
            </p:cNvPr>
            <p:cNvSpPr txBox="1"/>
            <p:nvPr/>
          </p:nvSpPr>
          <p:spPr>
            <a:xfrm>
              <a:off x="6674961" y="3475071"/>
              <a:ext cx="5236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At highest risk of progression to disease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3B3CDE5-D032-49D8-B13B-F8D051F3DFE7}"/>
              </a:ext>
            </a:extLst>
          </p:cNvPr>
          <p:cNvSpPr txBox="1"/>
          <p:nvPr/>
        </p:nvSpPr>
        <p:spPr>
          <a:xfrm>
            <a:off x="8857350" y="6047146"/>
            <a:ext cx="3129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i="1" dirty="0">
                <a:solidFill>
                  <a:schemeClr val="accent6"/>
                </a:solidFill>
              </a:rPr>
              <a:t>Behr et al. Nat Microbiol 2024 </a:t>
            </a:r>
          </a:p>
          <a:p>
            <a:pPr algn="r"/>
            <a:r>
              <a:rPr lang="en-GB" i="1" dirty="0">
                <a:solidFill>
                  <a:schemeClr val="accent6"/>
                </a:solidFill>
              </a:rPr>
              <a:t>Matteelli et al. PLoS GPH 2024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723DEF-BA75-9673-607B-FD3BBB36499D}"/>
              </a:ext>
            </a:extLst>
          </p:cNvPr>
          <p:cNvSpPr/>
          <p:nvPr/>
        </p:nvSpPr>
        <p:spPr>
          <a:xfrm>
            <a:off x="-9939" y="1084010"/>
            <a:ext cx="12188825" cy="5783929"/>
          </a:xfrm>
          <a:prstGeom prst="rect">
            <a:avLst/>
          </a:prstGeom>
          <a:solidFill>
            <a:schemeClr val="lt1">
              <a:alpha val="89888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98B423-CA57-294B-9941-7C9B6B94AEC2}"/>
              </a:ext>
            </a:extLst>
          </p:cNvPr>
          <p:cNvGrpSpPr/>
          <p:nvPr/>
        </p:nvGrpSpPr>
        <p:grpSpPr>
          <a:xfrm>
            <a:off x="2193617" y="2309041"/>
            <a:ext cx="7781712" cy="3031116"/>
            <a:chOff x="2198544" y="2578177"/>
            <a:chExt cx="7781712" cy="30311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259342-E611-756D-7717-8BED0CF35BD9}"/>
                </a:ext>
              </a:extLst>
            </p:cNvPr>
            <p:cNvSpPr/>
            <p:nvPr/>
          </p:nvSpPr>
          <p:spPr>
            <a:xfrm>
              <a:off x="2198544" y="2578177"/>
              <a:ext cx="7781712" cy="3031116"/>
            </a:xfrm>
            <a:prstGeom prst="rect">
              <a:avLst/>
            </a:prstGeom>
            <a:solidFill>
              <a:schemeClr val="bg1">
                <a:alpha val="95289"/>
              </a:schemeClr>
            </a:solidFill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FE5149-71B6-D123-A25C-86004C24D257}"/>
                </a:ext>
              </a:extLst>
            </p:cNvPr>
            <p:cNvSpPr txBox="1"/>
            <p:nvPr/>
          </p:nvSpPr>
          <p:spPr>
            <a:xfrm>
              <a:off x="2767251" y="3020272"/>
              <a:ext cx="6664176" cy="1964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chemeClr val="accent5"/>
                  </a:solidFill>
                </a:rPr>
                <a:t>Focusing on </a:t>
              </a:r>
              <a:r>
                <a:rPr lang="en-US" sz="2800" b="1" dirty="0">
                  <a:solidFill>
                    <a:schemeClr val="accent5"/>
                  </a:solidFill>
                </a:rPr>
                <a:t>recent viable </a:t>
              </a:r>
              <a:r>
                <a:rPr lang="en-US" sz="2800" i="1" dirty="0">
                  <a:solidFill>
                    <a:schemeClr val="accent5"/>
                  </a:solidFill>
                </a:rPr>
                <a:t>Mtb</a:t>
              </a:r>
              <a:r>
                <a:rPr lang="en-US" sz="2800" dirty="0">
                  <a:solidFill>
                    <a:schemeClr val="accent5"/>
                  </a:solidFill>
                </a:rPr>
                <a:t> infections sets a </a:t>
              </a:r>
              <a:r>
                <a:rPr lang="en-US" sz="2800" b="1" dirty="0">
                  <a:solidFill>
                    <a:schemeClr val="accent5"/>
                  </a:solidFill>
                </a:rPr>
                <a:t>medically actionable target </a:t>
              </a:r>
              <a:r>
                <a:rPr lang="en-US" sz="2800" dirty="0">
                  <a:solidFill>
                    <a:schemeClr val="accent5"/>
                  </a:solidFill>
                </a:rPr>
                <a:t>for the </a:t>
              </a:r>
              <a:r>
                <a:rPr lang="en-GB" sz="2800" dirty="0">
                  <a:solidFill>
                    <a:schemeClr val="accent5"/>
                  </a:solidFill>
                </a:rPr>
                <a:t>optimisation</a:t>
              </a:r>
              <a:r>
                <a:rPr lang="en-US" sz="2800" dirty="0">
                  <a:solidFill>
                    <a:schemeClr val="accent5"/>
                  </a:solidFill>
                </a:rPr>
                <a:t> of the </a:t>
              </a:r>
              <a:r>
                <a:rPr lang="en-US" sz="2800" b="1" dirty="0">
                  <a:solidFill>
                    <a:schemeClr val="accent5"/>
                  </a:solidFill>
                </a:rPr>
                <a:t>TB prevention cascade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09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CF8E1-5ACB-B789-DDE4-620EB377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55ED7-ED74-54BC-90DF-C2AF0A9A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9132"/>
            <a:ext cx="9388669" cy="623236"/>
          </a:xfrm>
        </p:spPr>
        <p:txBody>
          <a:bodyPr/>
          <a:lstStyle/>
          <a:p>
            <a:r>
              <a:rPr lang="en-US" dirty="0"/>
              <a:t>Background: Previous estimates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9825AE-C52D-B67F-21DE-DA24C5A9F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12" y="1612727"/>
            <a:ext cx="6308488" cy="847633"/>
          </a:xfrm>
        </p:spPr>
        <p:txBody>
          <a:bodyPr/>
          <a:lstStyle/>
          <a:p>
            <a:r>
              <a:rPr lang="en-US" sz="2200" b="1" dirty="0"/>
              <a:t>Global prevalence </a:t>
            </a:r>
            <a:r>
              <a:rPr lang="en-US" sz="2200" dirty="0"/>
              <a:t>of </a:t>
            </a:r>
            <a:r>
              <a:rPr lang="en-US" sz="2200" i="1" dirty="0"/>
              <a:t>Mtb </a:t>
            </a:r>
            <a:r>
              <a:rPr lang="en-US" sz="2200" dirty="0"/>
              <a:t>infection has previously been estimated using </a:t>
            </a:r>
            <a:r>
              <a:rPr lang="en-US" sz="2200" b="1" dirty="0"/>
              <a:t>mathematical modelling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0D805F-0848-E93A-31D9-B51899009B7E}"/>
              </a:ext>
            </a:extLst>
          </p:cNvPr>
          <p:cNvGrpSpPr/>
          <p:nvPr/>
        </p:nvGrpSpPr>
        <p:grpSpPr>
          <a:xfrm>
            <a:off x="609441" y="3157117"/>
            <a:ext cx="1352281" cy="1352281"/>
            <a:chOff x="1043189" y="3168204"/>
            <a:chExt cx="1352281" cy="135228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073BF3D-5175-40B3-BD05-0942A5F28BDA}"/>
                </a:ext>
              </a:extLst>
            </p:cNvPr>
            <p:cNvSpPr/>
            <p:nvPr/>
          </p:nvSpPr>
          <p:spPr>
            <a:xfrm>
              <a:off x="1043189" y="3168204"/>
              <a:ext cx="1352281" cy="13522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E7D9AA-1F6D-C90A-1900-B3DD78E7331B}"/>
                </a:ext>
              </a:extLst>
            </p:cNvPr>
            <p:cNvSpPr txBox="1"/>
            <p:nvPr/>
          </p:nvSpPr>
          <p:spPr>
            <a:xfrm>
              <a:off x="1093196" y="3429000"/>
              <a:ext cx="12522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4000" b="1" dirty="0">
                  <a:solidFill>
                    <a:schemeClr val="bg1"/>
                  </a:solidFill>
                </a:rPr>
                <a:t>1997</a:t>
              </a:r>
              <a:endParaRPr lang="es-ES_tradnl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B6EBA0-63A1-59D9-6AA5-FED5885B5259}"/>
              </a:ext>
            </a:extLst>
          </p:cNvPr>
          <p:cNvGrpSpPr/>
          <p:nvPr/>
        </p:nvGrpSpPr>
        <p:grpSpPr>
          <a:xfrm>
            <a:off x="599216" y="4953077"/>
            <a:ext cx="1352281" cy="1352281"/>
            <a:chOff x="1043189" y="3168204"/>
            <a:chExt cx="1352281" cy="13522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E92FC7-9E12-00B5-E8A2-4CD69B3806CB}"/>
                </a:ext>
              </a:extLst>
            </p:cNvPr>
            <p:cNvSpPr/>
            <p:nvPr/>
          </p:nvSpPr>
          <p:spPr>
            <a:xfrm>
              <a:off x="1043189" y="3168204"/>
              <a:ext cx="1352281" cy="13522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C05659-7B62-23ED-C4D0-B5EBCB3EFE70}"/>
                </a:ext>
              </a:extLst>
            </p:cNvPr>
            <p:cNvSpPr txBox="1"/>
            <p:nvPr/>
          </p:nvSpPr>
          <p:spPr>
            <a:xfrm>
              <a:off x="1093196" y="3429000"/>
              <a:ext cx="12198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4000" b="1" dirty="0">
                  <a:solidFill>
                    <a:schemeClr val="bg1"/>
                  </a:solidFill>
                </a:rPr>
                <a:t>2014</a:t>
              </a:r>
              <a:endParaRPr lang="es-ES_tradnl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33BB1EE-F871-88C8-4F12-1B8D325AE082}"/>
              </a:ext>
            </a:extLst>
          </p:cNvPr>
          <p:cNvSpPr txBox="1"/>
          <p:nvPr/>
        </p:nvSpPr>
        <p:spPr>
          <a:xfrm>
            <a:off x="2270832" y="4095021"/>
            <a:ext cx="3129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accent6"/>
                </a:solidFill>
              </a:rPr>
              <a:t>Dye et al. JAMA 1999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9F60B8-979B-024B-CEFA-DF73F6BCF386}"/>
              </a:ext>
            </a:extLst>
          </p:cNvPr>
          <p:cNvSpPr txBox="1"/>
          <p:nvPr/>
        </p:nvSpPr>
        <p:spPr>
          <a:xfrm>
            <a:off x="2270832" y="3079358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</a:rPr>
              <a:t>32%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A39F9A-E0C1-92C3-06FB-46C9007A61C5}"/>
              </a:ext>
            </a:extLst>
          </p:cNvPr>
          <p:cNvSpPr txBox="1"/>
          <p:nvPr/>
        </p:nvSpPr>
        <p:spPr>
          <a:xfrm>
            <a:off x="2270832" y="3694911"/>
            <a:ext cx="32799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1.86 billion people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EBC475-23E7-FE1E-41AC-BF6958937798}"/>
              </a:ext>
            </a:extLst>
          </p:cNvPr>
          <p:cNvSpPr txBox="1"/>
          <p:nvPr/>
        </p:nvSpPr>
        <p:spPr>
          <a:xfrm>
            <a:off x="2270831" y="5890981"/>
            <a:ext cx="3345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accent6"/>
                </a:solidFill>
              </a:rPr>
              <a:t>Houben and Dodd PLoS Med 2016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38FED8-A336-B632-0957-6B7BAEE9BCF7}"/>
              </a:ext>
            </a:extLst>
          </p:cNvPr>
          <p:cNvSpPr txBox="1"/>
          <p:nvPr/>
        </p:nvSpPr>
        <p:spPr>
          <a:xfrm>
            <a:off x="2270832" y="4875318"/>
            <a:ext cx="259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</a:rPr>
              <a:t>23%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2CDE72-FF9F-5983-3D20-718D7963D2A2}"/>
              </a:ext>
            </a:extLst>
          </p:cNvPr>
          <p:cNvSpPr txBox="1"/>
          <p:nvPr/>
        </p:nvSpPr>
        <p:spPr>
          <a:xfrm>
            <a:off x="2270832" y="5490871"/>
            <a:ext cx="32799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1.70 billion people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CC8DF2D-7C2A-24E0-C9BD-1B2BD9C3C76F}"/>
              </a:ext>
            </a:extLst>
          </p:cNvPr>
          <p:cNvCxnSpPr>
            <a:cxnSpLocks/>
          </p:cNvCxnSpPr>
          <p:nvPr/>
        </p:nvCxnSpPr>
        <p:spPr>
          <a:xfrm>
            <a:off x="5293895" y="3750588"/>
            <a:ext cx="1370583" cy="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86429A-C7B4-EE0B-27F6-1DF6FDEC85DF}"/>
              </a:ext>
            </a:extLst>
          </p:cNvPr>
          <p:cNvCxnSpPr>
            <a:cxnSpLocks/>
          </p:cNvCxnSpPr>
          <p:nvPr/>
        </p:nvCxnSpPr>
        <p:spPr>
          <a:xfrm>
            <a:off x="5293895" y="5546548"/>
            <a:ext cx="1370583" cy="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37A157D-F082-93A4-B223-F14A63A47921}"/>
              </a:ext>
            </a:extLst>
          </p:cNvPr>
          <p:cNvSpPr txBox="1">
            <a:spLocks/>
          </p:cNvSpPr>
          <p:nvPr/>
        </p:nvSpPr>
        <p:spPr>
          <a:xfrm>
            <a:off x="6922057" y="3064253"/>
            <a:ext cx="4710585" cy="124925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ARIs derived: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Directly: </a:t>
            </a:r>
            <a:r>
              <a:rPr lang="en-US" sz="2000" dirty="0"/>
              <a:t>TST surveys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Indirectly: </a:t>
            </a:r>
            <a:r>
              <a:rPr lang="en-US" sz="2000" dirty="0"/>
              <a:t>TB incidence (Stýblo rule)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370800CD-24C7-4B78-5FCE-B24F02EE1FA1}"/>
              </a:ext>
            </a:extLst>
          </p:cNvPr>
          <p:cNvSpPr txBox="1">
            <a:spLocks/>
          </p:cNvSpPr>
          <p:nvPr/>
        </p:nvSpPr>
        <p:spPr>
          <a:xfrm>
            <a:off x="6922057" y="4710356"/>
            <a:ext cx="4710585" cy="166706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Progressive scientific insights:</a:t>
            </a:r>
            <a:endParaRPr lang="en-US" sz="32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Using </a:t>
            </a:r>
            <a:r>
              <a:rPr lang="en-US" sz="2000" b="1" dirty="0"/>
              <a:t>revised</a:t>
            </a:r>
            <a:r>
              <a:rPr lang="en-US" sz="2000" dirty="0"/>
              <a:t> </a:t>
            </a:r>
            <a:r>
              <a:rPr lang="en-US" sz="2000" dirty="0" err="1"/>
              <a:t>Stýblo</a:t>
            </a:r>
            <a:r>
              <a:rPr lang="en-US" sz="2000" dirty="0"/>
              <a:t> rule</a:t>
            </a:r>
            <a:endParaRPr lang="en-US" sz="2000" b="1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Additional</a:t>
            </a:r>
            <a:r>
              <a:rPr lang="en-US" sz="2000" dirty="0"/>
              <a:t> TST surveys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Population </a:t>
            </a:r>
            <a:r>
              <a:rPr lang="en-US" sz="2000" b="1" dirty="0"/>
              <a:t>growth</a:t>
            </a:r>
            <a:r>
              <a:rPr lang="en-US" sz="2000" dirty="0"/>
              <a:t> + demographic </a:t>
            </a:r>
            <a:r>
              <a:rPr lang="en-US" sz="2000" b="1" dirty="0"/>
              <a:t>shift</a:t>
            </a: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endParaRPr lang="en-US" sz="18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EC13B4E-8BB7-496C-71AA-0F3E9C933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23" y="1358629"/>
            <a:ext cx="1352280" cy="13522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533B2A6-DE55-C0D0-A555-F4FB62676358}"/>
              </a:ext>
            </a:extLst>
          </p:cNvPr>
          <p:cNvGrpSpPr/>
          <p:nvPr/>
        </p:nvGrpSpPr>
        <p:grpSpPr>
          <a:xfrm>
            <a:off x="12801062" y="1829466"/>
            <a:ext cx="5295954" cy="1072734"/>
            <a:chOff x="5813099" y="1829466"/>
            <a:chExt cx="5295954" cy="107273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A9EADC-04A3-9C21-FC73-E62E2A6D3B6A}"/>
                </a:ext>
              </a:extLst>
            </p:cNvPr>
            <p:cNvSpPr txBox="1"/>
            <p:nvPr/>
          </p:nvSpPr>
          <p:spPr>
            <a:xfrm>
              <a:off x="6850033" y="1981112"/>
              <a:ext cx="42590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These estimates were based on </a:t>
              </a:r>
              <a:r>
                <a:rPr lang="en-US" sz="2200" b="1" dirty="0"/>
                <a:t>two key assumptions</a:t>
              </a:r>
              <a:r>
                <a:rPr lang="en-US" sz="2200" dirty="0"/>
                <a:t>:</a:t>
              </a:r>
            </a:p>
          </p:txBody>
        </p:sp>
        <p:pic>
          <p:nvPicPr>
            <p:cNvPr id="19" name="Picture 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D7FDC1D-DB98-B040-88A6-D9A5D78E8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082" r="13856" b="13759"/>
            <a:stretch/>
          </p:blipFill>
          <p:spPr>
            <a:xfrm>
              <a:off x="5813099" y="1829466"/>
              <a:ext cx="921247" cy="1072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6330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/>
      <p:bldP spid="16" grpId="0"/>
      <p:bldP spid="17" grpId="0"/>
      <p:bldP spid="23" grpId="0"/>
      <p:bldP spid="24" grpId="0"/>
      <p:bldP spid="2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9132"/>
            <a:ext cx="9388669" cy="623236"/>
          </a:xfrm>
        </p:spPr>
        <p:txBody>
          <a:bodyPr/>
          <a:lstStyle/>
          <a:p>
            <a:r>
              <a:rPr lang="en-US" dirty="0"/>
              <a:t>Background: Key assumptions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0EA49A-E934-670F-B95B-ECB6AAA4A9BA}"/>
              </a:ext>
            </a:extLst>
          </p:cNvPr>
          <p:cNvGrpSpPr/>
          <p:nvPr/>
        </p:nvGrpSpPr>
        <p:grpSpPr>
          <a:xfrm>
            <a:off x="619666" y="2512397"/>
            <a:ext cx="1352281" cy="1352281"/>
            <a:chOff x="1043189" y="3168204"/>
            <a:chExt cx="1352281" cy="13522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3256BBA-2477-C02E-B001-9D30565EEBCC}"/>
                </a:ext>
              </a:extLst>
            </p:cNvPr>
            <p:cNvSpPr/>
            <p:nvPr/>
          </p:nvSpPr>
          <p:spPr>
            <a:xfrm>
              <a:off x="1043189" y="3168204"/>
              <a:ext cx="1352281" cy="13522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EF4035-ACC4-EAAD-4770-A5CCF47085E2}"/>
                </a:ext>
              </a:extLst>
            </p:cNvPr>
            <p:cNvSpPr txBox="1"/>
            <p:nvPr/>
          </p:nvSpPr>
          <p:spPr>
            <a:xfrm>
              <a:off x="1093196" y="3429000"/>
              <a:ext cx="12522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4000" b="1" dirty="0">
                  <a:solidFill>
                    <a:schemeClr val="bg1"/>
                  </a:solidFill>
                </a:rPr>
                <a:t>1997</a:t>
              </a:r>
              <a:endParaRPr lang="es-ES_tradnl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ED65E-77C1-D8D7-7352-793D8D6FF913}"/>
              </a:ext>
            </a:extLst>
          </p:cNvPr>
          <p:cNvGrpSpPr/>
          <p:nvPr/>
        </p:nvGrpSpPr>
        <p:grpSpPr>
          <a:xfrm>
            <a:off x="609441" y="4308357"/>
            <a:ext cx="1352281" cy="1352281"/>
            <a:chOff x="1043189" y="3168204"/>
            <a:chExt cx="1352281" cy="13522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E0AFE13-77D3-2A22-595F-F66C877104BC}"/>
                </a:ext>
              </a:extLst>
            </p:cNvPr>
            <p:cNvSpPr/>
            <p:nvPr/>
          </p:nvSpPr>
          <p:spPr>
            <a:xfrm>
              <a:off x="1043189" y="3168204"/>
              <a:ext cx="1352281" cy="13522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37D221-8D58-85C1-85D4-5055A9449F9E}"/>
                </a:ext>
              </a:extLst>
            </p:cNvPr>
            <p:cNvSpPr txBox="1"/>
            <p:nvPr/>
          </p:nvSpPr>
          <p:spPr>
            <a:xfrm>
              <a:off x="1093196" y="3429000"/>
              <a:ext cx="12198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4000" b="1" dirty="0">
                  <a:solidFill>
                    <a:schemeClr val="bg1"/>
                  </a:solidFill>
                </a:rPr>
                <a:t>2014</a:t>
              </a:r>
              <a:endParaRPr lang="es-ES_tradnl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B293CAE-FB12-C442-CE36-844C4AA35A33}"/>
              </a:ext>
            </a:extLst>
          </p:cNvPr>
          <p:cNvSpPr txBox="1"/>
          <p:nvPr/>
        </p:nvSpPr>
        <p:spPr>
          <a:xfrm>
            <a:off x="2254453" y="2616960"/>
            <a:ext cx="6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</a:rPr>
              <a:t>32%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DFEC52-A87D-21B5-1061-B37199BCA6D7}"/>
              </a:ext>
            </a:extLst>
          </p:cNvPr>
          <p:cNvSpPr txBox="1"/>
          <p:nvPr/>
        </p:nvSpPr>
        <p:spPr>
          <a:xfrm>
            <a:off x="2254453" y="3232513"/>
            <a:ext cx="21658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1.86 billion people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5AA9A4-3990-72A1-8872-38F3615889A8}"/>
              </a:ext>
            </a:extLst>
          </p:cNvPr>
          <p:cNvSpPr txBox="1"/>
          <p:nvPr/>
        </p:nvSpPr>
        <p:spPr>
          <a:xfrm>
            <a:off x="2254453" y="4415264"/>
            <a:ext cx="169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</a:rPr>
              <a:t>23%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A2C8A6-EA07-2F68-4CD9-EC2CA41A5475}"/>
              </a:ext>
            </a:extLst>
          </p:cNvPr>
          <p:cNvSpPr txBox="1"/>
          <p:nvPr/>
        </p:nvSpPr>
        <p:spPr>
          <a:xfrm>
            <a:off x="2254453" y="5030817"/>
            <a:ext cx="2139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1.70 billion people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A2BF66-8AD0-029F-3E46-9687E9F71CB8}"/>
              </a:ext>
            </a:extLst>
          </p:cNvPr>
          <p:cNvGrpSpPr/>
          <p:nvPr/>
        </p:nvGrpSpPr>
        <p:grpSpPr>
          <a:xfrm>
            <a:off x="6092234" y="1685091"/>
            <a:ext cx="5295954" cy="1072734"/>
            <a:chOff x="5813099" y="1829466"/>
            <a:chExt cx="5295954" cy="107273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853FE4-CBAE-ADC3-354E-4B50D90CE95D}"/>
                </a:ext>
              </a:extLst>
            </p:cNvPr>
            <p:cNvSpPr txBox="1"/>
            <p:nvPr/>
          </p:nvSpPr>
          <p:spPr>
            <a:xfrm>
              <a:off x="6850033" y="1981112"/>
              <a:ext cx="42590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These estimates were based on </a:t>
              </a:r>
              <a:r>
                <a:rPr lang="en-US" sz="2200" b="1" dirty="0"/>
                <a:t>two key assumptions</a:t>
              </a:r>
              <a:r>
                <a:rPr lang="en-US" sz="2200" dirty="0"/>
                <a:t>:</a:t>
              </a:r>
            </a:p>
          </p:txBody>
        </p:sp>
        <p:pic>
          <p:nvPicPr>
            <p:cNvPr id="25" name="Picture 2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FB90518-8FF9-2406-3120-A8E8CFFAB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82" r="13856" b="13759"/>
            <a:stretch/>
          </p:blipFill>
          <p:spPr>
            <a:xfrm>
              <a:off x="5813099" y="1829466"/>
              <a:ext cx="921247" cy="107273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46CA97-C36E-03A1-5DC3-159FF0D6C903}"/>
              </a:ext>
            </a:extLst>
          </p:cNvPr>
          <p:cNvGrpSpPr/>
          <p:nvPr/>
        </p:nvGrpSpPr>
        <p:grpSpPr>
          <a:xfrm>
            <a:off x="5938789" y="3035512"/>
            <a:ext cx="6448925" cy="1072733"/>
            <a:chOff x="5659654" y="2916456"/>
            <a:chExt cx="6448925" cy="107273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812D4013-878B-B4B4-AACF-89F242CBF0B1}"/>
                </a:ext>
              </a:extLst>
            </p:cNvPr>
            <p:cNvSpPr/>
            <p:nvPr/>
          </p:nvSpPr>
          <p:spPr>
            <a:xfrm>
              <a:off x="5659654" y="2916456"/>
              <a:ext cx="6448925" cy="107273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D74107-DDFC-2641-E2F4-50F5ED643F52}"/>
                </a:ext>
              </a:extLst>
            </p:cNvPr>
            <p:cNvSpPr txBox="1"/>
            <p:nvPr/>
          </p:nvSpPr>
          <p:spPr>
            <a:xfrm>
              <a:off x="5878654" y="3051088"/>
              <a:ext cx="4939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1. Unchanging TB immunoreactivity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422CA9-3464-7725-5262-0D04CB28729A}"/>
                </a:ext>
              </a:extLst>
            </p:cNvPr>
            <p:cNvSpPr txBox="1"/>
            <p:nvPr/>
          </p:nvSpPr>
          <p:spPr>
            <a:xfrm>
              <a:off x="6255861" y="3475071"/>
              <a:ext cx="5236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i.e. TST/IGRA positivity is stable and permanent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9BAA8C-63F1-5046-42AA-A80B32BAA32F}"/>
              </a:ext>
            </a:extLst>
          </p:cNvPr>
          <p:cNvGrpSpPr/>
          <p:nvPr/>
        </p:nvGrpSpPr>
        <p:grpSpPr>
          <a:xfrm>
            <a:off x="5938789" y="4754286"/>
            <a:ext cx="6448925" cy="1352280"/>
            <a:chOff x="5659654" y="4327222"/>
            <a:chExt cx="6448925" cy="1352280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73F354C-00B6-0E3F-8A85-F372AA489EB9}"/>
                </a:ext>
              </a:extLst>
            </p:cNvPr>
            <p:cNvSpPr/>
            <p:nvPr/>
          </p:nvSpPr>
          <p:spPr>
            <a:xfrm>
              <a:off x="5659654" y="4327222"/>
              <a:ext cx="6448925" cy="13522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DD054D-15E6-E772-0CCF-BF51C5C278F4}"/>
                </a:ext>
              </a:extLst>
            </p:cNvPr>
            <p:cNvSpPr txBox="1"/>
            <p:nvPr/>
          </p:nvSpPr>
          <p:spPr>
            <a:xfrm>
              <a:off x="5878654" y="4411600"/>
              <a:ext cx="3649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2. Persistent </a:t>
              </a:r>
              <a:r>
                <a:rPr lang="en-US" sz="2400" b="1" i="1" dirty="0">
                  <a:solidFill>
                    <a:schemeClr val="bg1"/>
                  </a:solidFill>
                </a:rPr>
                <a:t>Mtb </a:t>
              </a:r>
              <a:r>
                <a:rPr lang="en-US" sz="2400" b="1" dirty="0">
                  <a:solidFill>
                    <a:schemeClr val="bg1"/>
                  </a:solidFill>
                </a:rPr>
                <a:t>infection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807E15-DFC7-C3B8-0591-FC2C004679D7}"/>
                </a:ext>
              </a:extLst>
            </p:cNvPr>
            <p:cNvSpPr txBox="1"/>
            <p:nvPr/>
          </p:nvSpPr>
          <p:spPr>
            <a:xfrm>
              <a:off x="6255861" y="4873265"/>
              <a:ext cx="5236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i.e. Individuals are infected for life and thus are at continuous risk of progression to disease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4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A100BC76-9965-21CD-7A4B-3581D73FF191}"/>
              </a:ext>
            </a:extLst>
          </p:cNvPr>
          <p:cNvGrpSpPr/>
          <p:nvPr/>
        </p:nvGrpSpPr>
        <p:grpSpPr>
          <a:xfrm>
            <a:off x="423496" y="4754286"/>
            <a:ext cx="6448925" cy="1352280"/>
            <a:chOff x="5659654" y="4327222"/>
            <a:chExt cx="6448925" cy="1352280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4E61B7F1-AB85-A6B1-5156-F0BC11725899}"/>
                </a:ext>
              </a:extLst>
            </p:cNvPr>
            <p:cNvSpPr/>
            <p:nvPr/>
          </p:nvSpPr>
          <p:spPr>
            <a:xfrm>
              <a:off x="5659654" y="4327222"/>
              <a:ext cx="6448925" cy="13522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04FA59C-90BE-9653-9583-8F6663987CED}"/>
                </a:ext>
              </a:extLst>
            </p:cNvPr>
            <p:cNvSpPr txBox="1"/>
            <p:nvPr/>
          </p:nvSpPr>
          <p:spPr>
            <a:xfrm>
              <a:off x="5878654" y="4411600"/>
              <a:ext cx="3649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2. Persistent </a:t>
              </a:r>
              <a:r>
                <a:rPr lang="en-US" sz="2400" b="1" i="1" dirty="0">
                  <a:solidFill>
                    <a:schemeClr val="bg1"/>
                  </a:solidFill>
                </a:rPr>
                <a:t>Mtb </a:t>
              </a:r>
              <a:r>
                <a:rPr lang="en-US" sz="2400" b="1" dirty="0">
                  <a:solidFill>
                    <a:schemeClr val="bg1"/>
                  </a:solidFill>
                </a:rPr>
                <a:t>infection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662F2F-C85F-3565-553D-39A9E8153E3D}"/>
                </a:ext>
              </a:extLst>
            </p:cNvPr>
            <p:cNvSpPr txBox="1"/>
            <p:nvPr/>
          </p:nvSpPr>
          <p:spPr>
            <a:xfrm>
              <a:off x="6255861" y="4873265"/>
              <a:ext cx="5236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i.e. Individuals are infected for life and thus are at continuous risk of progression to disease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4387A4-9EAA-CBDD-995B-55281BD3E600}"/>
              </a:ext>
            </a:extLst>
          </p:cNvPr>
          <p:cNvGrpSpPr/>
          <p:nvPr/>
        </p:nvGrpSpPr>
        <p:grpSpPr>
          <a:xfrm>
            <a:off x="423496" y="3035512"/>
            <a:ext cx="6448925" cy="1072733"/>
            <a:chOff x="5659654" y="2916456"/>
            <a:chExt cx="6448925" cy="1072733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47BB0D7-DD2D-F4E7-9069-CD1B367C36C3}"/>
                </a:ext>
              </a:extLst>
            </p:cNvPr>
            <p:cNvSpPr/>
            <p:nvPr/>
          </p:nvSpPr>
          <p:spPr>
            <a:xfrm>
              <a:off x="5659654" y="2916456"/>
              <a:ext cx="6448925" cy="107273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3550A2-B761-6358-C16F-E227617A64D5}"/>
                </a:ext>
              </a:extLst>
            </p:cNvPr>
            <p:cNvSpPr txBox="1"/>
            <p:nvPr/>
          </p:nvSpPr>
          <p:spPr>
            <a:xfrm>
              <a:off x="5878654" y="3051088"/>
              <a:ext cx="4939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1. Unchanging TB immunoreactivity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AFD34E-1565-8FBC-8050-7146EAA87C85}"/>
                </a:ext>
              </a:extLst>
            </p:cNvPr>
            <p:cNvSpPr txBox="1"/>
            <p:nvPr/>
          </p:nvSpPr>
          <p:spPr>
            <a:xfrm>
              <a:off x="6255861" y="3475071"/>
              <a:ext cx="5236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i.e. TST/IGRA positivity is stable and permanent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9132"/>
            <a:ext cx="9388669" cy="623236"/>
          </a:xfrm>
        </p:spPr>
        <p:txBody>
          <a:bodyPr/>
          <a:lstStyle/>
          <a:p>
            <a:r>
              <a:rPr lang="en-US" dirty="0"/>
              <a:t>Background: Challenging assumptions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0EA49A-E934-670F-B95B-ECB6AAA4A9BA}"/>
              </a:ext>
            </a:extLst>
          </p:cNvPr>
          <p:cNvGrpSpPr/>
          <p:nvPr/>
        </p:nvGrpSpPr>
        <p:grpSpPr>
          <a:xfrm>
            <a:off x="-4616490" y="2512397"/>
            <a:ext cx="1352281" cy="1352281"/>
            <a:chOff x="1043189" y="3168204"/>
            <a:chExt cx="1352281" cy="13522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3256BBA-2477-C02E-B001-9D30565EEBCC}"/>
                </a:ext>
              </a:extLst>
            </p:cNvPr>
            <p:cNvSpPr/>
            <p:nvPr/>
          </p:nvSpPr>
          <p:spPr>
            <a:xfrm>
              <a:off x="1043189" y="3168204"/>
              <a:ext cx="1352281" cy="13522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EF4035-ACC4-EAAD-4770-A5CCF47085E2}"/>
                </a:ext>
              </a:extLst>
            </p:cNvPr>
            <p:cNvSpPr txBox="1"/>
            <p:nvPr/>
          </p:nvSpPr>
          <p:spPr>
            <a:xfrm>
              <a:off x="1093196" y="3429000"/>
              <a:ext cx="12522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4000" b="1" dirty="0">
                  <a:solidFill>
                    <a:schemeClr val="bg1"/>
                  </a:solidFill>
                </a:rPr>
                <a:t>1997</a:t>
              </a:r>
              <a:endParaRPr lang="es-ES_tradnl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ED65E-77C1-D8D7-7352-793D8D6FF913}"/>
              </a:ext>
            </a:extLst>
          </p:cNvPr>
          <p:cNvGrpSpPr/>
          <p:nvPr/>
        </p:nvGrpSpPr>
        <p:grpSpPr>
          <a:xfrm>
            <a:off x="-4626715" y="4308357"/>
            <a:ext cx="1352281" cy="1352281"/>
            <a:chOff x="1043189" y="3168204"/>
            <a:chExt cx="1352281" cy="13522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E0AFE13-77D3-2A22-595F-F66C877104BC}"/>
                </a:ext>
              </a:extLst>
            </p:cNvPr>
            <p:cNvSpPr/>
            <p:nvPr/>
          </p:nvSpPr>
          <p:spPr>
            <a:xfrm>
              <a:off x="1043189" y="3168204"/>
              <a:ext cx="1352281" cy="13522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37D221-8D58-85C1-85D4-5055A9449F9E}"/>
                </a:ext>
              </a:extLst>
            </p:cNvPr>
            <p:cNvSpPr txBox="1"/>
            <p:nvPr/>
          </p:nvSpPr>
          <p:spPr>
            <a:xfrm>
              <a:off x="1093196" y="3429000"/>
              <a:ext cx="12198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4000" b="1" dirty="0">
                  <a:solidFill>
                    <a:schemeClr val="bg1"/>
                  </a:solidFill>
                </a:rPr>
                <a:t>2014</a:t>
              </a:r>
              <a:endParaRPr lang="es-ES_tradnl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B293CAE-FB12-C442-CE36-844C4AA35A33}"/>
              </a:ext>
            </a:extLst>
          </p:cNvPr>
          <p:cNvSpPr txBox="1"/>
          <p:nvPr/>
        </p:nvSpPr>
        <p:spPr>
          <a:xfrm>
            <a:off x="-2981703" y="2616960"/>
            <a:ext cx="6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</a:rPr>
              <a:t>32%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DFEC52-A87D-21B5-1061-B37199BCA6D7}"/>
              </a:ext>
            </a:extLst>
          </p:cNvPr>
          <p:cNvSpPr txBox="1"/>
          <p:nvPr/>
        </p:nvSpPr>
        <p:spPr>
          <a:xfrm>
            <a:off x="-2981703" y="3232513"/>
            <a:ext cx="21658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1.86 billion people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5AA9A4-3990-72A1-8872-38F3615889A8}"/>
              </a:ext>
            </a:extLst>
          </p:cNvPr>
          <p:cNvSpPr txBox="1"/>
          <p:nvPr/>
        </p:nvSpPr>
        <p:spPr>
          <a:xfrm>
            <a:off x="-2981703" y="4415264"/>
            <a:ext cx="169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</a:rPr>
              <a:t>23%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A2C8A6-EA07-2F68-4CD9-EC2CA41A5475}"/>
              </a:ext>
            </a:extLst>
          </p:cNvPr>
          <p:cNvSpPr txBox="1"/>
          <p:nvPr/>
        </p:nvSpPr>
        <p:spPr>
          <a:xfrm>
            <a:off x="-2981703" y="5030817"/>
            <a:ext cx="2139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1.70 billion people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A2BF66-8AD0-029F-3E46-9687E9F71CB8}"/>
              </a:ext>
            </a:extLst>
          </p:cNvPr>
          <p:cNvGrpSpPr/>
          <p:nvPr/>
        </p:nvGrpSpPr>
        <p:grpSpPr>
          <a:xfrm>
            <a:off x="576948" y="1685091"/>
            <a:ext cx="5295954" cy="1072734"/>
            <a:chOff x="5813099" y="1829466"/>
            <a:chExt cx="5295954" cy="107273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853FE4-CBAE-ADC3-354E-4B50D90CE95D}"/>
                </a:ext>
              </a:extLst>
            </p:cNvPr>
            <p:cNvSpPr txBox="1"/>
            <p:nvPr/>
          </p:nvSpPr>
          <p:spPr>
            <a:xfrm>
              <a:off x="6850033" y="1981112"/>
              <a:ext cx="42590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These estimates were based on </a:t>
              </a:r>
              <a:r>
                <a:rPr lang="en-US" sz="2200" b="1" dirty="0"/>
                <a:t>two key assumptions</a:t>
              </a:r>
              <a:r>
                <a:rPr lang="en-US" sz="2200" dirty="0"/>
                <a:t>:</a:t>
              </a:r>
            </a:p>
          </p:txBody>
        </p:sp>
        <p:pic>
          <p:nvPicPr>
            <p:cNvPr id="25" name="Picture 2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FB90518-8FF9-2406-3120-A8E8CFFAB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82" r="13856" b="13759"/>
            <a:stretch/>
          </p:blipFill>
          <p:spPr>
            <a:xfrm>
              <a:off x="5813099" y="1829466"/>
              <a:ext cx="921247" cy="1072734"/>
            </a:xfrm>
            <a:prstGeom prst="rect">
              <a:avLst/>
            </a:prstGeom>
          </p:spPr>
        </p:pic>
      </p:grpSp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A106875B-5892-C47E-ECFE-38128240AE80}"/>
              </a:ext>
            </a:extLst>
          </p:cNvPr>
          <p:cNvSpPr/>
          <p:nvPr/>
        </p:nvSpPr>
        <p:spPr>
          <a:xfrm>
            <a:off x="642503" y="3172027"/>
            <a:ext cx="6027807" cy="78718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alpha val="95289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CHALLENGED BY REVERSION</a:t>
            </a:r>
          </a:p>
        </p:txBody>
      </p:sp>
      <p:sp>
        <p:nvSpPr>
          <p:cNvPr id="5" name="Round Diagonal Corner of Rectangle 4">
            <a:extLst>
              <a:ext uri="{FF2B5EF4-FFF2-40B4-BE49-F238E27FC236}">
                <a16:creationId xmlns:a16="http://schemas.microsoft.com/office/drawing/2014/main" id="{9A57B449-E5DC-894B-88F1-C6142F8F3F3B}"/>
              </a:ext>
            </a:extLst>
          </p:cNvPr>
          <p:cNvSpPr/>
          <p:nvPr/>
        </p:nvSpPr>
        <p:spPr>
          <a:xfrm>
            <a:off x="576948" y="4887541"/>
            <a:ext cx="6093361" cy="105223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alpha val="95289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CHALLENGED BY SELF-CLEARANCE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86FF883-4DB4-9AB0-E878-945017846498}"/>
              </a:ext>
            </a:extLst>
          </p:cNvPr>
          <p:cNvGrpSpPr/>
          <p:nvPr/>
        </p:nvGrpSpPr>
        <p:grpSpPr>
          <a:xfrm>
            <a:off x="6872421" y="2812755"/>
            <a:ext cx="4999583" cy="1503584"/>
            <a:chOff x="6872421" y="2957130"/>
            <a:chExt cx="4999583" cy="1503584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E7D4DE4-D7C6-F453-56B0-9ED05FC3CC14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>
              <a:off x="6872421" y="3571879"/>
              <a:ext cx="827790" cy="0"/>
            </a:xfrm>
            <a:prstGeom prst="straightConnector1">
              <a:avLst/>
            </a:prstGeom>
            <a:ln w="571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796DCD9-601D-DFB4-0470-A8A47996B517}"/>
                </a:ext>
              </a:extLst>
            </p:cNvPr>
            <p:cNvGrpSpPr/>
            <p:nvPr/>
          </p:nvGrpSpPr>
          <p:grpSpPr>
            <a:xfrm>
              <a:off x="7883895" y="2957130"/>
              <a:ext cx="3988109" cy="1503584"/>
              <a:chOff x="7883897" y="3083411"/>
              <a:chExt cx="3988109" cy="150358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E165B6-3321-42BD-67A3-F6EA0AF5A25D}"/>
                  </a:ext>
                </a:extLst>
              </p:cNvPr>
              <p:cNvSpPr txBox="1"/>
              <p:nvPr/>
            </p:nvSpPr>
            <p:spPr>
              <a:xfrm>
                <a:off x="7883897" y="3083411"/>
                <a:ext cx="398810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Suggested since the early 1900s, with significant implications on the estimated risk of infection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0D09635-3A0A-1871-3DB0-CF82E943B4D3}"/>
                  </a:ext>
                </a:extLst>
              </p:cNvPr>
              <p:cNvSpPr txBox="1"/>
              <p:nvPr/>
            </p:nvSpPr>
            <p:spPr>
              <a:xfrm>
                <a:off x="8495719" y="4063775"/>
                <a:ext cx="27644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>
                        <a:lumMod val="65000"/>
                      </a:schemeClr>
                    </a:solidFill>
                  </a:rPr>
                  <a:t>von </a:t>
                </a:r>
                <a:r>
                  <a:rPr lang="en-US" sz="1400" i="1" dirty="0" err="1">
                    <a:solidFill>
                      <a:schemeClr val="bg1">
                        <a:lumMod val="65000"/>
                      </a:schemeClr>
                    </a:solidFill>
                  </a:rPr>
                  <a:t>Pirquet</a:t>
                </a:r>
                <a:r>
                  <a:rPr lang="en-US" sz="1400" i="1" dirty="0">
                    <a:solidFill>
                      <a:schemeClr val="bg1">
                        <a:lumMod val="65000"/>
                      </a:schemeClr>
                    </a:solidFill>
                  </a:rPr>
                  <a:t> J Am Med Assoc 1909</a:t>
                </a:r>
              </a:p>
              <a:p>
                <a:pPr algn="ctr"/>
                <a:r>
                  <a:rPr lang="en-US" sz="1400" i="1" dirty="0">
                    <a:solidFill>
                      <a:schemeClr val="bg1">
                        <a:lumMod val="65000"/>
                      </a:schemeClr>
                    </a:solidFill>
                  </a:rPr>
                  <a:t>Dale et al. </a:t>
                </a:r>
                <a:r>
                  <a:rPr lang="en-US" sz="1400" i="1" dirty="0" err="1">
                    <a:solidFill>
                      <a:schemeClr val="bg1">
                        <a:lumMod val="65000"/>
                      </a:schemeClr>
                    </a:solidFill>
                  </a:rPr>
                  <a:t>Eur</a:t>
                </a:r>
                <a:r>
                  <a:rPr lang="en-US" sz="1400" i="1" dirty="0">
                    <a:solidFill>
                      <a:schemeClr val="bg1">
                        <a:lumMod val="65000"/>
                      </a:schemeClr>
                    </a:solidFill>
                  </a:rPr>
                  <a:t> Respir Rev 2023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444BDA-A2CB-87D2-27DA-44D63B29E4AC}"/>
              </a:ext>
            </a:extLst>
          </p:cNvPr>
          <p:cNvGrpSpPr/>
          <p:nvPr/>
        </p:nvGrpSpPr>
        <p:grpSpPr>
          <a:xfrm>
            <a:off x="6872421" y="4613100"/>
            <a:ext cx="4999584" cy="1634651"/>
            <a:chOff x="6872421" y="4757475"/>
            <a:chExt cx="4999584" cy="1634651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D6DE77D-D57C-4A30-93B1-BE0B7A1E5563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>
              <a:off x="6872421" y="5430426"/>
              <a:ext cx="827790" cy="0"/>
            </a:xfrm>
            <a:prstGeom prst="straightConnector1">
              <a:avLst/>
            </a:prstGeom>
            <a:ln w="571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7D9C7B-8CBA-3E18-5553-E4E792806ABE}"/>
                </a:ext>
              </a:extLst>
            </p:cNvPr>
            <p:cNvGrpSpPr/>
            <p:nvPr/>
          </p:nvGrpSpPr>
          <p:grpSpPr>
            <a:xfrm>
              <a:off x="7883896" y="4757475"/>
              <a:ext cx="3988109" cy="1634651"/>
              <a:chOff x="7883897" y="3083411"/>
              <a:chExt cx="3988109" cy="1634651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AA0B5A-F55A-BA6D-533C-59FE8D9EECFE}"/>
                  </a:ext>
                </a:extLst>
              </p:cNvPr>
              <p:cNvSpPr txBox="1"/>
              <p:nvPr/>
            </p:nvSpPr>
            <p:spPr>
              <a:xfrm>
                <a:off x="7883897" y="3083411"/>
                <a:ext cx="3988109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A substantial proportion of individuals self-clear infection (and risk of TB disease) in the absence of treatment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6FBFA86-623D-00F0-D5E4-0066677023B4}"/>
                  </a:ext>
                </a:extLst>
              </p:cNvPr>
              <p:cNvSpPr txBox="1"/>
              <p:nvPr/>
            </p:nvSpPr>
            <p:spPr>
              <a:xfrm>
                <a:off x="8495719" y="4410285"/>
                <a:ext cx="276446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>
                        <a:lumMod val="65000"/>
                      </a:schemeClr>
                    </a:solidFill>
                  </a:rPr>
                  <a:t>Emery et al. Proc R Soc B 2021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7160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A100BC76-9965-21CD-7A4B-3581D73FF191}"/>
              </a:ext>
            </a:extLst>
          </p:cNvPr>
          <p:cNvGrpSpPr/>
          <p:nvPr/>
        </p:nvGrpSpPr>
        <p:grpSpPr>
          <a:xfrm>
            <a:off x="-12147141" y="4754286"/>
            <a:ext cx="6448925" cy="1352280"/>
            <a:chOff x="5659654" y="4327222"/>
            <a:chExt cx="6448925" cy="1352280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4E61B7F1-AB85-A6B1-5156-F0BC11725899}"/>
                </a:ext>
              </a:extLst>
            </p:cNvPr>
            <p:cNvSpPr/>
            <p:nvPr/>
          </p:nvSpPr>
          <p:spPr>
            <a:xfrm>
              <a:off x="5659654" y="4327222"/>
              <a:ext cx="6448925" cy="13522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04FA59C-90BE-9653-9583-8F6663987CED}"/>
                </a:ext>
              </a:extLst>
            </p:cNvPr>
            <p:cNvSpPr txBox="1"/>
            <p:nvPr/>
          </p:nvSpPr>
          <p:spPr>
            <a:xfrm>
              <a:off x="5878654" y="4411600"/>
              <a:ext cx="3649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2. Persistent </a:t>
              </a:r>
              <a:r>
                <a:rPr lang="en-US" sz="2400" b="1" i="1" dirty="0">
                  <a:solidFill>
                    <a:schemeClr val="bg1"/>
                  </a:solidFill>
                </a:rPr>
                <a:t>Mtb </a:t>
              </a:r>
              <a:r>
                <a:rPr lang="en-US" sz="2400" b="1" dirty="0">
                  <a:solidFill>
                    <a:schemeClr val="bg1"/>
                  </a:solidFill>
                </a:rPr>
                <a:t>infection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662F2F-C85F-3565-553D-39A9E8153E3D}"/>
                </a:ext>
              </a:extLst>
            </p:cNvPr>
            <p:cNvSpPr txBox="1"/>
            <p:nvPr/>
          </p:nvSpPr>
          <p:spPr>
            <a:xfrm>
              <a:off x="6255861" y="4873265"/>
              <a:ext cx="5236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i.e. Individuals are infected for life and thus are at continuous risk of progression to disease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4387A4-9EAA-CBDD-995B-55281BD3E600}"/>
              </a:ext>
            </a:extLst>
          </p:cNvPr>
          <p:cNvGrpSpPr/>
          <p:nvPr/>
        </p:nvGrpSpPr>
        <p:grpSpPr>
          <a:xfrm>
            <a:off x="-12147141" y="3035512"/>
            <a:ext cx="6448925" cy="1072733"/>
            <a:chOff x="5659654" y="2916456"/>
            <a:chExt cx="6448925" cy="1072733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47BB0D7-DD2D-F4E7-9069-CD1B367C36C3}"/>
                </a:ext>
              </a:extLst>
            </p:cNvPr>
            <p:cNvSpPr/>
            <p:nvPr/>
          </p:nvSpPr>
          <p:spPr>
            <a:xfrm>
              <a:off x="5659654" y="2916456"/>
              <a:ext cx="6448925" cy="107273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3550A2-B761-6358-C16F-E227617A64D5}"/>
                </a:ext>
              </a:extLst>
            </p:cNvPr>
            <p:cNvSpPr txBox="1"/>
            <p:nvPr/>
          </p:nvSpPr>
          <p:spPr>
            <a:xfrm>
              <a:off x="5878654" y="3051088"/>
              <a:ext cx="4939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1. Unchanging TB immunoreactivity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AFD34E-1565-8FBC-8050-7146EAA87C85}"/>
                </a:ext>
              </a:extLst>
            </p:cNvPr>
            <p:cNvSpPr txBox="1"/>
            <p:nvPr/>
          </p:nvSpPr>
          <p:spPr>
            <a:xfrm>
              <a:off x="6255861" y="3475071"/>
              <a:ext cx="5236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i.e. TST/IGRA positivity is stable and permanent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9132"/>
            <a:ext cx="9388669" cy="623236"/>
          </a:xfrm>
        </p:spPr>
        <p:txBody>
          <a:bodyPr/>
          <a:lstStyle/>
          <a:p>
            <a:r>
              <a:rPr lang="en-US" dirty="0"/>
              <a:t>Background: Other issues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A2BF66-8AD0-029F-3E46-9687E9F71CB8}"/>
              </a:ext>
            </a:extLst>
          </p:cNvPr>
          <p:cNvGrpSpPr/>
          <p:nvPr/>
        </p:nvGrpSpPr>
        <p:grpSpPr>
          <a:xfrm>
            <a:off x="-11993689" y="1685091"/>
            <a:ext cx="5295954" cy="1072734"/>
            <a:chOff x="5813099" y="1829466"/>
            <a:chExt cx="5295954" cy="107273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853FE4-CBAE-ADC3-354E-4B50D90CE95D}"/>
                </a:ext>
              </a:extLst>
            </p:cNvPr>
            <p:cNvSpPr txBox="1"/>
            <p:nvPr/>
          </p:nvSpPr>
          <p:spPr>
            <a:xfrm>
              <a:off x="6850033" y="1981112"/>
              <a:ext cx="42590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These estimates were based on </a:t>
              </a:r>
              <a:r>
                <a:rPr lang="en-US" sz="2200" b="1" dirty="0"/>
                <a:t>two key assumptions</a:t>
              </a:r>
              <a:r>
                <a:rPr lang="en-US" sz="2200" dirty="0"/>
                <a:t>:</a:t>
              </a:r>
            </a:p>
          </p:txBody>
        </p:sp>
        <p:pic>
          <p:nvPicPr>
            <p:cNvPr id="25" name="Picture 2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FB90518-8FF9-2406-3120-A8E8CFFAB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82" r="13856" b="13759"/>
            <a:stretch/>
          </p:blipFill>
          <p:spPr>
            <a:xfrm>
              <a:off x="5813099" y="1829466"/>
              <a:ext cx="921247" cy="1072734"/>
            </a:xfrm>
            <a:prstGeom prst="rect">
              <a:avLst/>
            </a:prstGeom>
          </p:spPr>
        </p:pic>
      </p:grpSp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A106875B-5892-C47E-ECFE-38128240AE80}"/>
              </a:ext>
            </a:extLst>
          </p:cNvPr>
          <p:cNvSpPr/>
          <p:nvPr/>
        </p:nvSpPr>
        <p:spPr>
          <a:xfrm>
            <a:off x="-11928134" y="3172027"/>
            <a:ext cx="6027807" cy="78718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alpha val="95289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CHALLENGED BY REVERSION</a:t>
            </a:r>
          </a:p>
        </p:txBody>
      </p:sp>
      <p:sp>
        <p:nvSpPr>
          <p:cNvPr id="5" name="Round Diagonal Corner of Rectangle 4">
            <a:extLst>
              <a:ext uri="{FF2B5EF4-FFF2-40B4-BE49-F238E27FC236}">
                <a16:creationId xmlns:a16="http://schemas.microsoft.com/office/drawing/2014/main" id="{9A57B449-E5DC-894B-88F1-C6142F8F3F3B}"/>
              </a:ext>
            </a:extLst>
          </p:cNvPr>
          <p:cNvSpPr/>
          <p:nvPr/>
        </p:nvSpPr>
        <p:spPr>
          <a:xfrm>
            <a:off x="-11993689" y="4887541"/>
            <a:ext cx="6093361" cy="105223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alpha val="95289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CHALLENGED BY SELF-CLEARANCE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7D4DE4-D7C6-F453-56B0-9ED05FC3CC14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-5698216" y="3571879"/>
            <a:ext cx="827790" cy="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96DCD9-601D-DFB4-0470-A8A47996B517}"/>
              </a:ext>
            </a:extLst>
          </p:cNvPr>
          <p:cNvGrpSpPr/>
          <p:nvPr/>
        </p:nvGrpSpPr>
        <p:grpSpPr>
          <a:xfrm>
            <a:off x="-4686742" y="2812755"/>
            <a:ext cx="3988109" cy="1503584"/>
            <a:chOff x="7883897" y="3083411"/>
            <a:chExt cx="3988109" cy="150358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E165B6-3321-42BD-67A3-F6EA0AF5A25D}"/>
                </a:ext>
              </a:extLst>
            </p:cNvPr>
            <p:cNvSpPr txBox="1"/>
            <p:nvPr/>
          </p:nvSpPr>
          <p:spPr>
            <a:xfrm>
              <a:off x="7883897" y="3083411"/>
              <a:ext cx="398810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Suggested since the early 1900s, with significant implications on the estimated risk of infection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D09635-3A0A-1871-3DB0-CF82E943B4D3}"/>
                </a:ext>
              </a:extLst>
            </p:cNvPr>
            <p:cNvSpPr txBox="1"/>
            <p:nvPr/>
          </p:nvSpPr>
          <p:spPr>
            <a:xfrm>
              <a:off x="8495719" y="4063775"/>
              <a:ext cx="276446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von </a:t>
              </a:r>
              <a:r>
                <a:rPr lang="en-US" sz="1400" i="1" dirty="0" err="1">
                  <a:solidFill>
                    <a:schemeClr val="bg1">
                      <a:lumMod val="65000"/>
                    </a:schemeClr>
                  </a:solidFill>
                </a:rPr>
                <a:t>Pirquet</a:t>
              </a: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 J Am Med Assoc 1909</a:t>
              </a:r>
            </a:p>
            <a:p>
              <a:pPr algn="ctr"/>
              <a:r>
                <a:rPr lang="en-US" sz="1400" i="1" dirty="0" err="1">
                  <a:solidFill>
                    <a:schemeClr val="bg1">
                      <a:lumMod val="65000"/>
                    </a:schemeClr>
                  </a:solidFill>
                </a:rPr>
                <a:t>Schwalb</a:t>
              </a:r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 et al. Am J Epidemiol 2023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D6DE77D-D57C-4A30-93B1-BE0B7A1E5563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-5698216" y="5430426"/>
            <a:ext cx="827790" cy="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7D9C7B-8CBA-3E18-5553-E4E792806ABE}"/>
              </a:ext>
            </a:extLst>
          </p:cNvPr>
          <p:cNvGrpSpPr/>
          <p:nvPr/>
        </p:nvGrpSpPr>
        <p:grpSpPr>
          <a:xfrm>
            <a:off x="-4686741" y="4613100"/>
            <a:ext cx="3988109" cy="1634651"/>
            <a:chOff x="7883897" y="3083411"/>
            <a:chExt cx="3988109" cy="163465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AA0B5A-F55A-BA6D-533C-59FE8D9EECFE}"/>
                </a:ext>
              </a:extLst>
            </p:cNvPr>
            <p:cNvSpPr txBox="1"/>
            <p:nvPr/>
          </p:nvSpPr>
          <p:spPr>
            <a:xfrm>
              <a:off x="7883897" y="3083411"/>
              <a:ext cx="398810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A substantial proportion of individuals self-clear infection (and risk of TB disease) in the absence of treatment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6FBFA86-623D-00F0-D5E4-0066677023B4}"/>
                </a:ext>
              </a:extLst>
            </p:cNvPr>
            <p:cNvSpPr txBox="1"/>
            <p:nvPr/>
          </p:nvSpPr>
          <p:spPr>
            <a:xfrm>
              <a:off x="8495719" y="4410285"/>
              <a:ext cx="2764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65000"/>
                    </a:schemeClr>
                  </a:solidFill>
                </a:rPr>
                <a:t>Emery et al. Proc R Soc B 2021 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ADA4599-A466-EDCD-CCF0-8E11E00E5E6D}"/>
              </a:ext>
            </a:extLst>
          </p:cNvPr>
          <p:cNvGrpSpPr/>
          <p:nvPr/>
        </p:nvGrpSpPr>
        <p:grpSpPr>
          <a:xfrm>
            <a:off x="724945" y="1946839"/>
            <a:ext cx="4446331" cy="2554884"/>
            <a:chOff x="724945" y="2219397"/>
            <a:chExt cx="4446331" cy="2554884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327B3C8-FDB6-2029-802E-CDD5A25B24D0}"/>
                </a:ext>
              </a:extLst>
            </p:cNvPr>
            <p:cNvSpPr/>
            <p:nvPr/>
          </p:nvSpPr>
          <p:spPr>
            <a:xfrm>
              <a:off x="724945" y="2219397"/>
              <a:ext cx="3647991" cy="1750429"/>
            </a:xfrm>
            <a:prstGeom prst="round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2952C4-3FBB-AC3B-5605-00E808A31F27}"/>
                </a:ext>
              </a:extLst>
            </p:cNvPr>
            <p:cNvSpPr txBox="1"/>
            <p:nvPr/>
          </p:nvSpPr>
          <p:spPr>
            <a:xfrm>
              <a:off x="916207" y="2416308"/>
              <a:ext cx="3265465" cy="132343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Reliance on immunoreactivity estimates in children as a proxy of recent infection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7700192-876D-4444-0C46-8B336B4E0FAD}"/>
                </a:ext>
              </a:extLst>
            </p:cNvPr>
            <p:cNvGrpSpPr/>
            <p:nvPr/>
          </p:nvGrpSpPr>
          <p:grpSpPr>
            <a:xfrm>
              <a:off x="3572678" y="3175683"/>
              <a:ext cx="1598598" cy="1598598"/>
              <a:chOff x="4766206" y="3339313"/>
              <a:chExt cx="1598598" cy="159859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321FDE7-C537-92D0-54F0-900A59F0512C}"/>
                  </a:ext>
                </a:extLst>
              </p:cNvPr>
              <p:cNvSpPr/>
              <p:nvPr/>
            </p:nvSpPr>
            <p:spPr>
              <a:xfrm>
                <a:off x="4766206" y="3339313"/>
                <a:ext cx="1598598" cy="1598598"/>
              </a:xfrm>
              <a:prstGeom prst="ellipse">
                <a:avLst/>
              </a:prstGeom>
              <a:solidFill>
                <a:schemeClr val="bg1"/>
              </a:solidFill>
              <a:ln w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E6A86CFB-F008-EC81-29CC-FF610EB6D8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761" t="4070" r="10444" b="15228"/>
              <a:stretch/>
            </p:blipFill>
            <p:spPr>
              <a:xfrm>
                <a:off x="4888828" y="3464961"/>
                <a:ext cx="1353353" cy="1386113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8429639-26E1-B9EB-79D7-C794AFFCC5F2}"/>
              </a:ext>
            </a:extLst>
          </p:cNvPr>
          <p:cNvGrpSpPr/>
          <p:nvPr/>
        </p:nvGrpSpPr>
        <p:grpSpPr>
          <a:xfrm>
            <a:off x="6700185" y="2298363"/>
            <a:ext cx="4446331" cy="2198204"/>
            <a:chOff x="6700185" y="2570921"/>
            <a:chExt cx="4446331" cy="2198204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28DF9A5-13BC-EE99-152C-B2316B19AF6F}"/>
                </a:ext>
              </a:extLst>
            </p:cNvPr>
            <p:cNvSpPr/>
            <p:nvPr/>
          </p:nvSpPr>
          <p:spPr>
            <a:xfrm>
              <a:off x="6700185" y="2570921"/>
              <a:ext cx="3647991" cy="1393749"/>
            </a:xfrm>
            <a:prstGeom prst="round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2CE49BE-2EA0-88B1-48C6-FEF43155E1EA}"/>
                </a:ext>
              </a:extLst>
            </p:cNvPr>
            <p:cNvSpPr txBox="1"/>
            <p:nvPr/>
          </p:nvSpPr>
          <p:spPr>
            <a:xfrm>
              <a:off x="6885051" y="2757825"/>
              <a:ext cx="3222167" cy="101566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Considerable population shifts and dynamics are constantly occurring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876251-E3B1-68E8-2F93-FF7AE29F0A59}"/>
                </a:ext>
              </a:extLst>
            </p:cNvPr>
            <p:cNvSpPr/>
            <p:nvPr/>
          </p:nvSpPr>
          <p:spPr>
            <a:xfrm>
              <a:off x="9547918" y="3170527"/>
              <a:ext cx="1598598" cy="1598598"/>
            </a:xfrm>
            <a:prstGeom prst="ellipse">
              <a:avLst/>
            </a:prstGeom>
            <a:solidFill>
              <a:schemeClr val="bg1"/>
            </a:solidFill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EFB03D7-C3B8-4B17-2C50-8415CF989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68" t="3606" r="6702" b="16937"/>
            <a:stretch/>
          </p:blipFill>
          <p:spPr>
            <a:xfrm>
              <a:off x="9676228" y="3336661"/>
              <a:ext cx="1341977" cy="1235152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38EE45A-B961-B4D4-578D-2E9573B3B4CF}"/>
              </a:ext>
            </a:extLst>
          </p:cNvPr>
          <p:cNvGrpSpPr/>
          <p:nvPr/>
        </p:nvGrpSpPr>
        <p:grpSpPr>
          <a:xfrm>
            <a:off x="1315666" y="3920976"/>
            <a:ext cx="3988109" cy="2220666"/>
            <a:chOff x="1315666" y="4193534"/>
            <a:chExt cx="3988109" cy="222066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175D48C-00AA-5882-2350-99FAD82A3F09}"/>
                </a:ext>
              </a:extLst>
            </p:cNvPr>
            <p:cNvGrpSpPr/>
            <p:nvPr/>
          </p:nvGrpSpPr>
          <p:grpSpPr>
            <a:xfrm>
              <a:off x="1315666" y="5213273"/>
              <a:ext cx="3988109" cy="1200927"/>
              <a:chOff x="7883897" y="3083411"/>
              <a:chExt cx="3988109" cy="1200927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D92F7CE-63BB-9111-9435-A39E08695DB7}"/>
                  </a:ext>
                </a:extLst>
              </p:cNvPr>
              <p:cNvSpPr txBox="1"/>
              <p:nvPr/>
            </p:nvSpPr>
            <p:spPr>
              <a:xfrm>
                <a:off x="7883897" y="3083411"/>
                <a:ext cx="398810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Children have lower exposure than adolescents and adults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580FD23-AC66-42C4-F1D9-3FDB06BD3332}"/>
                  </a:ext>
                </a:extLst>
              </p:cNvPr>
              <p:cNvSpPr txBox="1"/>
              <p:nvPr/>
            </p:nvSpPr>
            <p:spPr>
              <a:xfrm>
                <a:off x="8011535" y="3761118"/>
                <a:ext cx="373298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>
                        <a:lumMod val="65000"/>
                      </a:schemeClr>
                    </a:solidFill>
                  </a:rPr>
                  <a:t>Neuenschwander et al. Int J Tuberc Lung Dis 2000</a:t>
                </a:r>
              </a:p>
              <a:p>
                <a:pPr algn="ctr"/>
                <a:r>
                  <a:rPr lang="en-US" sz="1400" i="1" dirty="0">
                    <a:solidFill>
                      <a:schemeClr val="bg1">
                        <a:lumMod val="65000"/>
                      </a:schemeClr>
                    </a:solidFill>
                  </a:rPr>
                  <a:t>Dowdy and Behr Lancet Infect Dis 2022</a:t>
                </a: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C04E314-228C-9F0A-ABE0-E38930B03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7791" y="4193534"/>
              <a:ext cx="0" cy="756558"/>
            </a:xfrm>
            <a:prstGeom prst="straightConnector1">
              <a:avLst/>
            </a:prstGeom>
            <a:ln w="571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AAC52BA-2456-FB32-C3A2-360F799A7DF7}"/>
              </a:ext>
            </a:extLst>
          </p:cNvPr>
          <p:cNvGrpSpPr/>
          <p:nvPr/>
        </p:nvGrpSpPr>
        <p:grpSpPr>
          <a:xfrm>
            <a:off x="6885051" y="3920976"/>
            <a:ext cx="3988109" cy="2005223"/>
            <a:chOff x="6885051" y="4193534"/>
            <a:chExt cx="3988109" cy="200522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D5ADC92-3D7F-EC68-F05F-1309E2500C05}"/>
                </a:ext>
              </a:extLst>
            </p:cNvPr>
            <p:cNvGrpSpPr/>
            <p:nvPr/>
          </p:nvGrpSpPr>
          <p:grpSpPr>
            <a:xfrm>
              <a:off x="6885051" y="5213273"/>
              <a:ext cx="3988109" cy="985484"/>
              <a:chOff x="7883897" y="3083411"/>
              <a:chExt cx="3988109" cy="985484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DA231F8-AD48-D100-26F4-03A6C248960A}"/>
                  </a:ext>
                </a:extLst>
              </p:cNvPr>
              <p:cNvSpPr txBox="1"/>
              <p:nvPr/>
            </p:nvSpPr>
            <p:spPr>
              <a:xfrm>
                <a:off x="7883897" y="3083411"/>
                <a:ext cx="398810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Aging population, migration, economic shocks all play a role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BE01871-50DC-A900-FAB0-57DAB789F247}"/>
                  </a:ext>
                </a:extLst>
              </p:cNvPr>
              <p:cNvSpPr txBox="1"/>
              <p:nvPr/>
            </p:nvSpPr>
            <p:spPr>
              <a:xfrm>
                <a:off x="8011535" y="3761118"/>
                <a:ext cx="373298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>
                        <a:lumMod val="65000"/>
                      </a:schemeClr>
                    </a:solidFill>
                  </a:rPr>
                  <a:t>Dye and Williams Science 2010</a:t>
                </a:r>
              </a:p>
            </p:txBody>
          </p:sp>
        </p:grp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97AB60C-C379-B8EA-ED88-DBF7DE54A1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7176" y="4193534"/>
              <a:ext cx="0" cy="756558"/>
            </a:xfrm>
            <a:prstGeom prst="straightConnector1">
              <a:avLst/>
            </a:prstGeom>
            <a:ln w="571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576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9132"/>
            <a:ext cx="9388669" cy="623236"/>
          </a:xfrm>
        </p:spPr>
        <p:txBody>
          <a:bodyPr/>
          <a:lstStyle/>
          <a:p>
            <a:r>
              <a:rPr lang="en-US" dirty="0"/>
              <a:t>Background: Research gap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7819FC-143B-7B68-C54A-2741736EC286}"/>
              </a:ext>
            </a:extLst>
          </p:cNvPr>
          <p:cNvGrpSpPr/>
          <p:nvPr/>
        </p:nvGrpSpPr>
        <p:grpSpPr>
          <a:xfrm>
            <a:off x="3889302" y="2085157"/>
            <a:ext cx="4410219" cy="3779569"/>
            <a:chOff x="3889302" y="1969653"/>
            <a:chExt cx="4410219" cy="377956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F1A7DF8-22B5-4A13-5281-73D5CB675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0240" y="2193597"/>
              <a:ext cx="1648332" cy="16483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634749-F776-10C1-C187-A51DF9946703}"/>
                </a:ext>
              </a:extLst>
            </p:cNvPr>
            <p:cNvSpPr txBox="1"/>
            <p:nvPr/>
          </p:nvSpPr>
          <p:spPr>
            <a:xfrm>
              <a:off x="4214131" y="4010745"/>
              <a:ext cx="376055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Current estimates </a:t>
              </a:r>
              <a:r>
                <a:rPr lang="en-US" sz="2400" b="1" dirty="0"/>
                <a:t>do not accurately capture</a:t>
              </a:r>
              <a:r>
                <a:rPr lang="en-US" sz="2400" dirty="0"/>
                <a:t> viable </a:t>
              </a:r>
              <a:r>
                <a:rPr lang="en-US" sz="2400" i="1" dirty="0"/>
                <a:t>Mtb</a:t>
              </a:r>
              <a:r>
                <a:rPr lang="en-US" sz="2400" dirty="0"/>
                <a:t> infections</a:t>
              </a:r>
              <a:endParaRPr lang="es-ES_tradnl" sz="2400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8D3526-4436-1766-7565-BA4049F142A0}"/>
                </a:ext>
              </a:extLst>
            </p:cNvPr>
            <p:cNvSpPr/>
            <p:nvPr/>
          </p:nvSpPr>
          <p:spPr>
            <a:xfrm>
              <a:off x="3889302" y="1969653"/>
              <a:ext cx="4410219" cy="3579284"/>
            </a:xfrm>
            <a:prstGeom prst="rect">
              <a:avLst/>
            </a:prstGeom>
            <a:noFill/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F31AE2-405D-DCA7-F517-2BF0875EA188}"/>
                </a:ext>
              </a:extLst>
            </p:cNvPr>
            <p:cNvSpPr txBox="1"/>
            <p:nvPr/>
          </p:nvSpPr>
          <p:spPr>
            <a:xfrm>
              <a:off x="5193073" y="5379890"/>
              <a:ext cx="1802673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s-ES_tradnl" b="1" dirty="0">
                  <a:solidFill>
                    <a:schemeClr val="bg1"/>
                  </a:solidFill>
                </a:rPr>
                <a:t>RESEARCH GAP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1DDFCBD6-5984-C216-8A6C-6C2B99ACFAB1}"/>
              </a:ext>
            </a:extLst>
          </p:cNvPr>
          <p:cNvSpPr/>
          <p:nvPr/>
        </p:nvSpPr>
        <p:spPr>
          <a:xfrm>
            <a:off x="609441" y="1493518"/>
            <a:ext cx="2173604" cy="217360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D461B0-FCB5-9F42-0C63-08BF68E4A0B2}"/>
              </a:ext>
            </a:extLst>
          </p:cNvPr>
          <p:cNvSpPr txBox="1"/>
          <p:nvPr/>
        </p:nvSpPr>
        <p:spPr>
          <a:xfrm>
            <a:off x="704841" y="2871657"/>
            <a:ext cx="198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Unchanging TB immunoreactivity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5C41FC-840B-11AA-E851-16946BB078AB}"/>
              </a:ext>
            </a:extLst>
          </p:cNvPr>
          <p:cNvSpPr/>
          <p:nvPr/>
        </p:nvSpPr>
        <p:spPr>
          <a:xfrm>
            <a:off x="606358" y="4121680"/>
            <a:ext cx="2173604" cy="217360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47A607-D0C3-DEBE-F93A-B2B4E39EE88B}"/>
              </a:ext>
            </a:extLst>
          </p:cNvPr>
          <p:cNvSpPr txBox="1"/>
          <p:nvPr/>
        </p:nvSpPr>
        <p:spPr>
          <a:xfrm>
            <a:off x="890508" y="5500718"/>
            <a:ext cx="1599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Risk of infection from children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CB3270-9766-CD1C-04CF-97ED860F7E83}"/>
              </a:ext>
            </a:extLst>
          </p:cNvPr>
          <p:cNvSpPr/>
          <p:nvPr/>
        </p:nvSpPr>
        <p:spPr>
          <a:xfrm>
            <a:off x="9214426" y="1493518"/>
            <a:ext cx="2173604" cy="217360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790540-BAA3-7A83-78A8-425CF3A1FCC4}"/>
              </a:ext>
            </a:extLst>
          </p:cNvPr>
          <p:cNvSpPr txBox="1"/>
          <p:nvPr/>
        </p:nvSpPr>
        <p:spPr>
          <a:xfrm>
            <a:off x="9309826" y="2862663"/>
            <a:ext cx="198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Lifelong </a:t>
            </a:r>
          </a:p>
          <a:p>
            <a:pPr algn="ctr"/>
            <a:r>
              <a:rPr lang="en-US" sz="1400" i="1" dirty="0"/>
              <a:t>Mtb </a:t>
            </a:r>
            <a:r>
              <a:rPr lang="en-US" sz="1400" dirty="0"/>
              <a:t>infection</a:t>
            </a:r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361B12-747D-2D80-0FEB-125B722DD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1" t="4070" r="10444" b="15228"/>
          <a:stretch/>
        </p:blipFill>
        <p:spPr>
          <a:xfrm>
            <a:off x="1155752" y="4389765"/>
            <a:ext cx="1069116" cy="109499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56FD523-7B4E-878E-E502-5E8B0B1AB654}"/>
              </a:ext>
            </a:extLst>
          </p:cNvPr>
          <p:cNvSpPr/>
          <p:nvPr/>
        </p:nvSpPr>
        <p:spPr>
          <a:xfrm>
            <a:off x="9214426" y="4121680"/>
            <a:ext cx="2173604" cy="217360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274766-FFB3-5493-4D1B-C044D2B585FA}"/>
              </a:ext>
            </a:extLst>
          </p:cNvPr>
          <p:cNvSpPr txBox="1"/>
          <p:nvPr/>
        </p:nvSpPr>
        <p:spPr>
          <a:xfrm>
            <a:off x="9356497" y="5495394"/>
            <a:ext cx="188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Evolving population trends</a:t>
            </a:r>
          </a:p>
        </p:txBody>
      </p:sp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7708B5-D313-089F-CAFC-607B3C7F4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68" t="3606" r="6702" b="16937"/>
          <a:stretch/>
        </p:blipFill>
        <p:spPr>
          <a:xfrm>
            <a:off x="9736609" y="4384348"/>
            <a:ext cx="1123539" cy="10341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4E7108-568D-780F-2A69-33D9ACBCA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642" y="1725321"/>
            <a:ext cx="1060398" cy="1060398"/>
          </a:xfrm>
          <a:prstGeom prst="rect">
            <a:avLst/>
          </a:prstGeom>
        </p:spPr>
      </p:pic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DE6317-807E-07E6-3D94-CC39DAD058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29" r="22583" b="14483"/>
          <a:stretch/>
        </p:blipFill>
        <p:spPr>
          <a:xfrm>
            <a:off x="1293422" y="1669132"/>
            <a:ext cx="802867" cy="12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7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Main_Presentation_Title_Page">
  <a:themeElements>
    <a:clrScheme name="Custom 1">
      <a:dk1>
        <a:srgbClr val="000000"/>
      </a:dk1>
      <a:lt1>
        <a:srgbClr val="FFFFFF"/>
      </a:lt1>
      <a:dk2>
        <a:srgbClr val="004550"/>
      </a:dk2>
      <a:lt2>
        <a:srgbClr val="2BAC6D"/>
      </a:lt2>
      <a:accent1>
        <a:srgbClr val="2BAC6D"/>
      </a:accent1>
      <a:accent2>
        <a:srgbClr val="004550"/>
      </a:accent2>
      <a:accent3>
        <a:srgbClr val="00ABCE"/>
      </a:accent3>
      <a:accent4>
        <a:srgbClr val="FBB800"/>
      </a:accent4>
      <a:accent5>
        <a:srgbClr val="E95B0C"/>
      </a:accent5>
      <a:accent6>
        <a:srgbClr val="B1B2B3"/>
      </a:accent6>
      <a:hlink>
        <a:srgbClr val="00ABCE"/>
      </a:hlink>
      <a:folHlink>
        <a:srgbClr val="B1B2B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12436</TotalTime>
  <Words>2640</Words>
  <Application>Microsoft Macintosh PowerPoint</Application>
  <PresentationFormat>Custom</PresentationFormat>
  <Paragraphs>410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Calibri</vt:lpstr>
      <vt:lpstr>Cambria Math</vt:lpstr>
      <vt:lpstr>Constantia</vt:lpstr>
      <vt:lpstr>Corbel</vt:lpstr>
      <vt:lpstr>Google Sans</vt:lpstr>
      <vt:lpstr>merriweather</vt:lpstr>
      <vt:lpstr>open sans</vt:lpstr>
      <vt:lpstr>open sans</vt:lpstr>
      <vt:lpstr>Wingdings</vt:lpstr>
      <vt:lpstr>Main_Presentation_Title_Page</vt:lpstr>
      <vt:lpstr>PowerPoint Presentation</vt:lpstr>
      <vt:lpstr>PowerPoint Presentation</vt:lpstr>
      <vt:lpstr>Background: Estimates of Mtb infection </vt:lpstr>
      <vt:lpstr>Background: Estimates of Mtb infection </vt:lpstr>
      <vt:lpstr>Background: Previous estimates</vt:lpstr>
      <vt:lpstr>Background: Key assumptions</vt:lpstr>
      <vt:lpstr>Background: Challenging assumptions</vt:lpstr>
      <vt:lpstr>Background: Other issues</vt:lpstr>
      <vt:lpstr>Background: Research gap</vt:lpstr>
      <vt:lpstr>Methods: Annual risk of infection</vt:lpstr>
      <vt:lpstr>Methods: Annual risk of infection</vt:lpstr>
      <vt:lpstr>Methods: Annual risk of infection</vt:lpstr>
      <vt:lpstr>Methods: GP regression</vt:lpstr>
      <vt:lpstr>Methods: Mixing and age-specific ARIs</vt:lpstr>
      <vt:lpstr>Methods: Mixing and age-specific ARIs</vt:lpstr>
      <vt:lpstr>Methods: Self-clearance</vt:lpstr>
      <vt:lpstr>Methods: Self-clearance</vt:lpstr>
      <vt:lpstr>Methods: Model structure</vt:lpstr>
      <vt:lpstr>Results: Global burden estimates [2022]</vt:lpstr>
      <vt:lpstr>Results: Global burden estimates</vt:lpstr>
      <vt:lpstr>Results: Global burden estimates</vt:lpstr>
      <vt:lpstr>Results: Distribution of recent viable Mtb infection</vt:lpstr>
      <vt:lpstr>Results: Global burden of recent Mtb infection</vt:lpstr>
      <vt:lpstr>Results: Countries with highest Mtb infections</vt:lpstr>
      <vt:lpstr>Results: Mtb infection prevalence trends</vt:lpstr>
      <vt:lpstr>Results: Mtb infection per age groups</vt:lpstr>
      <vt:lpstr>Results: Mtb infection per age groups</vt:lpstr>
      <vt:lpstr>Results: Scenario comparison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School of Hygiene  &amp; Tropical Medicine</dc:title>
  <dc:creator>Nick Smith</dc:creator>
  <cp:lastModifiedBy>Alvaro Schwalb</cp:lastModifiedBy>
  <cp:revision>108</cp:revision>
  <dcterms:created xsi:type="dcterms:W3CDTF">2017-08-07T14:02:54Z</dcterms:created>
  <dcterms:modified xsi:type="dcterms:W3CDTF">2024-09-20T09:27:29Z</dcterms:modified>
</cp:coreProperties>
</file>