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1"/>
  </p:notesMasterIdLst>
  <p:sldIdLst>
    <p:sldId id="256" r:id="rId2"/>
    <p:sldId id="257" r:id="rId3"/>
    <p:sldId id="287" r:id="rId4"/>
    <p:sldId id="259" r:id="rId5"/>
    <p:sldId id="286" r:id="rId6"/>
    <p:sldId id="276" r:id="rId7"/>
    <p:sldId id="263" r:id="rId8"/>
    <p:sldId id="283" r:id="rId9"/>
    <p:sldId id="281" r:id="rId10"/>
    <p:sldId id="282" r:id="rId11"/>
    <p:sldId id="264"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284" r:id="rId25"/>
    <p:sldId id="266" r:id="rId26"/>
    <p:sldId id="303" r:id="rId27"/>
    <p:sldId id="267" r:id="rId28"/>
    <p:sldId id="268" r:id="rId29"/>
    <p:sldId id="269" r:id="rId30"/>
    <p:sldId id="288" r:id="rId31"/>
    <p:sldId id="290" r:id="rId32"/>
    <p:sldId id="305" r:id="rId33"/>
    <p:sldId id="270" r:id="rId34"/>
    <p:sldId id="277" r:id="rId35"/>
    <p:sldId id="278" r:id="rId36"/>
    <p:sldId id="285" r:id="rId37"/>
    <p:sldId id="271" r:id="rId38"/>
    <p:sldId id="273"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1BB"/>
    <a:srgbClr val="FC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87" autoAdjust="0"/>
  </p:normalViewPr>
  <p:slideViewPr>
    <p:cSldViewPr snapToGrid="0">
      <p:cViewPr varScale="1">
        <p:scale>
          <a:sx n="89" d="100"/>
          <a:sy n="89" d="100"/>
        </p:scale>
        <p:origin x="143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BE429-F4E8-42C4-B1FE-565FEB6159CB}" type="datetimeFigureOut">
              <a:rPr lang="en-CA" smtClean="0"/>
              <a:t>2024-07-17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DE9DC-8F2A-4A5D-A8F7-FBF82A85BDA8}" type="slidenum">
              <a:rPr lang="en-CA" smtClean="0"/>
              <a:t>‹#›</a:t>
            </a:fld>
            <a:endParaRPr lang="en-CA"/>
          </a:p>
        </p:txBody>
      </p:sp>
    </p:spTree>
    <p:extLst>
      <p:ext uri="{BB962C8B-B14F-4D97-AF65-F5344CB8AC3E}">
        <p14:creationId xmlns:p14="http://schemas.microsoft.com/office/powerpoint/2010/main" val="332114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7CDE9DC-8F2A-4A5D-A8F7-FBF82A85BDA8}" type="slidenum">
              <a:rPr lang="en-CA" smtClean="0"/>
              <a:t>8</a:t>
            </a:fld>
            <a:endParaRPr lang="en-CA"/>
          </a:p>
        </p:txBody>
      </p:sp>
    </p:spTree>
    <p:extLst>
      <p:ext uri="{BB962C8B-B14F-4D97-AF65-F5344CB8AC3E}">
        <p14:creationId xmlns:p14="http://schemas.microsoft.com/office/powerpoint/2010/main" val="204697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Approx 0.3-1% of the population high-risk</a:t>
            </a:r>
          </a:p>
          <a:p>
            <a:endParaRPr lang="en-CA" dirty="0"/>
          </a:p>
          <a:p>
            <a:r>
              <a:rPr lang="en-CA" dirty="0"/>
              <a:t>Scale-up linearly from 2024-2050.</a:t>
            </a:r>
          </a:p>
        </p:txBody>
      </p:sp>
      <p:sp>
        <p:nvSpPr>
          <p:cNvPr id="4" name="Slide Number Placeholder 3"/>
          <p:cNvSpPr>
            <a:spLocks noGrp="1"/>
          </p:cNvSpPr>
          <p:nvPr>
            <p:ph type="sldNum" sz="quarter" idx="5"/>
          </p:nvPr>
        </p:nvSpPr>
        <p:spPr/>
        <p:txBody>
          <a:bodyPr/>
          <a:lstStyle/>
          <a:p>
            <a:fld id="{E7CDE9DC-8F2A-4A5D-A8F7-FBF82A85BDA8}" type="slidenum">
              <a:rPr lang="en-CA" smtClean="0"/>
              <a:t>10</a:t>
            </a:fld>
            <a:endParaRPr lang="en-CA"/>
          </a:p>
        </p:txBody>
      </p:sp>
    </p:spTree>
    <p:extLst>
      <p:ext uri="{BB962C8B-B14F-4D97-AF65-F5344CB8AC3E}">
        <p14:creationId xmlns:p14="http://schemas.microsoft.com/office/powerpoint/2010/main" val="340088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7CDE9DC-8F2A-4A5D-A8F7-FBF82A85BDA8}" type="slidenum">
              <a:rPr lang="en-CA" smtClean="0"/>
              <a:t>14</a:t>
            </a:fld>
            <a:endParaRPr lang="en-CA"/>
          </a:p>
        </p:txBody>
      </p:sp>
    </p:spTree>
    <p:extLst>
      <p:ext uri="{BB962C8B-B14F-4D97-AF65-F5344CB8AC3E}">
        <p14:creationId xmlns:p14="http://schemas.microsoft.com/office/powerpoint/2010/main" val="147279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7CDE9DC-8F2A-4A5D-A8F7-FBF82A85BDA8}" type="slidenum">
              <a:rPr lang="en-CA" smtClean="0"/>
              <a:t>32</a:t>
            </a:fld>
            <a:endParaRPr lang="en-CA"/>
          </a:p>
        </p:txBody>
      </p:sp>
    </p:spTree>
    <p:extLst>
      <p:ext uri="{BB962C8B-B14F-4D97-AF65-F5344CB8AC3E}">
        <p14:creationId xmlns:p14="http://schemas.microsoft.com/office/powerpoint/2010/main" val="251695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to remember though that these costs are often larger than the entire TB program budget!</a:t>
            </a:r>
          </a:p>
        </p:txBody>
      </p:sp>
      <p:sp>
        <p:nvSpPr>
          <p:cNvPr id="4" name="Slide Number Placeholder 3"/>
          <p:cNvSpPr>
            <a:spLocks noGrp="1"/>
          </p:cNvSpPr>
          <p:nvPr>
            <p:ph type="sldNum" sz="quarter" idx="5"/>
          </p:nvPr>
        </p:nvSpPr>
        <p:spPr/>
        <p:txBody>
          <a:bodyPr/>
          <a:lstStyle/>
          <a:p>
            <a:fld id="{E7CDE9DC-8F2A-4A5D-A8F7-FBF82A85BDA8}" type="slidenum">
              <a:rPr lang="en-CA" smtClean="0"/>
              <a:t>33</a:t>
            </a:fld>
            <a:endParaRPr lang="en-CA"/>
          </a:p>
        </p:txBody>
      </p:sp>
    </p:spTree>
    <p:extLst>
      <p:ext uri="{BB962C8B-B14F-4D97-AF65-F5344CB8AC3E}">
        <p14:creationId xmlns:p14="http://schemas.microsoft.com/office/powerpoint/2010/main" val="24922614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BDEF625-FE13-44C7-B411-927783E55E23}"/>
              </a:ext>
            </a:extLst>
          </p:cNvPr>
          <p:cNvSpPr/>
          <p:nvPr/>
        </p:nvSpPr>
        <p:spPr>
          <a:xfrm>
            <a:off x="0" y="0"/>
            <a:ext cx="12192000" cy="68579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ea typeface="Arial Unicode MS" panose="020B0604020202020204" pitchFamily="34" charset="-128"/>
              <a:cs typeface="Arial" panose="020B0604020202020204" pitchFamily="34" charset="0"/>
            </a:endParaRPr>
          </a:p>
        </p:txBody>
      </p:sp>
      <p:sp>
        <p:nvSpPr>
          <p:cNvPr id="2" name="Title 1">
            <a:extLst>
              <a:ext uri="{FF2B5EF4-FFF2-40B4-BE49-F238E27FC236}">
                <a16:creationId xmlns:a16="http://schemas.microsoft.com/office/drawing/2014/main" id="{082CA5EE-5812-4148-BC1C-EAFDB5EFE717}"/>
              </a:ext>
            </a:extLst>
          </p:cNvPr>
          <p:cNvSpPr>
            <a:spLocks noGrp="1"/>
          </p:cNvSpPr>
          <p:nvPr>
            <p:ph type="ctrTitle"/>
          </p:nvPr>
        </p:nvSpPr>
        <p:spPr>
          <a:xfrm>
            <a:off x="177336" y="432867"/>
            <a:ext cx="5605463" cy="2724402"/>
          </a:xfrm>
        </p:spPr>
        <p:txBody>
          <a:bodyPr anchor="b">
            <a:normAutofit/>
          </a:bodyPr>
          <a:lstStyle>
            <a:lvl1pPr algn="l">
              <a:defRPr sz="3200" b="1">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F3EB2D5A-0D84-41BE-A400-FF4FC272DFB2}"/>
              </a:ext>
            </a:extLst>
          </p:cNvPr>
          <p:cNvSpPr>
            <a:spLocks noGrp="1"/>
          </p:cNvSpPr>
          <p:nvPr>
            <p:ph type="subTitle" idx="1"/>
          </p:nvPr>
        </p:nvSpPr>
        <p:spPr>
          <a:xfrm>
            <a:off x="8350370" y="8271"/>
            <a:ext cx="3841626" cy="417078"/>
          </a:xfrm>
        </p:spPr>
        <p:txBody>
          <a:bodyPr>
            <a:normAutofit/>
          </a:bodyPr>
          <a:lstStyle>
            <a:lvl1pPr marL="0" indent="0" algn="r">
              <a:buNone/>
              <a:defRPr sz="1600">
                <a:latin typeface="Arial" panose="020B0604020202020204" pitchFamily="34" charset="0"/>
                <a:ea typeface="Arial Unicode MS" panose="020B060402020202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1026" name="Picture 2" descr="Tuberculosis (TB): Risk Factors">
            <a:extLst>
              <a:ext uri="{FF2B5EF4-FFF2-40B4-BE49-F238E27FC236}">
                <a16:creationId xmlns:a16="http://schemas.microsoft.com/office/drawing/2014/main" id="{313464FC-4A1B-4949-88F6-00AB809A5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749" y="850697"/>
            <a:ext cx="5561302" cy="3175203"/>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a:extLst>
              <a:ext uri="{FF2B5EF4-FFF2-40B4-BE49-F238E27FC236}">
                <a16:creationId xmlns:a16="http://schemas.microsoft.com/office/drawing/2014/main" id="{844AD634-6313-47A7-86DE-8EFE1A48817B}"/>
              </a:ext>
            </a:extLst>
          </p:cNvPr>
          <p:cNvSpPr/>
          <p:nvPr/>
        </p:nvSpPr>
        <p:spPr>
          <a:xfrm flipH="1">
            <a:off x="-1" y="6176963"/>
            <a:ext cx="12191997" cy="68103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53A7A360-3B1D-4F8B-8D62-AA7AC2623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8287" y="6401437"/>
            <a:ext cx="1141011" cy="3651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7819B81-617E-593B-8C22-23843CC06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130" y="6401144"/>
            <a:ext cx="1168880" cy="36512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Medicine">
            <a:extLst>
              <a:ext uri="{FF2B5EF4-FFF2-40B4-BE49-F238E27FC236}">
                <a16:creationId xmlns:a16="http://schemas.microsoft.com/office/drawing/2014/main" id="{D8EC33DA-E66A-7D77-7B78-6B4E2DD6A0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8909" y="4635961"/>
            <a:ext cx="914400" cy="914400"/>
          </a:xfrm>
          <a:prstGeom prst="rect">
            <a:avLst/>
          </a:prstGeom>
        </p:spPr>
      </p:pic>
      <p:pic>
        <p:nvPicPr>
          <p:cNvPr id="6" name="Graphic 5" descr="Doctor female with solid fill">
            <a:extLst>
              <a:ext uri="{FF2B5EF4-FFF2-40B4-BE49-F238E27FC236}">
                <a16:creationId xmlns:a16="http://schemas.microsoft.com/office/drawing/2014/main" id="{1A553FC2-9F52-B47F-5DB6-6DBD0C95D5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02487" y="5129717"/>
            <a:ext cx="914400" cy="914400"/>
          </a:xfrm>
          <a:prstGeom prst="rect">
            <a:avLst/>
          </a:prstGeom>
        </p:spPr>
      </p:pic>
      <p:pic>
        <p:nvPicPr>
          <p:cNvPr id="7" name="Graphic 6" descr="Face with mask with solid fill">
            <a:extLst>
              <a:ext uri="{FF2B5EF4-FFF2-40B4-BE49-F238E27FC236}">
                <a16:creationId xmlns:a16="http://schemas.microsoft.com/office/drawing/2014/main" id="{952590DD-241A-B2A2-1999-4308D809DD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02487" y="4049107"/>
            <a:ext cx="914400" cy="914400"/>
          </a:xfrm>
          <a:prstGeom prst="rect">
            <a:avLst/>
          </a:prstGeom>
        </p:spPr>
      </p:pic>
      <p:pic>
        <p:nvPicPr>
          <p:cNvPr id="8" name="Graphic 7" descr="Lungs with virus with solid fill">
            <a:extLst>
              <a:ext uri="{FF2B5EF4-FFF2-40B4-BE49-F238E27FC236}">
                <a16:creationId xmlns:a16="http://schemas.microsoft.com/office/drawing/2014/main" id="{BF5E4F27-5715-AA47-3D51-4696193592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34674" y="4595502"/>
            <a:ext cx="914400" cy="914400"/>
          </a:xfrm>
          <a:prstGeom prst="rect">
            <a:avLst/>
          </a:prstGeom>
        </p:spPr>
      </p:pic>
      <p:sp>
        <p:nvSpPr>
          <p:cNvPr id="9" name="TextBox 8">
            <a:extLst>
              <a:ext uri="{FF2B5EF4-FFF2-40B4-BE49-F238E27FC236}">
                <a16:creationId xmlns:a16="http://schemas.microsoft.com/office/drawing/2014/main" id="{CD5624FF-1581-EE26-E96A-1E499939F40E}"/>
              </a:ext>
            </a:extLst>
          </p:cNvPr>
          <p:cNvSpPr txBox="1"/>
          <p:nvPr/>
        </p:nvSpPr>
        <p:spPr>
          <a:xfrm>
            <a:off x="177336" y="3717986"/>
            <a:ext cx="8259298" cy="2746906"/>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JONATHON CAMPBELL</a:t>
            </a:r>
            <a:br>
              <a:rPr lang="en-CA" b="0" dirty="0">
                <a:latin typeface="Arial" panose="020B0604020202020204" pitchFamily="34" charset="0"/>
                <a:cs typeface="Arial" panose="020B0604020202020204" pitchFamily="34" charset="0"/>
              </a:rPr>
            </a:br>
            <a:r>
              <a:rPr lang="en-CA" b="0" dirty="0">
                <a:latin typeface="Arial" panose="020B0604020202020204" pitchFamily="34" charset="0"/>
                <a:cs typeface="Arial" panose="020B0604020202020204" pitchFamily="34" charset="0"/>
              </a:rPr>
              <a:t>McGill University &amp; McGill International TB Centre</a:t>
            </a:r>
          </a:p>
          <a:p>
            <a:endParaRPr lang="en-CA" sz="900" b="0"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JUAN VESGA</a:t>
            </a:r>
            <a:br>
              <a:rPr lang="en-CA" b="0" dirty="0">
                <a:latin typeface="Arial" panose="020B0604020202020204" pitchFamily="34" charset="0"/>
                <a:cs typeface="Arial" panose="020B0604020202020204" pitchFamily="34" charset="0"/>
              </a:rPr>
            </a:br>
            <a:r>
              <a:rPr lang="en-CA" b="0" dirty="0">
                <a:latin typeface="Arial" panose="020B0604020202020204" pitchFamily="34" charset="0"/>
                <a:cs typeface="Arial" panose="020B0604020202020204" pitchFamily="34" charset="0"/>
              </a:rPr>
              <a:t>UK Health Security Agency</a:t>
            </a:r>
          </a:p>
          <a:p>
            <a:endParaRPr lang="en-CA" b="0" dirty="0">
              <a:latin typeface="Arial" panose="020B0604020202020204" pitchFamily="34" charset="0"/>
              <a:cs typeface="Arial" panose="020B0604020202020204" pitchFamily="34" charset="0"/>
            </a:endParaRPr>
          </a:p>
          <a:p>
            <a:r>
              <a:rPr lang="en-US" b="0" i="1" dirty="0">
                <a:latin typeface="Arial" panose="020B0604020202020204" pitchFamily="34" charset="0"/>
                <a:cs typeface="Arial" panose="020B0604020202020204" pitchFamily="34" charset="0"/>
              </a:rPr>
              <a:t>McGill University is on land which has long served as a site of meeting and exchange amongst Indigenous peoples, including the Haudenosaunee and Anishinaabeg nations. I acknowledge and thank the diverse Indigenous peoples whose presence marks this territory on which peoples of the world now gather.</a:t>
            </a:r>
          </a:p>
        </p:txBody>
      </p:sp>
    </p:spTree>
    <p:extLst>
      <p:ext uri="{BB962C8B-B14F-4D97-AF65-F5344CB8AC3E}">
        <p14:creationId xmlns:p14="http://schemas.microsoft.com/office/powerpoint/2010/main" val="198634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DAD3-7CF6-4638-AF57-CC89A866FDC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23E2479-39D7-4F29-86E2-7DEC5A3E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E6545C-FD69-44EC-9ACD-DD94D88EEBBE}"/>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5" name="Footer Placeholder 4">
            <a:extLst>
              <a:ext uri="{FF2B5EF4-FFF2-40B4-BE49-F238E27FC236}">
                <a16:creationId xmlns:a16="http://schemas.microsoft.com/office/drawing/2014/main" id="{B1E4CBF5-149B-4F03-A6BD-275BE25590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2AD28A-8B64-4B88-B480-ADC88663F0F9}"/>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232317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B4A50-74BD-4786-BE89-0C831A3D19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7F4586-A425-462F-8228-05B6C82D09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48AE4B-E5BE-4CED-BF6B-F0AA772B5583}"/>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5" name="Footer Placeholder 4">
            <a:extLst>
              <a:ext uri="{FF2B5EF4-FFF2-40B4-BE49-F238E27FC236}">
                <a16:creationId xmlns:a16="http://schemas.microsoft.com/office/drawing/2014/main" id="{092AE5F1-5B8C-4A85-9FB1-0204B0B904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B0ED7D-4C32-4636-AB62-0BE22FD0B7F9}"/>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423914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FB31-CB30-436C-B016-CBA1C6D9B664}"/>
              </a:ext>
            </a:extLst>
          </p:cNvPr>
          <p:cNvSpPr>
            <a:spLocks noGrp="1"/>
          </p:cNvSpPr>
          <p:nvPr>
            <p:ph type="title"/>
          </p:nvPr>
        </p:nvSpPr>
        <p:spPr>
          <a:xfrm>
            <a:off x="523703" y="0"/>
            <a:ext cx="7335992" cy="365125"/>
          </a:xfrm>
          <a:solidFill>
            <a:schemeClr val="accent1">
              <a:lumMod val="40000"/>
              <a:lumOff val="60000"/>
            </a:schemeClr>
          </a:solidFill>
        </p:spPr>
        <p:txBody>
          <a:bodyPr lIns="360000" anchor="ctr" anchorCtr="0">
            <a:noAutofit/>
          </a:bodyPr>
          <a:lstStyle>
            <a:lvl1pPr algn="l">
              <a:defRPr sz="1600" b="1">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9A147FE8-A4E7-427C-92F9-BC7964A4145A}"/>
              </a:ext>
            </a:extLst>
          </p:cNvPr>
          <p:cNvSpPr>
            <a:spLocks noGrp="1"/>
          </p:cNvSpPr>
          <p:nvPr>
            <p:ph idx="1"/>
          </p:nvPr>
        </p:nvSpPr>
        <p:spPr>
          <a:xfrm>
            <a:off x="838200" y="1559618"/>
            <a:ext cx="10515600" cy="4351338"/>
          </a:xfrm>
        </p:spPr>
        <p:txBody>
          <a:bodyPr>
            <a:normAutofit/>
          </a:bodyPr>
          <a:lstStyle>
            <a:lvl1pPr>
              <a:defRPr sz="2000">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defRPr>
            </a:lvl1pPr>
            <a:lvl2pPr>
              <a:defRPr sz="1800">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defRPr>
            </a:lvl2pPr>
            <a:lvl3pPr>
              <a:defRPr sz="1600">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defRPr>
            </a:lvl3pPr>
            <a:lvl4pPr>
              <a:defRPr sz="1400">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defRPr>
            </a:lvl4pPr>
            <a:lvl5pPr>
              <a:defRPr sz="1400">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Right Triangle 9">
            <a:extLst>
              <a:ext uri="{FF2B5EF4-FFF2-40B4-BE49-F238E27FC236}">
                <a16:creationId xmlns:a16="http://schemas.microsoft.com/office/drawing/2014/main" id="{708FA748-8733-4D3D-8CEF-231C7066A211}"/>
              </a:ext>
            </a:extLst>
          </p:cNvPr>
          <p:cNvSpPr/>
          <p:nvPr/>
        </p:nvSpPr>
        <p:spPr>
          <a:xfrm flipH="1">
            <a:off x="-1" y="6176963"/>
            <a:ext cx="12191998" cy="68103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BFD81211-DC05-4369-B0F4-A927F5ECE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8287" y="6401437"/>
            <a:ext cx="1141011" cy="36512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1BC852C3-358F-4B10-B377-6B95BB0F6E2A}"/>
              </a:ext>
            </a:extLst>
          </p:cNvPr>
          <p:cNvSpPr txBox="1">
            <a:spLocks/>
          </p:cNvSpPr>
          <p:nvPr/>
        </p:nvSpPr>
        <p:spPr>
          <a:xfrm>
            <a:off x="1" y="0"/>
            <a:ext cx="523702" cy="365125"/>
          </a:xfrm>
          <a:prstGeom prst="rect">
            <a:avLst/>
          </a:prstGeom>
          <a:solidFill>
            <a:schemeClr val="accent1">
              <a:lumMod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631F3F3-9653-4DD3-90D2-AA76CCC6BF7D}" type="slidenum">
              <a:rPr lang="en-CA" smtClean="0">
                <a:solidFill>
                  <a:schemeClr val="bg1"/>
                </a:solidFill>
                <a:latin typeface="Arial" panose="020B0604020202020204" pitchFamily="34" charset="0"/>
                <a:cs typeface="Arial" panose="020B0604020202020204" pitchFamily="34" charset="0"/>
              </a:rPr>
              <a:pPr algn="ctr"/>
              <a:t>‹#›</a:t>
            </a:fld>
            <a:endParaRPr lang="en-CA" dirty="0">
              <a:solidFill>
                <a:schemeClr val="bg1"/>
              </a:solidFill>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0FABAFB1-6323-4A55-8156-6EAE8E4D296F}"/>
              </a:ext>
            </a:extLst>
          </p:cNvPr>
          <p:cNvSpPr>
            <a:spLocks noGrp="1"/>
          </p:cNvSpPr>
          <p:nvPr>
            <p:ph sz="quarter" idx="10"/>
          </p:nvPr>
        </p:nvSpPr>
        <p:spPr>
          <a:xfrm>
            <a:off x="838200" y="671137"/>
            <a:ext cx="10515600" cy="551814"/>
          </a:xfrm>
        </p:spPr>
        <p:txBody>
          <a:bodyPr anchor="ctr" anchorCtr="0"/>
          <a:lstStyle>
            <a:lvl1pPr marL="0" indent="0">
              <a:buNone/>
              <a:defRPr b="1">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defRPr>
            </a:lvl1pPr>
          </a:lstStyle>
          <a:p>
            <a:pPr lvl="0"/>
            <a:r>
              <a:rPr lang="en-US"/>
              <a:t>Click to edit Master text styles</a:t>
            </a:r>
          </a:p>
        </p:txBody>
      </p:sp>
      <p:sp>
        <p:nvSpPr>
          <p:cNvPr id="4" name="Title 1">
            <a:extLst>
              <a:ext uri="{FF2B5EF4-FFF2-40B4-BE49-F238E27FC236}">
                <a16:creationId xmlns:a16="http://schemas.microsoft.com/office/drawing/2014/main" id="{04A535D1-9BF7-C9AE-E11D-146A8201CA36}"/>
              </a:ext>
            </a:extLst>
          </p:cNvPr>
          <p:cNvSpPr txBox="1">
            <a:spLocks/>
          </p:cNvSpPr>
          <p:nvPr/>
        </p:nvSpPr>
        <p:spPr>
          <a:xfrm>
            <a:off x="7736973" y="0"/>
            <a:ext cx="4455027" cy="365125"/>
          </a:xfrm>
          <a:prstGeom prst="rect">
            <a:avLst/>
          </a:prstGeom>
          <a:solidFill>
            <a:schemeClr val="accent1">
              <a:lumMod val="40000"/>
              <a:lumOff val="60000"/>
            </a:schemeClr>
          </a:solidFill>
        </p:spPr>
        <p:txBody>
          <a:bodyPr vert="horz" lIns="360000" tIns="45720" rIns="91440" bIns="45720" rtlCol="0" anchor="ctr" anchorCtr="0">
            <a:noAutofit/>
          </a:bodyPr>
          <a:lstStyle>
            <a:lvl1pPr algn="l" defTabSz="914400" rtl="0" eaLnBrk="1" latinLnBrk="0" hangingPunct="1">
              <a:lnSpc>
                <a:spcPct val="90000"/>
              </a:lnSpc>
              <a:spcBef>
                <a:spcPct val="0"/>
              </a:spcBef>
              <a:buNone/>
              <a:defRPr sz="1600" b="1"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r>
              <a:rPr lang="en-US" sz="1100" u="none" dirty="0"/>
              <a:t>jonathon.campbell@mcgill.ca</a:t>
            </a:r>
          </a:p>
          <a:p>
            <a:pPr algn="r"/>
            <a:r>
              <a:rPr lang="en-US" sz="1100" u="none" dirty="0"/>
              <a:t>@JCampbellMcGill </a:t>
            </a:r>
            <a:endParaRPr lang="en-CA" sz="1100" u="none" dirty="0"/>
          </a:p>
        </p:txBody>
      </p:sp>
      <p:pic>
        <p:nvPicPr>
          <p:cNvPr id="5" name="Picture 2" descr="Twitter Logo and symbol, meaning, history, PNG, brand">
            <a:extLst>
              <a:ext uri="{FF2B5EF4-FFF2-40B4-BE49-F238E27FC236}">
                <a16:creationId xmlns:a16="http://schemas.microsoft.com/office/drawing/2014/main" id="{41B03E15-C93D-3FD7-3A78-2074D6B7E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1871" y="191856"/>
            <a:ext cx="245042" cy="1378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EEF87C7-9016-C667-26D4-B1AED6C773AF}"/>
              </a:ext>
            </a:extLst>
          </p:cNvPr>
          <p:cNvSpPr txBox="1">
            <a:spLocks/>
          </p:cNvSpPr>
          <p:nvPr userDrawn="1"/>
        </p:nvSpPr>
        <p:spPr>
          <a:xfrm>
            <a:off x="7822258" y="11359"/>
            <a:ext cx="2288875" cy="365125"/>
          </a:xfrm>
          <a:prstGeom prst="rect">
            <a:avLst/>
          </a:prstGeom>
          <a:noFill/>
        </p:spPr>
        <p:txBody>
          <a:bodyPr vert="horz" lIns="360000" tIns="45720" rIns="91440" bIns="45720" rtlCol="0" anchor="ctr" anchorCtr="0">
            <a:noAutofit/>
          </a:bodyPr>
          <a:lstStyle>
            <a:lvl1pPr algn="l" defTabSz="914400" rtl="0" eaLnBrk="1" latinLnBrk="0" hangingPunct="1">
              <a:lnSpc>
                <a:spcPct val="90000"/>
              </a:lnSpc>
              <a:spcBef>
                <a:spcPct val="0"/>
              </a:spcBef>
              <a:buNone/>
              <a:defRPr sz="1600" b="1"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r>
              <a:rPr lang="en-US" sz="1100" u="none" dirty="0"/>
              <a:t>juanovesga@gmail.com</a:t>
            </a:r>
            <a:endParaRPr lang="en-CA" sz="1100" u="none" dirty="0"/>
          </a:p>
        </p:txBody>
      </p:sp>
      <p:pic>
        <p:nvPicPr>
          <p:cNvPr id="6" name="Picture 2">
            <a:extLst>
              <a:ext uri="{FF2B5EF4-FFF2-40B4-BE49-F238E27FC236}">
                <a16:creationId xmlns:a16="http://schemas.microsoft.com/office/drawing/2014/main" id="{067B5A30-12E4-22D5-9ECC-172A3E733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130" y="6401144"/>
            <a:ext cx="1168880" cy="36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D4DC-9179-47FF-AB30-716E54C56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75F0FB1-E76C-4C7C-9FFE-458CD2D973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06090E-6445-47E2-B5CC-3941B8042463}"/>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5" name="Footer Placeholder 4">
            <a:extLst>
              <a:ext uri="{FF2B5EF4-FFF2-40B4-BE49-F238E27FC236}">
                <a16:creationId xmlns:a16="http://schemas.microsoft.com/office/drawing/2014/main" id="{BD25E848-EFF6-4984-8C1A-E798B971FE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20F8C3-169D-4E94-BF0F-CA1145B76FB4}"/>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15053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0383-E25D-4367-9F9E-BAC0C093BFC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5391B6E-6A04-4AC0-8D61-5A6AB3699C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8B6AD95-6C61-4AD8-9DB3-F34AD65AAF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924367A-F42C-41B6-A3C9-5CE4498A7D93}"/>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6" name="Footer Placeholder 5">
            <a:extLst>
              <a:ext uri="{FF2B5EF4-FFF2-40B4-BE49-F238E27FC236}">
                <a16:creationId xmlns:a16="http://schemas.microsoft.com/office/drawing/2014/main" id="{16893681-EAD7-40A1-A2AC-E738F642B2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9A08482-462F-4800-B05C-BB5EBAF541C6}"/>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355211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784A-AC49-4B75-BEDC-1E103E0710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0A115EA-0E73-4457-BC06-E8A67C9A2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DA6561-363B-4359-BE67-2685FA3B08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8A32175-5B0B-4ACD-9EC7-C9D245740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2076A8-75AD-4CAD-8CD7-002254047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3559A18-1E50-405C-BCA2-C4AA272BFAB5}"/>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8" name="Footer Placeholder 7">
            <a:extLst>
              <a:ext uri="{FF2B5EF4-FFF2-40B4-BE49-F238E27FC236}">
                <a16:creationId xmlns:a16="http://schemas.microsoft.com/office/drawing/2014/main" id="{48530719-5670-4A95-AC68-56F65DD8DD6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09783AF-C674-4FB8-86DC-9D5F325FDB61}"/>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191991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7354-59A9-4BF1-B408-494D9B1E262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16228E-2A5E-4178-B315-B9BEC6A0A232}"/>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4" name="Footer Placeholder 3">
            <a:extLst>
              <a:ext uri="{FF2B5EF4-FFF2-40B4-BE49-F238E27FC236}">
                <a16:creationId xmlns:a16="http://schemas.microsoft.com/office/drawing/2014/main" id="{AA533611-9967-4EE4-9EF1-CE08D6D4D09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8E03EF3-393F-4701-AE0D-061B6D32A43A}"/>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111134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61888-885F-4D03-80D3-0AF946EEF4E6}"/>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3" name="Footer Placeholder 2">
            <a:extLst>
              <a:ext uri="{FF2B5EF4-FFF2-40B4-BE49-F238E27FC236}">
                <a16:creationId xmlns:a16="http://schemas.microsoft.com/office/drawing/2014/main" id="{0B7639ED-8914-476F-A660-10B240FB3BD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8493129-2314-4A5B-8969-E5D797C3B352}"/>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19491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6B29-CE2B-45C0-AF62-154E1554E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D8F247D-4D32-4663-B2FD-8916A136B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CFA63DE-61B7-4A69-9216-26C3FA89D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7C9F0-6B44-44C0-9564-348AAD6B8208}"/>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6" name="Footer Placeholder 5">
            <a:extLst>
              <a:ext uri="{FF2B5EF4-FFF2-40B4-BE49-F238E27FC236}">
                <a16:creationId xmlns:a16="http://schemas.microsoft.com/office/drawing/2014/main" id="{A8E7144E-1B55-4AEC-85F4-0DA09DEBC4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3BF992-0CE6-46E0-8FF8-32F3207407E6}"/>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401994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AA30-9270-4A1F-A5A5-40BC72E3D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4F489A7-1689-4B2A-B745-EC67CE266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A097B698-1436-4CFC-8A31-EA3F25463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F1004-5E3C-4E51-B3ED-C2097D9231D9}"/>
              </a:ext>
            </a:extLst>
          </p:cNvPr>
          <p:cNvSpPr>
            <a:spLocks noGrp="1"/>
          </p:cNvSpPr>
          <p:nvPr>
            <p:ph type="dt" sz="half" idx="10"/>
          </p:nvPr>
        </p:nvSpPr>
        <p:spPr/>
        <p:txBody>
          <a:bodyPr/>
          <a:lstStyle/>
          <a:p>
            <a:fld id="{59D43659-9051-4520-AA86-C5B494490F71}" type="datetimeFigureOut">
              <a:rPr lang="en-CA" smtClean="0"/>
              <a:t>2024-07-17</a:t>
            </a:fld>
            <a:endParaRPr lang="en-CA"/>
          </a:p>
        </p:txBody>
      </p:sp>
      <p:sp>
        <p:nvSpPr>
          <p:cNvPr id="6" name="Footer Placeholder 5">
            <a:extLst>
              <a:ext uri="{FF2B5EF4-FFF2-40B4-BE49-F238E27FC236}">
                <a16:creationId xmlns:a16="http://schemas.microsoft.com/office/drawing/2014/main" id="{54751BB6-8782-4ED3-8B0F-5F3C97B0487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B99B17-B29A-4745-B2AD-91D2141BB61F}"/>
              </a:ext>
            </a:extLst>
          </p:cNvPr>
          <p:cNvSpPr>
            <a:spLocks noGrp="1"/>
          </p:cNvSpPr>
          <p:nvPr>
            <p:ph type="sldNum" sz="quarter" idx="12"/>
          </p:nvPr>
        </p:nvSpPr>
        <p:spPr/>
        <p:txBody>
          <a:bodyPr/>
          <a:lstStyle/>
          <a:p>
            <a:fld id="{2631F3F3-9653-4DD3-90D2-AA76CCC6BF7D}" type="slidenum">
              <a:rPr lang="en-CA" smtClean="0"/>
              <a:t>‹#›</a:t>
            </a:fld>
            <a:endParaRPr lang="en-CA"/>
          </a:p>
        </p:txBody>
      </p:sp>
    </p:spTree>
    <p:extLst>
      <p:ext uri="{BB962C8B-B14F-4D97-AF65-F5344CB8AC3E}">
        <p14:creationId xmlns:p14="http://schemas.microsoft.com/office/powerpoint/2010/main" val="192849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55B76D-EACD-42C8-B4C6-698BB93AF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6835042-B44A-4DCF-A752-36A817215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DF5421-C7B1-439B-8B91-4EBD6A1B6D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43659-9051-4520-AA86-C5B494490F71}" type="datetimeFigureOut">
              <a:rPr lang="en-CA" smtClean="0"/>
              <a:t>2024-07-17</a:t>
            </a:fld>
            <a:endParaRPr lang="en-CA"/>
          </a:p>
        </p:txBody>
      </p:sp>
      <p:sp>
        <p:nvSpPr>
          <p:cNvPr id="5" name="Footer Placeholder 4">
            <a:extLst>
              <a:ext uri="{FF2B5EF4-FFF2-40B4-BE49-F238E27FC236}">
                <a16:creationId xmlns:a16="http://schemas.microsoft.com/office/drawing/2014/main" id="{615D0C0C-818A-4E48-B757-776E4B864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4A761C4-93BF-4DA4-859E-64D189D44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1F3F3-9653-4DD3-90D2-AA76CCC6BF7D}" type="slidenum">
              <a:rPr lang="en-CA" smtClean="0"/>
              <a:t>‹#›</a:t>
            </a:fld>
            <a:endParaRPr lang="en-CA"/>
          </a:p>
        </p:txBody>
      </p:sp>
    </p:spTree>
    <p:extLst>
      <p:ext uri="{BB962C8B-B14F-4D97-AF65-F5344CB8AC3E}">
        <p14:creationId xmlns:p14="http://schemas.microsoft.com/office/powerpoint/2010/main" val="133011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30A-E18C-FC87-968C-FA0B04CB5124}"/>
              </a:ext>
            </a:extLst>
          </p:cNvPr>
          <p:cNvSpPr>
            <a:spLocks noGrp="1"/>
          </p:cNvSpPr>
          <p:nvPr>
            <p:ph type="ctrTitle"/>
          </p:nvPr>
        </p:nvSpPr>
        <p:spPr/>
        <p:txBody>
          <a:bodyPr/>
          <a:lstStyle/>
          <a:p>
            <a:r>
              <a:rPr lang="en-US" dirty="0"/>
              <a:t>Scaling existing diagnostics and treatment of tuberculosis disease and infection and estimating return on investment</a:t>
            </a:r>
            <a:endParaRPr lang="en-CA" dirty="0"/>
          </a:p>
        </p:txBody>
      </p:sp>
      <p:sp>
        <p:nvSpPr>
          <p:cNvPr id="3" name="Subtitle 2">
            <a:extLst>
              <a:ext uri="{FF2B5EF4-FFF2-40B4-BE49-F238E27FC236}">
                <a16:creationId xmlns:a16="http://schemas.microsoft.com/office/drawing/2014/main" id="{D7F310DD-369D-A513-52FE-2339400A2E8B}"/>
              </a:ext>
            </a:extLst>
          </p:cNvPr>
          <p:cNvSpPr>
            <a:spLocks noGrp="1"/>
          </p:cNvSpPr>
          <p:nvPr>
            <p:ph type="subTitle" idx="1"/>
          </p:nvPr>
        </p:nvSpPr>
        <p:spPr/>
        <p:txBody>
          <a:bodyPr/>
          <a:lstStyle/>
          <a:p>
            <a:r>
              <a:rPr lang="en-CA" dirty="0"/>
              <a:t>TB MAC Seminar Series: July 18, 2024</a:t>
            </a:r>
          </a:p>
        </p:txBody>
      </p:sp>
    </p:spTree>
    <p:extLst>
      <p:ext uri="{BB962C8B-B14F-4D97-AF65-F5344CB8AC3E}">
        <p14:creationId xmlns:p14="http://schemas.microsoft.com/office/powerpoint/2010/main" val="150576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EE36-5941-71CF-03F1-20BE2DEEAA13}"/>
              </a:ext>
            </a:extLst>
          </p:cNvPr>
          <p:cNvSpPr>
            <a:spLocks noGrp="1"/>
          </p:cNvSpPr>
          <p:nvPr>
            <p:ph type="title"/>
          </p:nvPr>
        </p:nvSpPr>
        <p:spPr/>
        <p:txBody>
          <a:bodyPr/>
          <a:lstStyle/>
          <a:p>
            <a:r>
              <a:rPr lang="en-CA" dirty="0"/>
              <a:t>Methods</a:t>
            </a:r>
          </a:p>
        </p:txBody>
      </p:sp>
      <p:sp>
        <p:nvSpPr>
          <p:cNvPr id="3" name="Content Placeholder 2">
            <a:extLst>
              <a:ext uri="{FF2B5EF4-FFF2-40B4-BE49-F238E27FC236}">
                <a16:creationId xmlns:a16="http://schemas.microsoft.com/office/drawing/2014/main" id="{898A59C5-B5B5-A21C-3FA0-3F8D2B9DB45F}"/>
              </a:ext>
            </a:extLst>
          </p:cNvPr>
          <p:cNvSpPr>
            <a:spLocks noGrp="1"/>
          </p:cNvSpPr>
          <p:nvPr>
            <p:ph idx="1"/>
          </p:nvPr>
        </p:nvSpPr>
        <p:spPr>
          <a:xfrm>
            <a:off x="838200" y="1559618"/>
            <a:ext cx="10515600" cy="1441766"/>
          </a:xfrm>
        </p:spPr>
        <p:txBody>
          <a:bodyPr/>
          <a:lstStyle/>
          <a:p>
            <a:r>
              <a:rPr lang="en-CA" dirty="0"/>
              <a:t>The WHO recommends active case finding when population tuberculosis prevalence is &gt;1 in 200 people. This is commonly seen among people living in informal settlements…</a:t>
            </a:r>
          </a:p>
          <a:p>
            <a:pPr lvl="1"/>
            <a:r>
              <a:rPr lang="en-CA" sz="2000" dirty="0"/>
              <a:t>We tried to propose screening among informal settlements to all countries—not all were interested!</a:t>
            </a:r>
          </a:p>
          <a:p>
            <a:endParaRPr lang="en-CA" dirty="0"/>
          </a:p>
          <a:p>
            <a:endParaRPr lang="en-CA" dirty="0"/>
          </a:p>
        </p:txBody>
      </p:sp>
      <p:sp>
        <p:nvSpPr>
          <p:cNvPr id="4" name="Content Placeholder 3">
            <a:extLst>
              <a:ext uri="{FF2B5EF4-FFF2-40B4-BE49-F238E27FC236}">
                <a16:creationId xmlns:a16="http://schemas.microsoft.com/office/drawing/2014/main" id="{C8A81F5F-735F-FE87-A2E9-8C16CE1E3AAC}"/>
              </a:ext>
            </a:extLst>
          </p:cNvPr>
          <p:cNvSpPr>
            <a:spLocks noGrp="1"/>
          </p:cNvSpPr>
          <p:nvPr>
            <p:ph sz="quarter" idx="10"/>
          </p:nvPr>
        </p:nvSpPr>
        <p:spPr/>
        <p:txBody>
          <a:bodyPr/>
          <a:lstStyle/>
          <a:p>
            <a:r>
              <a:rPr lang="en-CA" dirty="0"/>
              <a:t>High-Risk Communities</a:t>
            </a:r>
          </a:p>
        </p:txBody>
      </p:sp>
      <p:sp>
        <p:nvSpPr>
          <p:cNvPr id="5" name="TextBox 4">
            <a:extLst>
              <a:ext uri="{FF2B5EF4-FFF2-40B4-BE49-F238E27FC236}">
                <a16:creationId xmlns:a16="http://schemas.microsoft.com/office/drawing/2014/main" id="{C250323E-F16C-6F43-D849-C0B2F02B3BA7}"/>
              </a:ext>
            </a:extLst>
          </p:cNvPr>
          <p:cNvSpPr txBox="1"/>
          <p:nvPr/>
        </p:nvSpPr>
        <p:spPr>
          <a:xfrm>
            <a:off x="838200" y="3192605"/>
            <a:ext cx="4672241" cy="1328023"/>
          </a:xfrm>
          <a:prstGeom prst="roundRect">
            <a:avLst/>
          </a:prstGeom>
          <a:solidFill>
            <a:schemeClr val="accent6">
              <a:lumMod val="20000"/>
              <a:lumOff val="80000"/>
            </a:schemeClr>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Brazil</a:t>
            </a:r>
          </a:p>
          <a:p>
            <a:r>
              <a:rPr lang="en-CA" dirty="0">
                <a:latin typeface="Arial" panose="020B0604020202020204" pitchFamily="34" charset="0"/>
                <a:cs typeface="Arial" panose="020B0604020202020204" pitchFamily="34" charset="0"/>
              </a:rPr>
              <a:t>People deprived of liberty</a:t>
            </a:r>
          </a:p>
          <a:p>
            <a:r>
              <a:rPr lang="en-CA" dirty="0">
                <a:latin typeface="Arial" panose="020B0604020202020204" pitchFamily="34" charset="0"/>
                <a:cs typeface="Arial" panose="020B0604020202020204" pitchFamily="34" charset="0"/>
              </a:rPr>
              <a:t>Population Size: 650,000</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TB Prevalence: ~0.6%</a:t>
            </a:r>
          </a:p>
        </p:txBody>
      </p:sp>
      <p:sp>
        <p:nvSpPr>
          <p:cNvPr id="7" name="TextBox 6">
            <a:extLst>
              <a:ext uri="{FF2B5EF4-FFF2-40B4-BE49-F238E27FC236}">
                <a16:creationId xmlns:a16="http://schemas.microsoft.com/office/drawing/2014/main" id="{257473EF-B2E3-ED01-5F63-6E6CE7545F87}"/>
              </a:ext>
            </a:extLst>
          </p:cNvPr>
          <p:cNvSpPr txBox="1"/>
          <p:nvPr/>
        </p:nvSpPr>
        <p:spPr>
          <a:xfrm>
            <a:off x="838200" y="4634370"/>
            <a:ext cx="4672241" cy="1328023"/>
          </a:xfrm>
          <a:prstGeom prst="roundRect">
            <a:avLst/>
          </a:prstGeom>
          <a:solidFill>
            <a:schemeClr val="bg2">
              <a:lumMod val="90000"/>
            </a:schemeClr>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Kenya</a:t>
            </a:r>
          </a:p>
          <a:p>
            <a:r>
              <a:rPr lang="en-CA" dirty="0">
                <a:latin typeface="Arial" panose="020B0604020202020204" pitchFamily="34" charset="0"/>
                <a:cs typeface="Arial" panose="020B0604020202020204" pitchFamily="34" charset="0"/>
              </a:rPr>
              <a:t>Informal settlements in 9 cities</a:t>
            </a:r>
          </a:p>
          <a:p>
            <a:r>
              <a:rPr lang="en-CA" dirty="0">
                <a:latin typeface="Arial" panose="020B0604020202020204" pitchFamily="34" charset="0"/>
                <a:cs typeface="Arial" panose="020B0604020202020204" pitchFamily="34" charset="0"/>
              </a:rPr>
              <a:t>Population Size: 416,000</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TB Prevalence: 0.7%</a:t>
            </a:r>
          </a:p>
        </p:txBody>
      </p:sp>
      <p:sp>
        <p:nvSpPr>
          <p:cNvPr id="8" name="TextBox 7">
            <a:extLst>
              <a:ext uri="{FF2B5EF4-FFF2-40B4-BE49-F238E27FC236}">
                <a16:creationId xmlns:a16="http://schemas.microsoft.com/office/drawing/2014/main" id="{879FFE26-8D58-BED9-DA53-FACD11ED7C88}"/>
              </a:ext>
            </a:extLst>
          </p:cNvPr>
          <p:cNvSpPr txBox="1"/>
          <p:nvPr/>
        </p:nvSpPr>
        <p:spPr>
          <a:xfrm>
            <a:off x="6681559" y="3192605"/>
            <a:ext cx="4672241" cy="1328023"/>
          </a:xfrm>
          <a:prstGeom prst="roundRect">
            <a:avLst/>
          </a:prstGeom>
          <a:solidFill>
            <a:srgbClr val="FDC1BB"/>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Georgia</a:t>
            </a:r>
          </a:p>
          <a:p>
            <a:r>
              <a:rPr lang="en-CA" dirty="0">
                <a:latin typeface="Arial" panose="020B0604020202020204" pitchFamily="34" charset="0"/>
                <a:cs typeface="Arial" panose="020B0604020202020204" pitchFamily="34" charset="0"/>
              </a:rPr>
              <a:t>People accessing care for IDU</a:t>
            </a:r>
          </a:p>
          <a:p>
            <a:r>
              <a:rPr lang="en-CA" dirty="0">
                <a:latin typeface="Arial" panose="020B0604020202020204" pitchFamily="34" charset="0"/>
                <a:cs typeface="Arial" panose="020B0604020202020204" pitchFamily="34" charset="0"/>
              </a:rPr>
              <a:t>Population Size: = 17,500</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TB Prevalence: ~0.9%</a:t>
            </a:r>
          </a:p>
        </p:txBody>
      </p:sp>
      <p:sp>
        <p:nvSpPr>
          <p:cNvPr id="9" name="TextBox 8">
            <a:extLst>
              <a:ext uri="{FF2B5EF4-FFF2-40B4-BE49-F238E27FC236}">
                <a16:creationId xmlns:a16="http://schemas.microsoft.com/office/drawing/2014/main" id="{E4B275AB-F2DD-F87E-010F-3F8FBD6E3E61}"/>
              </a:ext>
            </a:extLst>
          </p:cNvPr>
          <p:cNvSpPr txBox="1"/>
          <p:nvPr/>
        </p:nvSpPr>
        <p:spPr>
          <a:xfrm>
            <a:off x="6681558" y="4634370"/>
            <a:ext cx="4672241" cy="1328023"/>
          </a:xfrm>
          <a:prstGeom prst="roundRect">
            <a:avLst/>
          </a:prstGeom>
          <a:solidFill>
            <a:schemeClr val="accent1">
              <a:lumMod val="40000"/>
              <a:lumOff val="60000"/>
            </a:schemeClr>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South Africa</a:t>
            </a:r>
          </a:p>
          <a:p>
            <a:r>
              <a:rPr lang="en-CA" dirty="0">
                <a:latin typeface="Arial" panose="020B0604020202020204" pitchFamily="34" charset="0"/>
                <a:cs typeface="Arial" panose="020B0604020202020204" pitchFamily="34" charset="0"/>
              </a:rPr>
              <a:t>The 22 highest prevalence subdistricts</a:t>
            </a:r>
          </a:p>
          <a:p>
            <a:r>
              <a:rPr lang="en-CA" dirty="0">
                <a:latin typeface="Arial" panose="020B0604020202020204" pitchFamily="34" charset="0"/>
                <a:cs typeface="Arial" panose="020B0604020202020204" pitchFamily="34" charset="0"/>
              </a:rPr>
              <a:t>Population Size: 1.1 million</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TB Prevalence: ~1.9%</a:t>
            </a:r>
          </a:p>
        </p:txBody>
      </p:sp>
    </p:spTree>
    <p:extLst>
      <p:ext uri="{BB962C8B-B14F-4D97-AF65-F5344CB8AC3E}">
        <p14:creationId xmlns:p14="http://schemas.microsoft.com/office/powerpoint/2010/main" val="120470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FC61-7D69-3BD3-6544-BCFDA2A81C6A}"/>
              </a:ext>
            </a:extLst>
          </p:cNvPr>
          <p:cNvSpPr>
            <a:spLocks noGrp="1"/>
          </p:cNvSpPr>
          <p:nvPr>
            <p:ph type="title"/>
          </p:nvPr>
        </p:nvSpPr>
        <p:spPr/>
        <p:txBody>
          <a:bodyPr/>
          <a:lstStyle/>
          <a:p>
            <a:r>
              <a:rPr lang="en-CA" dirty="0"/>
              <a:t>Methods</a:t>
            </a:r>
          </a:p>
        </p:txBody>
      </p:sp>
      <p:sp>
        <p:nvSpPr>
          <p:cNvPr id="4" name="Content Placeholder 3">
            <a:extLst>
              <a:ext uri="{FF2B5EF4-FFF2-40B4-BE49-F238E27FC236}">
                <a16:creationId xmlns:a16="http://schemas.microsoft.com/office/drawing/2014/main" id="{19FB6DEF-9C86-FCE5-7DF8-22E7A68434C9}"/>
              </a:ext>
            </a:extLst>
          </p:cNvPr>
          <p:cNvSpPr>
            <a:spLocks noGrp="1"/>
          </p:cNvSpPr>
          <p:nvPr>
            <p:ph sz="quarter" idx="10"/>
          </p:nvPr>
        </p:nvSpPr>
        <p:spPr/>
        <p:txBody>
          <a:bodyPr/>
          <a:lstStyle/>
          <a:p>
            <a:r>
              <a:rPr lang="en-CA" dirty="0"/>
              <a:t>Strategies modeled</a:t>
            </a:r>
          </a:p>
        </p:txBody>
      </p:sp>
      <p:pic>
        <p:nvPicPr>
          <p:cNvPr id="5" name="Picture 4">
            <a:extLst>
              <a:ext uri="{FF2B5EF4-FFF2-40B4-BE49-F238E27FC236}">
                <a16:creationId xmlns:a16="http://schemas.microsoft.com/office/drawing/2014/main" id="{0632E3DD-5914-843E-46AF-32FEDC4C0B5A}"/>
              </a:ext>
            </a:extLst>
          </p:cNvPr>
          <p:cNvPicPr>
            <a:picLocks noChangeAspect="1"/>
          </p:cNvPicPr>
          <p:nvPr/>
        </p:nvPicPr>
        <p:blipFill>
          <a:blip r:embed="rId3"/>
          <a:stretch>
            <a:fillRect/>
          </a:stretch>
        </p:blipFill>
        <p:spPr>
          <a:xfrm>
            <a:off x="123826" y="1222951"/>
            <a:ext cx="8272663" cy="5068492"/>
          </a:xfrm>
          <a:prstGeom prst="rect">
            <a:avLst/>
          </a:prstGeom>
        </p:spPr>
      </p:pic>
      <p:sp>
        <p:nvSpPr>
          <p:cNvPr id="3" name="TextBox 2">
            <a:extLst>
              <a:ext uri="{FF2B5EF4-FFF2-40B4-BE49-F238E27FC236}">
                <a16:creationId xmlns:a16="http://schemas.microsoft.com/office/drawing/2014/main" id="{43DBCCC2-76A8-86DB-646E-BDEB57C29757}"/>
              </a:ext>
            </a:extLst>
          </p:cNvPr>
          <p:cNvSpPr txBox="1"/>
          <p:nvPr/>
        </p:nvSpPr>
        <p:spPr>
          <a:xfrm>
            <a:off x="8458199" y="1402706"/>
            <a:ext cx="3609975" cy="4401205"/>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Strategies would replace those done by each country.</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Would be scaled up linearly to reach target coverage levels from 2024 to 2030 and then kept at that level thereafter.</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Except high-risk! We modeled 3 consecutive years of systematic screening for TB disease.</a:t>
            </a:r>
          </a:p>
        </p:txBody>
      </p:sp>
    </p:spTree>
    <p:extLst>
      <p:ext uri="{BB962C8B-B14F-4D97-AF65-F5344CB8AC3E}">
        <p14:creationId xmlns:p14="http://schemas.microsoft.com/office/powerpoint/2010/main" val="31500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3" name="Content Placeholder 2">
            <a:extLst>
              <a:ext uri="{FF2B5EF4-FFF2-40B4-BE49-F238E27FC236}">
                <a16:creationId xmlns:a16="http://schemas.microsoft.com/office/drawing/2014/main" id="{6F0A8704-04A3-CAB1-62A2-6CF3ECB3D24F}"/>
              </a:ext>
            </a:extLst>
          </p:cNvPr>
          <p:cNvSpPr>
            <a:spLocks noGrp="1"/>
          </p:cNvSpPr>
          <p:nvPr>
            <p:ph idx="1"/>
          </p:nvPr>
        </p:nvSpPr>
        <p:spPr/>
        <p:txBody>
          <a:bodyPr>
            <a:normAutofit/>
          </a:bodyPr>
          <a:lstStyle/>
          <a:p>
            <a:r>
              <a:rPr lang="en-US" sz="2800" dirty="0">
                <a:solidFill>
                  <a:srgbClr val="002060"/>
                </a:solidFill>
                <a:latin typeface="Arial" panose="020B0604020202020204" pitchFamily="34" charset="0"/>
                <a:cs typeface="Arial" panose="020B0604020202020204" pitchFamily="34" charset="0"/>
              </a:rPr>
              <a:t>Reconstruct TB epidemics in specific settings by:</a:t>
            </a:r>
          </a:p>
          <a:p>
            <a:pPr lvl="1"/>
            <a:r>
              <a:rPr lang="en-US" sz="2400" dirty="0">
                <a:solidFill>
                  <a:srgbClr val="002060"/>
                </a:solidFill>
                <a:latin typeface="Arial" panose="020B0604020202020204" pitchFamily="34" charset="0"/>
                <a:cs typeface="Arial" panose="020B0604020202020204" pitchFamily="34" charset="0"/>
              </a:rPr>
              <a:t>Accurately capturing the natural history  of TB disease</a:t>
            </a:r>
          </a:p>
          <a:p>
            <a:pPr lvl="1"/>
            <a:r>
              <a:rPr lang="en-US" sz="2400" dirty="0">
                <a:solidFill>
                  <a:srgbClr val="002060"/>
                </a:solidFill>
                <a:latin typeface="Arial" panose="020B0604020202020204" pitchFamily="34" charset="0"/>
                <a:cs typeface="Arial" panose="020B0604020202020204" pitchFamily="34" charset="0"/>
              </a:rPr>
              <a:t>Identifying and incorporating drivers of transmission (</a:t>
            </a:r>
            <a:r>
              <a:rPr lang="en-US" sz="2400" dirty="0" err="1">
                <a:solidFill>
                  <a:srgbClr val="002060"/>
                </a:solidFill>
                <a:latin typeface="Arial" panose="020B0604020202020204" pitchFamily="34" charset="0"/>
                <a:cs typeface="Arial" panose="020B0604020202020204" pitchFamily="34" charset="0"/>
              </a:rPr>
              <a:t>e.g</a:t>
            </a:r>
            <a:r>
              <a:rPr lang="en-US" sz="2400" dirty="0">
                <a:solidFill>
                  <a:srgbClr val="002060"/>
                </a:solidFill>
                <a:latin typeface="Arial" panose="020B0604020202020204" pitchFamily="34" charset="0"/>
                <a:cs typeface="Arial" panose="020B0604020202020204" pitchFamily="34" charset="0"/>
              </a:rPr>
              <a:t>, HIV, systems of care) </a:t>
            </a:r>
          </a:p>
          <a:p>
            <a:pPr lvl="1"/>
            <a:r>
              <a:rPr lang="en-US" sz="2400" dirty="0">
                <a:solidFill>
                  <a:srgbClr val="002060"/>
                </a:solidFill>
                <a:latin typeface="Arial" panose="020B0604020202020204" pitchFamily="34" charset="0"/>
                <a:cs typeface="Arial" panose="020B0604020202020204" pitchFamily="34" charset="0"/>
              </a:rPr>
              <a:t>Identifying the how the TB epidemic has been shaped by health systems in each setting (</a:t>
            </a:r>
            <a:r>
              <a:rPr lang="en-US" sz="2400" dirty="0" err="1">
                <a:solidFill>
                  <a:srgbClr val="002060"/>
                </a:solidFill>
                <a:latin typeface="Arial" panose="020B0604020202020204" pitchFamily="34" charset="0"/>
                <a:cs typeface="Arial" panose="020B0604020202020204" pitchFamily="34" charset="0"/>
              </a:rPr>
              <a:t>e.g</a:t>
            </a:r>
            <a:r>
              <a:rPr lang="en-US" sz="2400" dirty="0">
                <a:solidFill>
                  <a:srgbClr val="002060"/>
                </a:solidFill>
                <a:latin typeface="Arial" panose="020B0604020202020204" pitchFamily="34" charset="0"/>
                <a:cs typeface="Arial" panose="020B0604020202020204" pitchFamily="34" charset="0"/>
              </a:rPr>
              <a:t>, history of TB detection and treatment)</a:t>
            </a:r>
          </a:p>
          <a:p>
            <a:pPr lvl="1"/>
            <a:r>
              <a:rPr lang="en-US" sz="2400" dirty="0">
                <a:solidFill>
                  <a:srgbClr val="002060"/>
                </a:solidFill>
                <a:latin typeface="Arial" panose="020B0604020202020204" pitchFamily="34" charset="0"/>
                <a:cs typeface="Arial" panose="020B0604020202020204" pitchFamily="34" charset="0"/>
              </a:rPr>
              <a:t>Comparing simulations against data on TB burden, access to care high burden groups</a:t>
            </a:r>
          </a:p>
          <a:p>
            <a:pPr lvl="1"/>
            <a:r>
              <a:rPr lang="en-US" sz="2400" dirty="0">
                <a:solidFill>
                  <a:srgbClr val="002060"/>
                </a:solidFill>
                <a:latin typeface="Arial" panose="020B0604020202020204" pitchFamily="34" charset="0"/>
                <a:cs typeface="Arial" panose="020B0604020202020204" pitchFamily="34" charset="0"/>
              </a:rPr>
              <a:t>Estimate potential effect of interventions, like TB prevention screening and TPT </a:t>
            </a:r>
          </a:p>
          <a:p>
            <a:pPr lvl="1"/>
            <a:r>
              <a:rPr lang="en-US" sz="2400" dirty="0">
                <a:solidFill>
                  <a:srgbClr val="002060"/>
                </a:solidFill>
                <a:latin typeface="Arial" panose="020B0604020202020204" pitchFamily="34" charset="0"/>
                <a:cs typeface="Arial" panose="020B0604020202020204" pitchFamily="34" charset="0"/>
              </a:rPr>
              <a:t>Provide effectiveness outputs for CEA </a:t>
            </a:r>
            <a:endParaRPr lang="en-GB" sz="2400" dirty="0">
              <a:solidFill>
                <a:srgbClr val="002060"/>
              </a:solidFill>
              <a:latin typeface="Arial" panose="020B0604020202020204" pitchFamily="34" charset="0"/>
              <a:cs typeface="Arial" panose="020B0604020202020204" pitchFamily="34" charset="0"/>
            </a:endParaRPr>
          </a:p>
          <a:p>
            <a:pPr marL="0" indent="0">
              <a:buNone/>
            </a:pPr>
            <a:endParaRPr lang="en-CA" sz="2800" dirty="0"/>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GB" dirty="0">
                <a:solidFill>
                  <a:srgbClr val="002060"/>
                </a:solidFill>
                <a:latin typeface="Arial" panose="020B0604020202020204" pitchFamily="34" charset="0"/>
                <a:cs typeface="Arial" panose="020B0604020202020204" pitchFamily="34" charset="0"/>
              </a:rPr>
              <a:t>Modelling TB transmission</a:t>
            </a:r>
            <a:endParaRPr lang="en-CA" dirty="0"/>
          </a:p>
        </p:txBody>
      </p:sp>
    </p:spTree>
    <p:extLst>
      <p:ext uri="{BB962C8B-B14F-4D97-AF65-F5344CB8AC3E}">
        <p14:creationId xmlns:p14="http://schemas.microsoft.com/office/powerpoint/2010/main" val="246863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GB" dirty="0">
                <a:solidFill>
                  <a:srgbClr val="002060"/>
                </a:solidFill>
                <a:latin typeface="Arial" panose="020B0604020202020204" pitchFamily="34" charset="0"/>
                <a:cs typeface="Arial" panose="020B0604020202020204" pitchFamily="34" charset="0"/>
              </a:rPr>
              <a:t>Model structure I</a:t>
            </a:r>
            <a:endParaRPr lang="en-CA" dirty="0"/>
          </a:p>
        </p:txBody>
      </p:sp>
      <p:pic>
        <p:nvPicPr>
          <p:cNvPr id="5" name="Picture 4" descr="A diagram of a block diagram&#10;&#10;Description automatically generated">
            <a:extLst>
              <a:ext uri="{FF2B5EF4-FFF2-40B4-BE49-F238E27FC236}">
                <a16:creationId xmlns:a16="http://schemas.microsoft.com/office/drawing/2014/main" id="{A0C703BF-9F0B-9A18-92D0-85DC57AA7D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3045" y="1731010"/>
            <a:ext cx="6645910" cy="3395980"/>
          </a:xfrm>
          <a:prstGeom prst="rect">
            <a:avLst/>
          </a:prstGeom>
          <a:noFill/>
          <a:ln>
            <a:noFill/>
          </a:ln>
        </p:spPr>
      </p:pic>
      <p:sp>
        <p:nvSpPr>
          <p:cNvPr id="6" name="TextBox 5">
            <a:extLst>
              <a:ext uri="{FF2B5EF4-FFF2-40B4-BE49-F238E27FC236}">
                <a16:creationId xmlns:a16="http://schemas.microsoft.com/office/drawing/2014/main" id="{13042D37-4116-9691-EFED-BC0A21641E19}"/>
              </a:ext>
            </a:extLst>
          </p:cNvPr>
          <p:cNvSpPr txBox="1"/>
          <p:nvPr/>
        </p:nvSpPr>
        <p:spPr>
          <a:xfrm>
            <a:off x="7929961" y="1044357"/>
            <a:ext cx="3613867" cy="646331"/>
          </a:xfrm>
          <a:prstGeom prst="rect">
            <a:avLst/>
          </a:prstGeom>
          <a:noFill/>
        </p:spPr>
        <p:txBody>
          <a:bodyPr wrap="square" rtlCol="0">
            <a:spAutoFit/>
          </a:bodyPr>
          <a:lstStyle/>
          <a:p>
            <a:r>
              <a:rPr lang="en-GB" i="1" dirty="0">
                <a:solidFill>
                  <a:srgbClr val="002060"/>
                </a:solidFill>
                <a:latin typeface="Arial" panose="020B0604020202020204" pitchFamily="34" charset="0"/>
                <a:cs typeface="Arial" panose="020B0604020202020204" pitchFamily="34" charset="0"/>
              </a:rPr>
              <a:t>This structure expands on age, strain, risk, and HIV status!</a:t>
            </a:r>
          </a:p>
        </p:txBody>
      </p:sp>
    </p:spTree>
    <p:extLst>
      <p:ext uri="{BB962C8B-B14F-4D97-AF65-F5344CB8AC3E}">
        <p14:creationId xmlns:p14="http://schemas.microsoft.com/office/powerpoint/2010/main" val="133057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Model structure II</a:t>
            </a:r>
          </a:p>
        </p:txBody>
      </p:sp>
      <p:sp>
        <p:nvSpPr>
          <p:cNvPr id="5" name="Content Placeholder 4">
            <a:extLst>
              <a:ext uri="{FF2B5EF4-FFF2-40B4-BE49-F238E27FC236}">
                <a16:creationId xmlns:a16="http://schemas.microsoft.com/office/drawing/2014/main" id="{216E1F86-72F1-6751-7A7F-7298E78CCD12}"/>
              </a:ext>
            </a:extLst>
          </p:cNvPr>
          <p:cNvSpPr>
            <a:spLocks noGrp="1"/>
          </p:cNvSpPr>
          <p:nvPr>
            <p:ph idx="1"/>
          </p:nvPr>
        </p:nvSpPr>
        <p:spPr>
          <a:xfrm>
            <a:off x="838200" y="1825625"/>
            <a:ext cx="10515600" cy="4351338"/>
          </a:xfrm>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Age structure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Two-strain concomitant circulation</a:t>
            </a: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Two geographical risk categories</a:t>
            </a:r>
          </a:p>
        </p:txBody>
      </p:sp>
      <p:sp>
        <p:nvSpPr>
          <p:cNvPr id="6" name="Left Brace 5">
            <a:extLst>
              <a:ext uri="{FF2B5EF4-FFF2-40B4-BE49-F238E27FC236}">
                <a16:creationId xmlns:a16="http://schemas.microsoft.com/office/drawing/2014/main" id="{14FB8219-278F-2863-C58B-F7635AFE29E1}"/>
              </a:ext>
            </a:extLst>
          </p:cNvPr>
          <p:cNvSpPr/>
          <p:nvPr/>
        </p:nvSpPr>
        <p:spPr>
          <a:xfrm>
            <a:off x="2790947" y="1676205"/>
            <a:ext cx="513184" cy="1416908"/>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64FDB8D8-6310-BD75-2507-CD7E36E77921}"/>
              </a:ext>
            </a:extLst>
          </p:cNvPr>
          <p:cNvSpPr txBox="1"/>
          <p:nvPr/>
        </p:nvSpPr>
        <p:spPr>
          <a:xfrm>
            <a:off x="3223068" y="1864452"/>
            <a:ext cx="739305" cy="1015663"/>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0 to 4</a:t>
            </a:r>
          </a:p>
          <a:p>
            <a:r>
              <a:rPr lang="en-GB" sz="1200" dirty="0">
                <a:latin typeface="Arial" panose="020B0604020202020204" pitchFamily="34" charset="0"/>
                <a:cs typeface="Arial" panose="020B0604020202020204" pitchFamily="34" charset="0"/>
              </a:rPr>
              <a:t>5 to 9</a:t>
            </a:r>
          </a:p>
          <a:p>
            <a:r>
              <a:rPr lang="en-GB" sz="1200" dirty="0">
                <a:latin typeface="Arial" panose="020B0604020202020204" pitchFamily="34" charset="0"/>
                <a:cs typeface="Arial" panose="020B0604020202020204" pitchFamily="34" charset="0"/>
              </a:rPr>
              <a:t>10 to 15</a:t>
            </a:r>
          </a:p>
          <a:p>
            <a:r>
              <a:rPr lang="en-GB" sz="1200" dirty="0">
                <a:latin typeface="Arial" panose="020B0604020202020204" pitchFamily="34" charset="0"/>
                <a:cs typeface="Arial" panose="020B0604020202020204" pitchFamily="34" charset="0"/>
              </a:rPr>
              <a:t>15+</a:t>
            </a:r>
          </a:p>
          <a:p>
            <a:endParaRPr lang="en-GB" sz="1200"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2A5B6D11-AEA5-894B-81F7-A0A300A06045}"/>
              </a:ext>
            </a:extLst>
          </p:cNvPr>
          <p:cNvCxnSpPr/>
          <p:nvPr/>
        </p:nvCxnSpPr>
        <p:spPr>
          <a:xfrm>
            <a:off x="4087903" y="2325670"/>
            <a:ext cx="96338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F146EA-D0B3-2E18-760B-9C9CB979C9BF}"/>
              </a:ext>
            </a:extLst>
          </p:cNvPr>
          <p:cNvSpPr txBox="1"/>
          <p:nvPr/>
        </p:nvSpPr>
        <p:spPr>
          <a:xfrm>
            <a:off x="5051289" y="1708118"/>
            <a:ext cx="1807706" cy="138499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Age-specific contacts modelled using POLYMOD projected contact matrix </a:t>
            </a:r>
          </a:p>
          <a:p>
            <a:endParaRPr lang="en-GB"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2F4AF43-4245-223B-0360-A4F9B3CA0607}"/>
              </a:ext>
            </a:extLst>
          </p:cNvPr>
          <p:cNvPicPr>
            <a:picLocks noChangeAspect="1"/>
          </p:cNvPicPr>
          <p:nvPr/>
        </p:nvPicPr>
        <p:blipFill>
          <a:blip r:embed="rId2"/>
          <a:stretch>
            <a:fillRect/>
          </a:stretch>
        </p:blipFill>
        <p:spPr>
          <a:xfrm>
            <a:off x="8457448" y="1578786"/>
            <a:ext cx="2434488" cy="2171876"/>
          </a:xfrm>
          <a:prstGeom prst="rect">
            <a:avLst/>
          </a:prstGeom>
        </p:spPr>
      </p:pic>
      <p:sp>
        <p:nvSpPr>
          <p:cNvPr id="11" name="Left Brace 10">
            <a:extLst>
              <a:ext uri="{FF2B5EF4-FFF2-40B4-BE49-F238E27FC236}">
                <a16:creationId xmlns:a16="http://schemas.microsoft.com/office/drawing/2014/main" id="{85E52EDF-4600-067D-3D70-F40595F494E9}"/>
              </a:ext>
            </a:extLst>
          </p:cNvPr>
          <p:cNvSpPr/>
          <p:nvPr/>
        </p:nvSpPr>
        <p:spPr>
          <a:xfrm>
            <a:off x="5380493" y="3289487"/>
            <a:ext cx="203678" cy="603314"/>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F2609537-4ED1-3D38-118D-B80414980FF7}"/>
              </a:ext>
            </a:extLst>
          </p:cNvPr>
          <p:cNvSpPr txBox="1"/>
          <p:nvPr/>
        </p:nvSpPr>
        <p:spPr>
          <a:xfrm>
            <a:off x="5697181" y="3289487"/>
            <a:ext cx="824265" cy="584775"/>
          </a:xfrm>
          <a:prstGeom prst="rect">
            <a:avLst/>
          </a:prstGeom>
          <a:noFill/>
        </p:spPr>
        <p:txBody>
          <a:bodyPr wrap="none" rtlCol="0">
            <a:spAutoFit/>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DS</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MDR</a:t>
            </a:r>
          </a:p>
        </p:txBody>
      </p:sp>
      <p:sp>
        <p:nvSpPr>
          <p:cNvPr id="13" name="Left Brace 12">
            <a:extLst>
              <a:ext uri="{FF2B5EF4-FFF2-40B4-BE49-F238E27FC236}">
                <a16:creationId xmlns:a16="http://schemas.microsoft.com/office/drawing/2014/main" id="{D483A697-3AE6-47F2-00C0-B5BF54164842}"/>
              </a:ext>
            </a:extLst>
          </p:cNvPr>
          <p:cNvSpPr/>
          <p:nvPr/>
        </p:nvSpPr>
        <p:spPr>
          <a:xfrm>
            <a:off x="5144483" y="4528398"/>
            <a:ext cx="203678" cy="603314"/>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37AB15DC-E7CF-3882-5349-F81BF2475B15}"/>
              </a:ext>
            </a:extLst>
          </p:cNvPr>
          <p:cNvSpPr txBox="1"/>
          <p:nvPr/>
        </p:nvSpPr>
        <p:spPr>
          <a:xfrm>
            <a:off x="5245417" y="4528398"/>
            <a:ext cx="1542410" cy="584775"/>
          </a:xfrm>
          <a:prstGeom prst="rect">
            <a:avLst/>
          </a:prstGeom>
          <a:noFill/>
        </p:spPr>
        <p:txBody>
          <a:bodyPr wrap="none" rtlCol="0">
            <a:spAutoFit/>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Urban Slums</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Others</a:t>
            </a:r>
          </a:p>
        </p:txBody>
      </p:sp>
      <p:sp>
        <p:nvSpPr>
          <p:cNvPr id="15" name="TextBox 14">
            <a:extLst>
              <a:ext uri="{FF2B5EF4-FFF2-40B4-BE49-F238E27FC236}">
                <a16:creationId xmlns:a16="http://schemas.microsoft.com/office/drawing/2014/main" id="{A2CD725F-0ABB-D551-328D-61CCAB546D0C}"/>
              </a:ext>
            </a:extLst>
          </p:cNvPr>
          <p:cNvSpPr txBox="1"/>
          <p:nvPr/>
        </p:nvSpPr>
        <p:spPr>
          <a:xfrm>
            <a:off x="8457448" y="3808655"/>
            <a:ext cx="2565633" cy="523220"/>
          </a:xfrm>
          <a:prstGeom prst="rect">
            <a:avLst/>
          </a:prstGeom>
          <a:noFill/>
        </p:spPr>
        <p:txBody>
          <a:bodyPr wrap="square">
            <a:spAutoFit/>
          </a:bodyPr>
          <a:lstStyle/>
          <a:p>
            <a:r>
              <a:rPr lang="en-GB" sz="1400" b="0" i="1" dirty="0">
                <a:solidFill>
                  <a:srgbClr val="212121"/>
                </a:solidFill>
                <a:effectLst/>
                <a:latin typeface="BlinkMacSystemFont"/>
              </a:rPr>
              <a:t>Prem K, et al. </a:t>
            </a:r>
            <a:r>
              <a:rPr lang="en-GB" sz="1400" b="0" i="1" dirty="0" err="1">
                <a:solidFill>
                  <a:srgbClr val="212121"/>
                </a:solidFill>
                <a:effectLst/>
                <a:latin typeface="BlinkMacSystemFont"/>
              </a:rPr>
              <a:t>PLoS</a:t>
            </a:r>
            <a:r>
              <a:rPr lang="en-GB" sz="1400" b="0" i="1" dirty="0">
                <a:solidFill>
                  <a:srgbClr val="212121"/>
                </a:solidFill>
                <a:effectLst/>
                <a:latin typeface="BlinkMacSystemFont"/>
              </a:rPr>
              <a:t> </a:t>
            </a:r>
            <a:r>
              <a:rPr lang="en-GB" sz="1400" b="0" i="1" dirty="0" err="1">
                <a:solidFill>
                  <a:srgbClr val="212121"/>
                </a:solidFill>
                <a:effectLst/>
                <a:latin typeface="BlinkMacSystemFont"/>
              </a:rPr>
              <a:t>Comput</a:t>
            </a:r>
            <a:r>
              <a:rPr lang="en-GB" sz="1400" b="0" i="1" dirty="0">
                <a:solidFill>
                  <a:srgbClr val="212121"/>
                </a:solidFill>
                <a:effectLst/>
                <a:latin typeface="BlinkMacSystemFont"/>
              </a:rPr>
              <a:t> Biol. 2017 Sep 12;13(9):e1005697..</a:t>
            </a:r>
            <a:endParaRPr lang="en-GB" sz="1400" i="1" dirty="0"/>
          </a:p>
        </p:txBody>
      </p:sp>
    </p:spTree>
    <p:extLst>
      <p:ext uri="{BB962C8B-B14F-4D97-AF65-F5344CB8AC3E}">
        <p14:creationId xmlns:p14="http://schemas.microsoft.com/office/powerpoint/2010/main" val="80670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Model structure III</a:t>
            </a:r>
          </a:p>
        </p:txBody>
      </p:sp>
      <p:sp>
        <p:nvSpPr>
          <p:cNvPr id="5" name="Content Placeholder 4">
            <a:extLst>
              <a:ext uri="{FF2B5EF4-FFF2-40B4-BE49-F238E27FC236}">
                <a16:creationId xmlns:a16="http://schemas.microsoft.com/office/drawing/2014/main" id="{575BA542-E965-D8C3-4ABB-2AD47202954B}"/>
              </a:ext>
            </a:extLst>
          </p:cNvPr>
          <p:cNvSpPr>
            <a:spLocks noGrp="1"/>
          </p:cNvSpPr>
          <p:nvPr>
            <p:ph idx="1"/>
          </p:nvPr>
        </p:nvSpPr>
        <p:spPr>
          <a:xfrm>
            <a:off x="838200" y="1825625"/>
            <a:ext cx="10515600" cy="4351338"/>
          </a:xfrm>
        </p:spPr>
        <p:txBody>
          <a:bodyPr/>
          <a:lstStyle/>
          <a:p>
            <a:r>
              <a:rPr lang="en-GB" dirty="0">
                <a:solidFill>
                  <a:srgbClr val="002060"/>
                </a:solidFill>
                <a:latin typeface="Arial" panose="020B0604020202020204" pitchFamily="34" charset="0"/>
                <a:cs typeface="Arial" panose="020B0604020202020204" pitchFamily="34" charset="0"/>
              </a:rPr>
              <a:t>Three HIV categories</a:t>
            </a: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endParaRPr>
          </a:p>
          <a:p>
            <a:r>
              <a:rPr lang="en-GB" dirty="0">
                <a:solidFill>
                  <a:srgbClr val="002060"/>
                </a:solidFill>
                <a:latin typeface="Arial" panose="020B0604020202020204" pitchFamily="34" charset="0"/>
                <a:cs typeface="Arial" panose="020B0604020202020204" pitchFamily="34" charset="0"/>
              </a:rPr>
              <a:t>TB Preventive Therapy</a:t>
            </a:r>
          </a:p>
          <a:p>
            <a:pPr marL="0" indent="0">
              <a:buNone/>
            </a:pPr>
            <a:endParaRPr lang="en-GB" dirty="0">
              <a:solidFill>
                <a:srgbClr val="002060"/>
              </a:solidFill>
              <a:latin typeface="Arial" panose="020B0604020202020204" pitchFamily="34" charset="0"/>
              <a:cs typeface="Arial" panose="020B0604020202020204" pitchFamily="34" charset="0"/>
            </a:endParaRPr>
          </a:p>
        </p:txBody>
      </p:sp>
      <p:sp>
        <p:nvSpPr>
          <p:cNvPr id="6" name="Left Brace 5">
            <a:extLst>
              <a:ext uri="{FF2B5EF4-FFF2-40B4-BE49-F238E27FC236}">
                <a16:creationId xmlns:a16="http://schemas.microsoft.com/office/drawing/2014/main" id="{82DB6354-090A-74AB-51A4-FE9993EEFF55}"/>
              </a:ext>
            </a:extLst>
          </p:cNvPr>
          <p:cNvSpPr/>
          <p:nvPr/>
        </p:nvSpPr>
        <p:spPr>
          <a:xfrm>
            <a:off x="4016675" y="1577018"/>
            <a:ext cx="366097" cy="858526"/>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B5CC6AD4-22B7-03AA-359F-CBC01E4DC79B}"/>
              </a:ext>
            </a:extLst>
          </p:cNvPr>
          <p:cNvSpPr txBox="1"/>
          <p:nvPr/>
        </p:nvSpPr>
        <p:spPr>
          <a:xfrm>
            <a:off x="4256395" y="1577018"/>
            <a:ext cx="1925527" cy="830997"/>
          </a:xfrm>
          <a:prstGeom prst="rect">
            <a:avLst/>
          </a:prstGeom>
          <a:noFill/>
        </p:spPr>
        <p:txBody>
          <a:bodyPr wrap="none" rtlCol="0">
            <a:spAutoFit/>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HIV-</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Undetected HIV+</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PLHIV on ART</a:t>
            </a:r>
          </a:p>
        </p:txBody>
      </p:sp>
      <p:cxnSp>
        <p:nvCxnSpPr>
          <p:cNvPr id="8" name="Straight Arrow Connector 7">
            <a:extLst>
              <a:ext uri="{FF2B5EF4-FFF2-40B4-BE49-F238E27FC236}">
                <a16:creationId xmlns:a16="http://schemas.microsoft.com/office/drawing/2014/main" id="{6052B3AF-643F-4A57-43E4-87807CE11402}"/>
              </a:ext>
            </a:extLst>
          </p:cNvPr>
          <p:cNvCxnSpPr/>
          <p:nvPr/>
        </p:nvCxnSpPr>
        <p:spPr>
          <a:xfrm>
            <a:off x="6155596" y="1998117"/>
            <a:ext cx="96338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1C7990C8-408D-108C-CE5F-168175825DD4}"/>
              </a:ext>
            </a:extLst>
          </p:cNvPr>
          <p:cNvSpPr/>
          <p:nvPr/>
        </p:nvSpPr>
        <p:spPr>
          <a:xfrm>
            <a:off x="4307467" y="3412319"/>
            <a:ext cx="291364" cy="1182258"/>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BC3A8CBE-7233-C686-F2E3-366393D09A61}"/>
              </a:ext>
            </a:extLst>
          </p:cNvPr>
          <p:cNvSpPr txBox="1"/>
          <p:nvPr/>
        </p:nvSpPr>
        <p:spPr>
          <a:xfrm>
            <a:off x="4493817" y="3321604"/>
            <a:ext cx="2335156" cy="1323439"/>
          </a:xfrm>
          <a:prstGeom prst="rect">
            <a:avLst/>
          </a:prstGeom>
          <a:noFill/>
        </p:spPr>
        <p:txBody>
          <a:bodyPr wrap="square" rtlCol="0">
            <a:spAutoFit/>
          </a:bodyPr>
          <a:lstStyle/>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For those HIV+ newly enrolled on ART</a:t>
            </a: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For household contacts of index cases</a:t>
            </a:r>
          </a:p>
        </p:txBody>
      </p:sp>
      <p:sp>
        <p:nvSpPr>
          <p:cNvPr id="11" name="TextBox 10">
            <a:extLst>
              <a:ext uri="{FF2B5EF4-FFF2-40B4-BE49-F238E27FC236}">
                <a16:creationId xmlns:a16="http://schemas.microsoft.com/office/drawing/2014/main" id="{4C151FFC-F488-6FB7-4347-0347E5192416}"/>
              </a:ext>
            </a:extLst>
          </p:cNvPr>
          <p:cNvSpPr txBox="1"/>
          <p:nvPr/>
        </p:nvSpPr>
        <p:spPr>
          <a:xfrm>
            <a:off x="7205268" y="1500212"/>
            <a:ext cx="2425937"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HIV acquisition rate is a time series as estimated by UNAIDS (not mechanistic) </a:t>
            </a:r>
          </a:p>
        </p:txBody>
      </p:sp>
      <p:cxnSp>
        <p:nvCxnSpPr>
          <p:cNvPr id="12" name="Straight Arrow Connector 11">
            <a:extLst>
              <a:ext uri="{FF2B5EF4-FFF2-40B4-BE49-F238E27FC236}">
                <a16:creationId xmlns:a16="http://schemas.microsoft.com/office/drawing/2014/main" id="{B1203778-ED7F-2B0C-EE8C-1E927B1FFD57}"/>
              </a:ext>
            </a:extLst>
          </p:cNvPr>
          <p:cNvCxnSpPr/>
          <p:nvPr/>
        </p:nvCxnSpPr>
        <p:spPr>
          <a:xfrm>
            <a:off x="6770051" y="4020761"/>
            <a:ext cx="96338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88D979-BA88-F843-D17A-40DBC835D488}"/>
              </a:ext>
            </a:extLst>
          </p:cNvPr>
          <p:cNvSpPr txBox="1"/>
          <p:nvPr/>
        </p:nvSpPr>
        <p:spPr>
          <a:xfrm>
            <a:off x="7816032" y="3412319"/>
            <a:ext cx="2949565"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Modelled dynamically as a function of the number newly treated for TB, using average household size</a:t>
            </a:r>
          </a:p>
        </p:txBody>
      </p:sp>
    </p:spTree>
    <p:extLst>
      <p:ext uri="{BB962C8B-B14F-4D97-AF65-F5344CB8AC3E}">
        <p14:creationId xmlns:p14="http://schemas.microsoft.com/office/powerpoint/2010/main" val="44778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Data and model parameters</a:t>
            </a:r>
          </a:p>
        </p:txBody>
      </p:sp>
      <p:sp>
        <p:nvSpPr>
          <p:cNvPr id="5" name="Content Placeholder 2">
            <a:extLst>
              <a:ext uri="{FF2B5EF4-FFF2-40B4-BE49-F238E27FC236}">
                <a16:creationId xmlns:a16="http://schemas.microsoft.com/office/drawing/2014/main" id="{8FAF0875-C06E-EADD-166C-584E122AF91F}"/>
              </a:ext>
            </a:extLst>
          </p:cNvPr>
          <p:cNvSpPr>
            <a:spLocks noGrp="1"/>
          </p:cNvSpPr>
          <p:nvPr>
            <p:ph idx="1"/>
          </p:nvPr>
        </p:nvSpPr>
        <p:spPr>
          <a:xfrm>
            <a:off x="838200" y="1825625"/>
            <a:ext cx="6507822" cy="4351338"/>
          </a:xfrm>
        </p:spPr>
        <p:txBody>
          <a:bodyPr>
            <a:normAutofit/>
          </a:bodyPr>
          <a:lstStyle/>
          <a:p>
            <a:r>
              <a:rPr lang="en-US" sz="2400" dirty="0"/>
              <a:t>The natural history of disease is parametrized using widely available estimations of progression, reactivation and relative risks and mortality rates from the literature.</a:t>
            </a:r>
          </a:p>
          <a:p>
            <a:r>
              <a:rPr lang="en-US" sz="2400" dirty="0"/>
              <a:t>The cascade of care is modelled to reflect the performance of local algorithms </a:t>
            </a:r>
          </a:p>
          <a:p>
            <a:r>
              <a:rPr lang="en-US" sz="2400" dirty="0"/>
              <a:t>Similarly, baseline levels of TPT among PLHIV and HHC are modelled according to reported numbers on TPT by country</a:t>
            </a:r>
            <a:endParaRPr lang="en-GB" sz="2400" dirty="0"/>
          </a:p>
        </p:txBody>
      </p:sp>
      <p:sp>
        <p:nvSpPr>
          <p:cNvPr id="6" name="TextBox 5">
            <a:extLst>
              <a:ext uri="{FF2B5EF4-FFF2-40B4-BE49-F238E27FC236}">
                <a16:creationId xmlns:a16="http://schemas.microsoft.com/office/drawing/2014/main" id="{BA81EE73-766A-D2D4-CFF6-7A7333D80779}"/>
              </a:ext>
            </a:extLst>
          </p:cNvPr>
          <p:cNvSpPr txBox="1"/>
          <p:nvPr/>
        </p:nvSpPr>
        <p:spPr>
          <a:xfrm>
            <a:off x="8045648" y="2884609"/>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I</a:t>
            </a:r>
          </a:p>
        </p:txBody>
      </p:sp>
      <p:sp>
        <p:nvSpPr>
          <p:cNvPr id="7" name="TextBox 6">
            <a:extLst>
              <a:ext uri="{FF2B5EF4-FFF2-40B4-BE49-F238E27FC236}">
                <a16:creationId xmlns:a16="http://schemas.microsoft.com/office/drawing/2014/main" id="{60FC5DAA-8905-DD86-B11E-D010DC9FEB77}"/>
              </a:ext>
            </a:extLst>
          </p:cNvPr>
          <p:cNvSpPr txBox="1"/>
          <p:nvPr/>
        </p:nvSpPr>
        <p:spPr>
          <a:xfrm>
            <a:off x="9162408" y="4479363"/>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Tx</a:t>
            </a:r>
          </a:p>
        </p:txBody>
      </p:sp>
      <p:sp>
        <p:nvSpPr>
          <p:cNvPr id="8" name="TextBox 7">
            <a:extLst>
              <a:ext uri="{FF2B5EF4-FFF2-40B4-BE49-F238E27FC236}">
                <a16:creationId xmlns:a16="http://schemas.microsoft.com/office/drawing/2014/main" id="{855F91E2-613F-52DF-8F63-B030236E6EBC}"/>
              </a:ext>
            </a:extLst>
          </p:cNvPr>
          <p:cNvSpPr txBox="1"/>
          <p:nvPr/>
        </p:nvSpPr>
        <p:spPr>
          <a:xfrm>
            <a:off x="8045648" y="4479363"/>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R</a:t>
            </a:r>
          </a:p>
        </p:txBody>
      </p:sp>
      <p:cxnSp>
        <p:nvCxnSpPr>
          <p:cNvPr id="9" name="Straight Arrow Connector 8">
            <a:extLst>
              <a:ext uri="{FF2B5EF4-FFF2-40B4-BE49-F238E27FC236}">
                <a16:creationId xmlns:a16="http://schemas.microsoft.com/office/drawing/2014/main" id="{4AAC4F93-2FBB-2793-7B78-344FEFE7E2E9}"/>
              </a:ext>
            </a:extLst>
          </p:cNvPr>
          <p:cNvCxnSpPr>
            <a:cxnSpLocks/>
            <a:stCxn id="6" idx="3"/>
            <a:endCxn id="7" idx="0"/>
          </p:cNvCxnSpPr>
          <p:nvPr/>
        </p:nvCxnSpPr>
        <p:spPr>
          <a:xfrm>
            <a:off x="8558832" y="3069275"/>
            <a:ext cx="860168" cy="1410088"/>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BBF2846-1AFF-9399-C56E-DB95839C42BE}"/>
              </a:ext>
            </a:extLst>
          </p:cNvPr>
          <p:cNvCxnSpPr>
            <a:cxnSpLocks/>
            <a:stCxn id="7" idx="1"/>
            <a:endCxn id="8" idx="3"/>
          </p:cNvCxnSpPr>
          <p:nvPr/>
        </p:nvCxnSpPr>
        <p:spPr>
          <a:xfrm flipH="1">
            <a:off x="8558832" y="4664029"/>
            <a:ext cx="603576" cy="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74E860-B629-6B09-4E32-4AED8A27E79B}"/>
              </a:ext>
            </a:extLst>
          </p:cNvPr>
          <p:cNvCxnSpPr>
            <a:cxnSpLocks/>
            <a:stCxn id="8" idx="0"/>
            <a:endCxn id="6" idx="2"/>
          </p:cNvCxnSpPr>
          <p:nvPr/>
        </p:nvCxnSpPr>
        <p:spPr>
          <a:xfrm flipV="1">
            <a:off x="8302240" y="3253941"/>
            <a:ext cx="0" cy="1225422"/>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9A632-35E6-5230-0553-24FA91E0D86C}"/>
              </a:ext>
            </a:extLst>
          </p:cNvPr>
          <p:cNvSpPr txBox="1"/>
          <p:nvPr/>
        </p:nvSpPr>
        <p:spPr>
          <a:xfrm>
            <a:off x="10085528" y="3289547"/>
            <a:ext cx="227547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Diagnosis and treatment </a:t>
            </a:r>
          </a:p>
          <a:p>
            <a:r>
              <a:rPr lang="en-US" dirty="0">
                <a:latin typeface="Arial" panose="020B0604020202020204" pitchFamily="34" charset="0"/>
                <a:cs typeface="Arial" panose="020B0604020202020204" pitchFamily="34" charset="0"/>
              </a:rPr>
              <a:t>probability </a:t>
            </a:r>
            <a:endParaRPr lang="en-GB" dirty="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B58528D0-4F50-96D9-48B3-CBE9911D331C}"/>
              </a:ext>
            </a:extLst>
          </p:cNvPr>
          <p:cNvCxnSpPr/>
          <p:nvPr/>
        </p:nvCxnSpPr>
        <p:spPr>
          <a:xfrm flipH="1">
            <a:off x="9258458" y="3925365"/>
            <a:ext cx="673726"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26CEEE-F86B-0EA3-E115-518A3BFB9DEF}"/>
              </a:ext>
            </a:extLst>
          </p:cNvPr>
          <p:cNvSpPr txBox="1"/>
          <p:nvPr/>
        </p:nvSpPr>
        <p:spPr>
          <a:xfrm>
            <a:off x="8229602" y="5285907"/>
            <a:ext cx="227547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Treatment course duration and completion rates</a:t>
            </a:r>
            <a:endParaRPr lang="en-GB" dirty="0">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12D9FBA0-4AB8-ACBB-36FD-88AADAC522B0}"/>
              </a:ext>
            </a:extLst>
          </p:cNvPr>
          <p:cNvCxnSpPr>
            <a:cxnSpLocks/>
          </p:cNvCxnSpPr>
          <p:nvPr/>
        </p:nvCxnSpPr>
        <p:spPr>
          <a:xfrm flipV="1">
            <a:off x="9408465" y="4880969"/>
            <a:ext cx="0" cy="298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0DC20A2-EFB1-5F45-DD49-3412B1DB98A2}"/>
              </a:ext>
            </a:extLst>
          </p:cNvPr>
          <p:cNvCxnSpPr>
            <a:cxnSpLocks/>
          </p:cNvCxnSpPr>
          <p:nvPr/>
        </p:nvCxnSpPr>
        <p:spPr>
          <a:xfrm>
            <a:off x="10759254" y="2324880"/>
            <a:ext cx="0" cy="744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0BF079E-DADC-B1C2-28B4-79CE4F6EEEC5}"/>
              </a:ext>
            </a:extLst>
          </p:cNvPr>
          <p:cNvSpPr txBox="1"/>
          <p:nvPr/>
        </p:nvSpPr>
        <p:spPr>
          <a:xfrm>
            <a:off x="9944549" y="1325461"/>
            <a:ext cx="270852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Introduce country specific algorithm performance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59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3" name="Content Placeholder 2">
            <a:extLst>
              <a:ext uri="{FF2B5EF4-FFF2-40B4-BE49-F238E27FC236}">
                <a16:creationId xmlns:a16="http://schemas.microsoft.com/office/drawing/2014/main" id="{6F0A8704-04A3-CAB1-62A2-6CF3ECB3D24F}"/>
              </a:ext>
            </a:extLst>
          </p:cNvPr>
          <p:cNvSpPr>
            <a:spLocks noGrp="1"/>
          </p:cNvSpPr>
          <p:nvPr>
            <p:ph idx="1"/>
          </p:nvPr>
        </p:nvSpPr>
        <p:spPr/>
        <p:txBody>
          <a:bodyPr/>
          <a:lstStyle/>
          <a:p>
            <a:pPr>
              <a:lnSpc>
                <a:spcPct val="107000"/>
              </a:lnSpc>
              <a:spcAft>
                <a:spcPts val="800"/>
              </a:spcAft>
            </a:pPr>
            <a:r>
              <a:rPr lang="en-CA" sz="2000" dirty="0">
                <a:effectLst/>
                <a:ea typeface="Calibri" panose="020F0502020204030204" pitchFamily="34" charset="0"/>
                <a:cs typeface="Times New Roman" panose="02020603050405020304" pitchFamily="18" charset="0"/>
              </a:rPr>
              <a:t>We examined incidence and mortality trends individually, and we found it was necessary to introduce disruptions for the case studies of Brazil and South Africa to reproduce the observed trends between 2019 and 2022. </a:t>
            </a:r>
          </a:p>
          <a:p>
            <a:pPr>
              <a:lnSpc>
                <a:spcPct val="107000"/>
              </a:lnSpc>
              <a:spcAft>
                <a:spcPts val="800"/>
              </a:spcAft>
            </a:pPr>
            <a:r>
              <a:rPr lang="en-CA" sz="2000" dirty="0">
                <a:effectLst/>
                <a:ea typeface="Calibri" panose="020F0502020204030204" pitchFamily="34" charset="0"/>
                <a:cs typeface="Times New Roman" panose="02020603050405020304" pitchFamily="18" charset="0"/>
              </a:rPr>
              <a:t>We allow an extra free parameter for these two countries. </a:t>
            </a:r>
          </a:p>
          <a:p>
            <a:pPr>
              <a:lnSpc>
                <a:spcPct val="107000"/>
              </a:lnSpc>
              <a:spcAft>
                <a:spcPts val="800"/>
              </a:spcAft>
            </a:pPr>
            <a:r>
              <a:rPr lang="en-CA" sz="2000" dirty="0">
                <a:effectLst/>
                <a:ea typeface="Calibri" panose="020F0502020204030204" pitchFamily="34" charset="0"/>
                <a:cs typeface="Times New Roman" panose="02020603050405020304" pitchFamily="18" charset="0"/>
              </a:rPr>
              <a:t>This parameter acts specifically by reducing testing capacity and treatment coverage during the pandemic period. </a:t>
            </a:r>
          </a:p>
          <a:p>
            <a:pPr>
              <a:lnSpc>
                <a:spcPct val="107000"/>
              </a:lnSpc>
              <a:spcAft>
                <a:spcPts val="800"/>
              </a:spcAft>
            </a:pPr>
            <a:r>
              <a:rPr lang="en-CA" sz="2000" dirty="0">
                <a:effectLst/>
                <a:ea typeface="Calibri" panose="020F0502020204030204" pitchFamily="34" charset="0"/>
                <a:cs typeface="Times New Roman" panose="02020603050405020304" pitchFamily="18" charset="0"/>
              </a:rPr>
              <a:t>We assume that any disruptions during COVID-19 are resolved by 2023.</a:t>
            </a:r>
            <a:endParaRPr lang="en-GB" sz="2000" dirty="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COVID-19 disruptions</a:t>
            </a:r>
          </a:p>
        </p:txBody>
      </p:sp>
    </p:spTree>
    <p:extLst>
      <p:ext uri="{BB962C8B-B14F-4D97-AF65-F5344CB8AC3E}">
        <p14:creationId xmlns:p14="http://schemas.microsoft.com/office/powerpoint/2010/main" val="350293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Calibrations: Brazil</a:t>
            </a:r>
          </a:p>
        </p:txBody>
      </p:sp>
      <p:pic>
        <p:nvPicPr>
          <p:cNvPr id="5" name="Picture 4">
            <a:extLst>
              <a:ext uri="{FF2B5EF4-FFF2-40B4-BE49-F238E27FC236}">
                <a16:creationId xmlns:a16="http://schemas.microsoft.com/office/drawing/2014/main" id="{B250A398-CF44-C364-A95E-0AB3B8F9CA83}"/>
              </a:ext>
            </a:extLst>
          </p:cNvPr>
          <p:cNvPicPr>
            <a:picLocks noChangeAspect="1"/>
          </p:cNvPicPr>
          <p:nvPr/>
        </p:nvPicPr>
        <p:blipFill rotWithShape="1">
          <a:blip r:embed="rId2">
            <a:extLst>
              <a:ext uri="{28A0092B-C50C-407E-A947-70E740481C1C}">
                <a14:useLocalDpi xmlns:a14="http://schemas.microsoft.com/office/drawing/2010/main" val="0"/>
              </a:ext>
            </a:extLst>
          </a:blip>
          <a:srcRect t="6398" b="5734"/>
          <a:stretch/>
        </p:blipFill>
        <p:spPr bwMode="auto">
          <a:xfrm>
            <a:off x="1260000" y="2016000"/>
            <a:ext cx="9186728" cy="392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774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Calibrations: Georgia</a:t>
            </a:r>
          </a:p>
        </p:txBody>
      </p:sp>
      <p:pic>
        <p:nvPicPr>
          <p:cNvPr id="3" name="Picture 2">
            <a:extLst>
              <a:ext uri="{FF2B5EF4-FFF2-40B4-BE49-F238E27FC236}">
                <a16:creationId xmlns:a16="http://schemas.microsoft.com/office/drawing/2014/main" id="{D12A5FD9-B93B-2FD8-4C91-D4F119E3475C}"/>
              </a:ext>
            </a:extLst>
          </p:cNvPr>
          <p:cNvPicPr>
            <a:picLocks noChangeAspect="1"/>
          </p:cNvPicPr>
          <p:nvPr/>
        </p:nvPicPr>
        <p:blipFill rotWithShape="1">
          <a:blip r:embed="rId2">
            <a:extLst>
              <a:ext uri="{28A0092B-C50C-407E-A947-70E740481C1C}">
                <a14:useLocalDpi xmlns:a14="http://schemas.microsoft.com/office/drawing/2010/main" val="0"/>
              </a:ext>
            </a:extLst>
          </a:blip>
          <a:srcRect t="7875" b="4752"/>
          <a:stretch/>
        </p:blipFill>
        <p:spPr bwMode="auto">
          <a:xfrm>
            <a:off x="1260000" y="2017711"/>
            <a:ext cx="9238397" cy="392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20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9ED0-9AB6-79AA-A4B0-E3267087882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8144537-1816-8607-E4BD-7BD286001BA5}"/>
              </a:ext>
            </a:extLst>
          </p:cNvPr>
          <p:cNvSpPr>
            <a:spLocks noGrp="1"/>
          </p:cNvSpPr>
          <p:nvPr>
            <p:ph idx="1"/>
          </p:nvPr>
        </p:nvSpPr>
        <p:spPr/>
        <p:txBody>
          <a:bodyPr/>
          <a:lstStyle/>
          <a:p>
            <a:endParaRPr lang="en-CA" dirty="0"/>
          </a:p>
          <a:p>
            <a:r>
              <a:rPr lang="en-CA" dirty="0"/>
              <a:t>When offered to work on a project by WHO, carefully reflect on how much you value your time and then come to terms with the fact that you will end up doing 4x more work than they are paying you for.</a:t>
            </a:r>
          </a:p>
          <a:p>
            <a:endParaRPr lang="en-CA" dirty="0"/>
          </a:p>
          <a:p>
            <a:r>
              <a:rPr lang="en-CA" dirty="0"/>
              <a:t>The work we are presenting today was done with (too little) WHO funding.</a:t>
            </a:r>
          </a:p>
          <a:p>
            <a:endParaRPr lang="en-CA" dirty="0"/>
          </a:p>
          <a:p>
            <a:r>
              <a:rPr lang="en-CA" dirty="0"/>
              <a:t>This “4 month” project… became 16.</a:t>
            </a:r>
          </a:p>
        </p:txBody>
      </p:sp>
      <p:sp>
        <p:nvSpPr>
          <p:cNvPr id="4" name="Content Placeholder 3">
            <a:extLst>
              <a:ext uri="{FF2B5EF4-FFF2-40B4-BE49-F238E27FC236}">
                <a16:creationId xmlns:a16="http://schemas.microsoft.com/office/drawing/2014/main" id="{9DD8AB59-9D5B-1EBA-0CBB-BF5CE171EA7D}"/>
              </a:ext>
            </a:extLst>
          </p:cNvPr>
          <p:cNvSpPr>
            <a:spLocks noGrp="1"/>
          </p:cNvSpPr>
          <p:nvPr>
            <p:ph sz="quarter" idx="10"/>
          </p:nvPr>
        </p:nvSpPr>
        <p:spPr/>
        <p:txBody>
          <a:bodyPr/>
          <a:lstStyle/>
          <a:p>
            <a:r>
              <a:rPr lang="en-CA" dirty="0"/>
              <a:t>Word of warning (or… what many of us know all too well)</a:t>
            </a:r>
          </a:p>
        </p:txBody>
      </p:sp>
    </p:spTree>
    <p:extLst>
      <p:ext uri="{BB962C8B-B14F-4D97-AF65-F5344CB8AC3E}">
        <p14:creationId xmlns:p14="http://schemas.microsoft.com/office/powerpoint/2010/main" val="16091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Calibrations: Kenya</a:t>
            </a:r>
          </a:p>
        </p:txBody>
      </p:sp>
      <p:pic>
        <p:nvPicPr>
          <p:cNvPr id="5" name="Picture 4">
            <a:extLst>
              <a:ext uri="{FF2B5EF4-FFF2-40B4-BE49-F238E27FC236}">
                <a16:creationId xmlns:a16="http://schemas.microsoft.com/office/drawing/2014/main" id="{3D973EBF-AD6E-E2CE-8187-9F7ADAF11D88}"/>
              </a:ext>
            </a:extLst>
          </p:cNvPr>
          <p:cNvPicPr>
            <a:picLocks noChangeAspect="1"/>
          </p:cNvPicPr>
          <p:nvPr/>
        </p:nvPicPr>
        <p:blipFill rotWithShape="1">
          <a:blip r:embed="rId2">
            <a:extLst>
              <a:ext uri="{28A0092B-C50C-407E-A947-70E740481C1C}">
                <a14:useLocalDpi xmlns:a14="http://schemas.microsoft.com/office/drawing/2010/main" val="0"/>
              </a:ext>
            </a:extLst>
          </a:blip>
          <a:srcRect t="7137" b="5972"/>
          <a:stretch/>
        </p:blipFill>
        <p:spPr bwMode="auto">
          <a:xfrm>
            <a:off x="1260000" y="2025650"/>
            <a:ext cx="9289755" cy="392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30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Calibrations: South Africa</a:t>
            </a:r>
          </a:p>
        </p:txBody>
      </p:sp>
      <p:pic>
        <p:nvPicPr>
          <p:cNvPr id="3" name="Picture 2">
            <a:extLst>
              <a:ext uri="{FF2B5EF4-FFF2-40B4-BE49-F238E27FC236}">
                <a16:creationId xmlns:a16="http://schemas.microsoft.com/office/drawing/2014/main" id="{4B42E7A2-EA9E-7526-9A80-3F0229A2A0D9}"/>
              </a:ext>
            </a:extLst>
          </p:cNvPr>
          <p:cNvPicPr>
            <a:picLocks noChangeAspect="1"/>
          </p:cNvPicPr>
          <p:nvPr/>
        </p:nvPicPr>
        <p:blipFill rotWithShape="1">
          <a:blip r:embed="rId2">
            <a:extLst>
              <a:ext uri="{28A0092B-C50C-407E-A947-70E740481C1C}">
                <a14:useLocalDpi xmlns:a14="http://schemas.microsoft.com/office/drawing/2010/main" val="0"/>
              </a:ext>
            </a:extLst>
          </a:blip>
          <a:srcRect t="7137" b="5972"/>
          <a:stretch/>
        </p:blipFill>
        <p:spPr bwMode="auto">
          <a:xfrm>
            <a:off x="1260000" y="2025650"/>
            <a:ext cx="9289755" cy="392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422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Calibrations: treatment coverage by country</a:t>
            </a:r>
          </a:p>
        </p:txBody>
      </p:sp>
      <p:pic>
        <p:nvPicPr>
          <p:cNvPr id="5" name="Picture 4">
            <a:extLst>
              <a:ext uri="{FF2B5EF4-FFF2-40B4-BE49-F238E27FC236}">
                <a16:creationId xmlns:a16="http://schemas.microsoft.com/office/drawing/2014/main" id="{64C0BCA3-B6E7-3D17-159F-F8CA98BFAD37}"/>
              </a:ext>
            </a:extLst>
          </p:cNvPr>
          <p:cNvPicPr>
            <a:picLocks noChangeAspect="1"/>
          </p:cNvPicPr>
          <p:nvPr/>
        </p:nvPicPr>
        <p:blipFill>
          <a:blip r:embed="rId2"/>
          <a:stretch>
            <a:fillRect/>
          </a:stretch>
        </p:blipFill>
        <p:spPr>
          <a:xfrm>
            <a:off x="596381" y="2741729"/>
            <a:ext cx="2400635" cy="2181529"/>
          </a:xfrm>
          <a:prstGeom prst="rect">
            <a:avLst/>
          </a:prstGeom>
        </p:spPr>
      </p:pic>
      <p:sp>
        <p:nvSpPr>
          <p:cNvPr id="6" name="TextBox 5">
            <a:extLst>
              <a:ext uri="{FF2B5EF4-FFF2-40B4-BE49-F238E27FC236}">
                <a16:creationId xmlns:a16="http://schemas.microsoft.com/office/drawing/2014/main" id="{8A5D74AD-68F2-FEB0-D0F4-0435A254E9FB}"/>
              </a:ext>
            </a:extLst>
          </p:cNvPr>
          <p:cNvSpPr txBox="1"/>
          <p:nvPr/>
        </p:nvSpPr>
        <p:spPr>
          <a:xfrm>
            <a:off x="1462919" y="2231996"/>
            <a:ext cx="9600513"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Kenya                South Africa                Georgia                       Brazil</a:t>
            </a:r>
            <a:endParaRPr lang="en-GB" sz="2400" b="1"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9DBAE4E-ED8F-213B-E66F-587D67A7A175}"/>
              </a:ext>
            </a:extLst>
          </p:cNvPr>
          <p:cNvPicPr>
            <a:picLocks noChangeAspect="1"/>
          </p:cNvPicPr>
          <p:nvPr/>
        </p:nvPicPr>
        <p:blipFill>
          <a:blip r:embed="rId3"/>
          <a:stretch>
            <a:fillRect/>
          </a:stretch>
        </p:blipFill>
        <p:spPr>
          <a:xfrm>
            <a:off x="3376114" y="2768153"/>
            <a:ext cx="2457793" cy="2114845"/>
          </a:xfrm>
          <a:prstGeom prst="rect">
            <a:avLst/>
          </a:prstGeom>
        </p:spPr>
      </p:pic>
      <p:pic>
        <p:nvPicPr>
          <p:cNvPr id="8" name="Picture 7">
            <a:extLst>
              <a:ext uri="{FF2B5EF4-FFF2-40B4-BE49-F238E27FC236}">
                <a16:creationId xmlns:a16="http://schemas.microsoft.com/office/drawing/2014/main" id="{72C60AD3-483E-7C22-5751-789E88366141}"/>
              </a:ext>
            </a:extLst>
          </p:cNvPr>
          <p:cNvPicPr>
            <a:picLocks noChangeAspect="1"/>
          </p:cNvPicPr>
          <p:nvPr/>
        </p:nvPicPr>
        <p:blipFill>
          <a:blip r:embed="rId4"/>
          <a:stretch>
            <a:fillRect/>
          </a:stretch>
        </p:blipFill>
        <p:spPr>
          <a:xfrm>
            <a:off x="6198133" y="2692609"/>
            <a:ext cx="2380078" cy="2279768"/>
          </a:xfrm>
          <a:prstGeom prst="rect">
            <a:avLst/>
          </a:prstGeom>
        </p:spPr>
      </p:pic>
      <p:pic>
        <p:nvPicPr>
          <p:cNvPr id="9" name="Picture 8">
            <a:extLst>
              <a:ext uri="{FF2B5EF4-FFF2-40B4-BE49-F238E27FC236}">
                <a16:creationId xmlns:a16="http://schemas.microsoft.com/office/drawing/2014/main" id="{5C10E29F-DF26-56D7-6E39-1315FDB70654}"/>
              </a:ext>
            </a:extLst>
          </p:cNvPr>
          <p:cNvPicPr>
            <a:picLocks noChangeAspect="1"/>
          </p:cNvPicPr>
          <p:nvPr/>
        </p:nvPicPr>
        <p:blipFill>
          <a:blip r:embed="rId5"/>
          <a:stretch>
            <a:fillRect/>
          </a:stretch>
        </p:blipFill>
        <p:spPr>
          <a:xfrm>
            <a:off x="9019911" y="2651693"/>
            <a:ext cx="2324524" cy="2392393"/>
          </a:xfrm>
          <a:prstGeom prst="rect">
            <a:avLst/>
          </a:prstGeom>
        </p:spPr>
      </p:pic>
    </p:spTree>
    <p:extLst>
      <p:ext uri="{BB962C8B-B14F-4D97-AF65-F5344CB8AC3E}">
        <p14:creationId xmlns:p14="http://schemas.microsoft.com/office/powerpoint/2010/main" val="405535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78DA-3881-E811-34CB-AA979417A2E7}"/>
              </a:ext>
            </a:extLst>
          </p:cNvPr>
          <p:cNvSpPr>
            <a:spLocks noGrp="1"/>
          </p:cNvSpPr>
          <p:nvPr>
            <p:ph type="title"/>
          </p:nvPr>
        </p:nvSpPr>
        <p:spPr/>
        <p:txBody>
          <a:bodyPr/>
          <a:lstStyle/>
          <a:p>
            <a:r>
              <a:rPr lang="en-CA" dirty="0"/>
              <a:t>Modeling Methods</a:t>
            </a:r>
          </a:p>
        </p:txBody>
      </p:sp>
      <p:sp>
        <p:nvSpPr>
          <p:cNvPr id="4" name="Content Placeholder 3">
            <a:extLst>
              <a:ext uri="{FF2B5EF4-FFF2-40B4-BE49-F238E27FC236}">
                <a16:creationId xmlns:a16="http://schemas.microsoft.com/office/drawing/2014/main" id="{081466AA-1D4D-32B2-C284-609A2960A501}"/>
              </a:ext>
            </a:extLst>
          </p:cNvPr>
          <p:cNvSpPr>
            <a:spLocks noGrp="1"/>
          </p:cNvSpPr>
          <p:nvPr>
            <p:ph sz="quarter" idx="10"/>
          </p:nvPr>
        </p:nvSpPr>
        <p:spPr/>
        <p:txBody>
          <a:bodyPr/>
          <a:lstStyle/>
          <a:p>
            <a:r>
              <a:rPr lang="en-CA" dirty="0"/>
              <a:t>Modelling screening and prevention</a:t>
            </a:r>
          </a:p>
        </p:txBody>
      </p:sp>
      <p:sp>
        <p:nvSpPr>
          <p:cNvPr id="38" name="Rectangle 37">
            <a:extLst>
              <a:ext uri="{FF2B5EF4-FFF2-40B4-BE49-F238E27FC236}">
                <a16:creationId xmlns:a16="http://schemas.microsoft.com/office/drawing/2014/main" id="{C14B7F5C-1468-1DFE-69DD-733B59F47C34}"/>
              </a:ext>
            </a:extLst>
          </p:cNvPr>
          <p:cNvSpPr/>
          <p:nvPr/>
        </p:nvSpPr>
        <p:spPr>
          <a:xfrm>
            <a:off x="6024161" y="1518880"/>
            <a:ext cx="5463093" cy="142127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F3580EC4-52FB-4F42-0400-8FC0840F430C}"/>
              </a:ext>
            </a:extLst>
          </p:cNvPr>
          <p:cNvSpPr txBox="1"/>
          <p:nvPr/>
        </p:nvSpPr>
        <p:spPr>
          <a:xfrm>
            <a:off x="6785374" y="2156016"/>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U</a:t>
            </a:r>
          </a:p>
        </p:txBody>
      </p:sp>
      <p:sp>
        <p:nvSpPr>
          <p:cNvPr id="40" name="TextBox 39">
            <a:extLst>
              <a:ext uri="{FF2B5EF4-FFF2-40B4-BE49-F238E27FC236}">
                <a16:creationId xmlns:a16="http://schemas.microsoft.com/office/drawing/2014/main" id="{A33D0BF7-C3BF-6768-3852-3BA25F8F3361}"/>
              </a:ext>
            </a:extLst>
          </p:cNvPr>
          <p:cNvSpPr txBox="1"/>
          <p:nvPr/>
        </p:nvSpPr>
        <p:spPr>
          <a:xfrm>
            <a:off x="7948769" y="2156016"/>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Lf</a:t>
            </a:r>
          </a:p>
        </p:txBody>
      </p:sp>
      <p:sp>
        <p:nvSpPr>
          <p:cNvPr id="41" name="TextBox 40">
            <a:extLst>
              <a:ext uri="{FF2B5EF4-FFF2-40B4-BE49-F238E27FC236}">
                <a16:creationId xmlns:a16="http://schemas.microsoft.com/office/drawing/2014/main" id="{3BF347AD-B389-25DC-2754-12A47D1992DE}"/>
              </a:ext>
            </a:extLst>
          </p:cNvPr>
          <p:cNvSpPr txBox="1"/>
          <p:nvPr/>
        </p:nvSpPr>
        <p:spPr>
          <a:xfrm>
            <a:off x="8957203" y="2159543"/>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Ls</a:t>
            </a:r>
          </a:p>
        </p:txBody>
      </p:sp>
      <p:sp>
        <p:nvSpPr>
          <p:cNvPr id="42" name="TextBox 41">
            <a:extLst>
              <a:ext uri="{FF2B5EF4-FFF2-40B4-BE49-F238E27FC236}">
                <a16:creationId xmlns:a16="http://schemas.microsoft.com/office/drawing/2014/main" id="{F05436FC-E7DF-DA4B-C657-F7516C19AF61}"/>
              </a:ext>
            </a:extLst>
          </p:cNvPr>
          <p:cNvSpPr txBox="1"/>
          <p:nvPr/>
        </p:nvSpPr>
        <p:spPr>
          <a:xfrm>
            <a:off x="10083437" y="2163728"/>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I</a:t>
            </a:r>
          </a:p>
        </p:txBody>
      </p:sp>
      <p:sp>
        <p:nvSpPr>
          <p:cNvPr id="43" name="TextBox 42">
            <a:extLst>
              <a:ext uri="{FF2B5EF4-FFF2-40B4-BE49-F238E27FC236}">
                <a16:creationId xmlns:a16="http://schemas.microsoft.com/office/drawing/2014/main" id="{CA5E979B-C72A-120A-04FD-E58811324E56}"/>
              </a:ext>
            </a:extLst>
          </p:cNvPr>
          <p:cNvSpPr txBox="1"/>
          <p:nvPr/>
        </p:nvSpPr>
        <p:spPr>
          <a:xfrm>
            <a:off x="11200197" y="3758482"/>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Tx</a:t>
            </a:r>
          </a:p>
        </p:txBody>
      </p:sp>
      <p:sp>
        <p:nvSpPr>
          <p:cNvPr id="44" name="TextBox 43">
            <a:extLst>
              <a:ext uri="{FF2B5EF4-FFF2-40B4-BE49-F238E27FC236}">
                <a16:creationId xmlns:a16="http://schemas.microsoft.com/office/drawing/2014/main" id="{99A3E798-299A-8BEE-0C3D-CA6E4C1B3B75}"/>
              </a:ext>
            </a:extLst>
          </p:cNvPr>
          <p:cNvSpPr txBox="1"/>
          <p:nvPr/>
        </p:nvSpPr>
        <p:spPr>
          <a:xfrm>
            <a:off x="6663297" y="3378440"/>
            <a:ext cx="757956"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TPT</a:t>
            </a:r>
            <a:r>
              <a:rPr lang="en-GB" b="1" baseline="-25000" dirty="0">
                <a:solidFill>
                  <a:schemeClr val="accent6">
                    <a:lumMod val="75000"/>
                  </a:schemeClr>
                </a:solidFill>
                <a:latin typeface="Arial" panose="020B0604020202020204" pitchFamily="34" charset="0"/>
                <a:cs typeface="Arial" panose="020B0604020202020204" pitchFamily="34" charset="0"/>
              </a:rPr>
              <a:t>u</a:t>
            </a:r>
            <a:endParaRPr lang="en-GB" b="1" dirty="0">
              <a:solidFill>
                <a:schemeClr val="accent6">
                  <a:lumMod val="75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2DED33F-3F94-D560-190C-2F9DACD058F0}"/>
              </a:ext>
            </a:extLst>
          </p:cNvPr>
          <p:cNvSpPr txBox="1"/>
          <p:nvPr/>
        </p:nvSpPr>
        <p:spPr>
          <a:xfrm>
            <a:off x="8875175" y="3380203"/>
            <a:ext cx="6863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TPT</a:t>
            </a:r>
            <a:r>
              <a:rPr lang="en-GB" b="1" baseline="-25000" dirty="0">
                <a:solidFill>
                  <a:schemeClr val="accent6">
                    <a:lumMod val="75000"/>
                  </a:schemeClr>
                </a:solidFill>
                <a:latin typeface="Arial" panose="020B0604020202020204" pitchFamily="34" charset="0"/>
                <a:cs typeface="Arial" panose="020B0604020202020204" pitchFamily="34" charset="0"/>
              </a:rPr>
              <a:t>s</a:t>
            </a:r>
            <a:endParaRPr lang="en-GB" b="1" dirty="0">
              <a:solidFill>
                <a:schemeClr val="accent6">
                  <a:lumMod val="7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39FB559-FEF3-D433-C4E6-6696354B81AE}"/>
              </a:ext>
            </a:extLst>
          </p:cNvPr>
          <p:cNvSpPr txBox="1"/>
          <p:nvPr/>
        </p:nvSpPr>
        <p:spPr>
          <a:xfrm>
            <a:off x="10083437" y="3758482"/>
            <a:ext cx="5131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R</a:t>
            </a:r>
          </a:p>
        </p:txBody>
      </p:sp>
      <p:cxnSp>
        <p:nvCxnSpPr>
          <p:cNvPr id="47" name="Straight Arrow Connector 46">
            <a:extLst>
              <a:ext uri="{FF2B5EF4-FFF2-40B4-BE49-F238E27FC236}">
                <a16:creationId xmlns:a16="http://schemas.microsoft.com/office/drawing/2014/main" id="{C695E6CE-2624-83B3-293D-04C16406D62E}"/>
              </a:ext>
            </a:extLst>
          </p:cNvPr>
          <p:cNvCxnSpPr>
            <a:stCxn id="39" idx="3"/>
            <a:endCxn id="40" idx="1"/>
          </p:cNvCxnSpPr>
          <p:nvPr/>
        </p:nvCxnSpPr>
        <p:spPr>
          <a:xfrm>
            <a:off x="7298558" y="2340682"/>
            <a:ext cx="650211"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E017A665-C944-3146-20B4-D89385210D9E}"/>
              </a:ext>
            </a:extLst>
          </p:cNvPr>
          <p:cNvCxnSpPr>
            <a:stCxn id="40" idx="0"/>
            <a:endCxn id="42" idx="0"/>
          </p:cNvCxnSpPr>
          <p:nvPr/>
        </p:nvCxnSpPr>
        <p:spPr>
          <a:xfrm rot="16200000" flipH="1">
            <a:off x="9268839" y="1092538"/>
            <a:ext cx="7712" cy="2134668"/>
          </a:xfrm>
          <a:prstGeom prst="bentConnector3">
            <a:avLst>
              <a:gd name="adj1" fmla="val -2964212"/>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69AFF8D-9621-4CD0-F9ED-03FF87A53BC4}"/>
              </a:ext>
            </a:extLst>
          </p:cNvPr>
          <p:cNvCxnSpPr>
            <a:cxnSpLocks/>
            <a:stCxn id="40" idx="3"/>
            <a:endCxn id="41" idx="1"/>
          </p:cNvCxnSpPr>
          <p:nvPr/>
        </p:nvCxnSpPr>
        <p:spPr>
          <a:xfrm>
            <a:off x="8461953" y="2340682"/>
            <a:ext cx="495250" cy="3527"/>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01BC3EA-3038-23D1-F863-61FF7D2F9364}"/>
              </a:ext>
            </a:extLst>
          </p:cNvPr>
          <p:cNvCxnSpPr>
            <a:cxnSpLocks/>
            <a:stCxn id="41" idx="3"/>
            <a:endCxn id="42" idx="1"/>
          </p:cNvCxnSpPr>
          <p:nvPr/>
        </p:nvCxnSpPr>
        <p:spPr>
          <a:xfrm>
            <a:off x="9470387" y="2344209"/>
            <a:ext cx="613050" cy="4185"/>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8DB88D-9F22-F520-75DF-BE59DCB03168}"/>
              </a:ext>
            </a:extLst>
          </p:cNvPr>
          <p:cNvCxnSpPr>
            <a:cxnSpLocks/>
            <a:stCxn id="42" idx="3"/>
            <a:endCxn id="43" idx="0"/>
          </p:cNvCxnSpPr>
          <p:nvPr/>
        </p:nvCxnSpPr>
        <p:spPr>
          <a:xfrm>
            <a:off x="10596621" y="2348394"/>
            <a:ext cx="860168" cy="14100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F6FC7F9-9CB6-F6F3-938A-B573A28137D6}"/>
              </a:ext>
            </a:extLst>
          </p:cNvPr>
          <p:cNvCxnSpPr>
            <a:cxnSpLocks/>
            <a:stCxn id="43" idx="1"/>
            <a:endCxn id="46" idx="3"/>
          </p:cNvCxnSpPr>
          <p:nvPr/>
        </p:nvCxnSpPr>
        <p:spPr>
          <a:xfrm flipH="1">
            <a:off x="10596621" y="3943148"/>
            <a:ext cx="603576" cy="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563987E-2ECA-C2F4-5774-781CD799E841}"/>
              </a:ext>
            </a:extLst>
          </p:cNvPr>
          <p:cNvCxnSpPr>
            <a:cxnSpLocks/>
            <a:stCxn id="46" idx="0"/>
            <a:endCxn id="42" idx="2"/>
          </p:cNvCxnSpPr>
          <p:nvPr/>
        </p:nvCxnSpPr>
        <p:spPr>
          <a:xfrm flipV="1">
            <a:off x="10340029" y="2533060"/>
            <a:ext cx="0" cy="1225422"/>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B7F502D-EDD8-447E-3052-D9CC273581A1}"/>
              </a:ext>
            </a:extLst>
          </p:cNvPr>
          <p:cNvCxnSpPr>
            <a:cxnSpLocks/>
            <a:stCxn id="39" idx="2"/>
            <a:endCxn id="44" idx="0"/>
          </p:cNvCxnSpPr>
          <p:nvPr/>
        </p:nvCxnSpPr>
        <p:spPr>
          <a:xfrm>
            <a:off x="7041966" y="2525348"/>
            <a:ext cx="309" cy="8530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09F6907-7A09-320F-C9EA-C356D18DA815}"/>
              </a:ext>
            </a:extLst>
          </p:cNvPr>
          <p:cNvCxnSpPr>
            <a:cxnSpLocks/>
            <a:stCxn id="40" idx="2"/>
            <a:endCxn id="59" idx="0"/>
          </p:cNvCxnSpPr>
          <p:nvPr/>
        </p:nvCxnSpPr>
        <p:spPr>
          <a:xfrm flipH="1">
            <a:off x="8204412" y="2525348"/>
            <a:ext cx="949" cy="8548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61DE805-A4E5-36A8-0349-2862D3BE3ACD}"/>
              </a:ext>
            </a:extLst>
          </p:cNvPr>
          <p:cNvCxnSpPr>
            <a:cxnSpLocks/>
            <a:stCxn id="41" idx="2"/>
            <a:endCxn id="45" idx="0"/>
          </p:cNvCxnSpPr>
          <p:nvPr/>
        </p:nvCxnSpPr>
        <p:spPr>
          <a:xfrm>
            <a:off x="9213795" y="2528875"/>
            <a:ext cx="4572" cy="8513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02674D8-64C9-D10F-ED02-D6A851A6BA34}"/>
              </a:ext>
            </a:extLst>
          </p:cNvPr>
          <p:cNvCxnSpPr>
            <a:cxnSpLocks/>
          </p:cNvCxnSpPr>
          <p:nvPr/>
        </p:nvCxnSpPr>
        <p:spPr>
          <a:xfrm flipV="1">
            <a:off x="7200280" y="2533060"/>
            <a:ext cx="0" cy="83467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1532E52-68A3-42B8-9EBC-55EB102ECEAE}"/>
              </a:ext>
            </a:extLst>
          </p:cNvPr>
          <p:cNvCxnSpPr>
            <a:cxnSpLocks/>
            <a:stCxn id="59" idx="3"/>
            <a:endCxn id="45" idx="1"/>
          </p:cNvCxnSpPr>
          <p:nvPr/>
        </p:nvCxnSpPr>
        <p:spPr>
          <a:xfrm>
            <a:off x="8547604" y="3564869"/>
            <a:ext cx="327571" cy="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8CCCF56-B924-C9F3-610F-7FD4790A78C4}"/>
              </a:ext>
            </a:extLst>
          </p:cNvPr>
          <p:cNvSpPr txBox="1"/>
          <p:nvPr/>
        </p:nvSpPr>
        <p:spPr>
          <a:xfrm>
            <a:off x="7861220" y="3380203"/>
            <a:ext cx="686384" cy="369332"/>
          </a:xfrm>
          <a:prstGeom prst="rect">
            <a:avLst/>
          </a:prstGeom>
          <a:noFill/>
          <a:ln w="28575">
            <a:solidFill>
              <a:srgbClr val="00B050"/>
            </a:solidFill>
          </a:ln>
        </p:spPr>
        <p:txBody>
          <a:bodyPr wrap="square" rtlCol="0">
            <a:spAutoFit/>
          </a:bodyPr>
          <a:lstStyle/>
          <a:p>
            <a:pPr algn="ctr"/>
            <a:r>
              <a:rPr lang="en-GB" b="1" dirty="0">
                <a:solidFill>
                  <a:schemeClr val="accent6">
                    <a:lumMod val="75000"/>
                  </a:schemeClr>
                </a:solidFill>
                <a:latin typeface="Arial" panose="020B0604020202020204" pitchFamily="34" charset="0"/>
                <a:cs typeface="Arial" panose="020B0604020202020204" pitchFamily="34" charset="0"/>
              </a:rPr>
              <a:t>TPT</a:t>
            </a:r>
            <a:r>
              <a:rPr lang="en-GB" b="1" baseline="-25000" dirty="0">
                <a:solidFill>
                  <a:schemeClr val="accent6">
                    <a:lumMod val="75000"/>
                  </a:schemeClr>
                </a:solidFill>
                <a:latin typeface="Arial" panose="020B0604020202020204" pitchFamily="34" charset="0"/>
                <a:cs typeface="Arial" panose="020B0604020202020204" pitchFamily="34" charset="0"/>
              </a:rPr>
              <a:t>f</a:t>
            </a:r>
            <a:endParaRPr lang="en-GB" b="1" dirty="0">
              <a:solidFill>
                <a:schemeClr val="accent6">
                  <a:lumMod val="75000"/>
                </a:schemeClr>
              </a:solidFill>
              <a:latin typeface="Arial" panose="020B0604020202020204" pitchFamily="34" charset="0"/>
              <a:cs typeface="Arial" panose="020B0604020202020204" pitchFamily="34" charset="0"/>
            </a:endParaRPr>
          </a:p>
        </p:txBody>
      </p:sp>
      <p:cxnSp>
        <p:nvCxnSpPr>
          <p:cNvPr id="60" name="Straight Arrow Connector 59">
            <a:extLst>
              <a:ext uri="{FF2B5EF4-FFF2-40B4-BE49-F238E27FC236}">
                <a16:creationId xmlns:a16="http://schemas.microsoft.com/office/drawing/2014/main" id="{05ED8CD8-C8AE-4297-F7A1-673FAC1497E5}"/>
              </a:ext>
            </a:extLst>
          </p:cNvPr>
          <p:cNvCxnSpPr>
            <a:cxnSpLocks/>
          </p:cNvCxnSpPr>
          <p:nvPr/>
        </p:nvCxnSpPr>
        <p:spPr>
          <a:xfrm flipV="1">
            <a:off x="8214787" y="2533060"/>
            <a:ext cx="849078" cy="84538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9F42CEF-D2F9-FD63-E9EB-BA7BCC5914FB}"/>
              </a:ext>
            </a:extLst>
          </p:cNvPr>
          <p:cNvCxnSpPr>
            <a:cxnSpLocks/>
          </p:cNvCxnSpPr>
          <p:nvPr/>
        </p:nvCxnSpPr>
        <p:spPr>
          <a:xfrm flipV="1">
            <a:off x="9402485" y="2528875"/>
            <a:ext cx="0" cy="838855"/>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6AA028D-C749-4B4B-3C42-2F9DCC034682}"/>
              </a:ext>
            </a:extLst>
          </p:cNvPr>
          <p:cNvSpPr txBox="1"/>
          <p:nvPr/>
        </p:nvSpPr>
        <p:spPr>
          <a:xfrm>
            <a:off x="5976770" y="1487627"/>
            <a:ext cx="2212465" cy="338554"/>
          </a:xfrm>
          <a:prstGeom prst="rect">
            <a:avLst/>
          </a:prstGeom>
          <a:noFill/>
        </p:spPr>
        <p:txBody>
          <a:bodyPr wrap="none" rtlCol="0">
            <a:spAutoFit/>
          </a:bodyPr>
          <a:lstStyle/>
          <a:p>
            <a:r>
              <a:rPr lang="en-US" sz="1600" b="1" dirty="0">
                <a:solidFill>
                  <a:schemeClr val="bg2">
                    <a:lumMod val="50000"/>
                  </a:schemeClr>
                </a:solidFill>
                <a:latin typeface="Arial" panose="020B0604020202020204" pitchFamily="34" charset="0"/>
                <a:cs typeface="Arial" panose="020B0604020202020204" pitchFamily="34" charset="0"/>
              </a:rPr>
              <a:t>Screened population</a:t>
            </a:r>
            <a:endParaRPr lang="en-GB" sz="1600" b="1" dirty="0">
              <a:solidFill>
                <a:schemeClr val="bg2">
                  <a:lumMod val="50000"/>
                </a:schemeClr>
              </a:solidFill>
              <a:latin typeface="Arial" panose="020B0604020202020204" pitchFamily="34" charset="0"/>
              <a:cs typeface="Arial" panose="020B0604020202020204" pitchFamily="34" charset="0"/>
            </a:endParaRPr>
          </a:p>
        </p:txBody>
      </p:sp>
      <p:cxnSp>
        <p:nvCxnSpPr>
          <p:cNvPr id="63" name="Straight Arrow Connector 62">
            <a:extLst>
              <a:ext uri="{FF2B5EF4-FFF2-40B4-BE49-F238E27FC236}">
                <a16:creationId xmlns:a16="http://schemas.microsoft.com/office/drawing/2014/main" id="{A2A6C3F3-EC7A-2ED4-C5A0-AE8EE28E8035}"/>
              </a:ext>
            </a:extLst>
          </p:cNvPr>
          <p:cNvCxnSpPr>
            <a:cxnSpLocks/>
          </p:cNvCxnSpPr>
          <p:nvPr/>
        </p:nvCxnSpPr>
        <p:spPr>
          <a:xfrm flipV="1">
            <a:off x="5058393" y="3112722"/>
            <a:ext cx="1915672" cy="1846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1EB4FF7-60A1-E7FC-2CE6-3CEAEFA8DF8F}"/>
              </a:ext>
            </a:extLst>
          </p:cNvPr>
          <p:cNvSpPr txBox="1"/>
          <p:nvPr/>
        </p:nvSpPr>
        <p:spPr>
          <a:xfrm>
            <a:off x="1085386" y="4432537"/>
            <a:ext cx="397300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Recruitment into TPT or Tx depends on the performance (i.e., sensitivity/specificity) of each simulated screening algorithm (e.g., 1-specificity of LTBI test for moving from U to TPT) </a:t>
            </a:r>
            <a:endParaRPr lang="en-GB"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8D30BC6A-5E71-19AD-AE5F-7D50FD1B3F05}"/>
              </a:ext>
            </a:extLst>
          </p:cNvPr>
          <p:cNvSpPr txBox="1"/>
          <p:nvPr/>
        </p:nvSpPr>
        <p:spPr>
          <a:xfrm>
            <a:off x="1094722" y="1587878"/>
            <a:ext cx="332208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HHC are captured by assuming a composition of the index case household (i.e., fraction U, </a:t>
            </a:r>
            <a:r>
              <a:rPr lang="en-US" dirty="0" err="1">
                <a:latin typeface="Arial" panose="020B0604020202020204" pitchFamily="34" charset="0"/>
                <a:cs typeface="Arial" panose="020B0604020202020204" pitchFamily="34" charset="0"/>
              </a:rPr>
              <a:t>Lf</a:t>
            </a:r>
            <a:r>
              <a:rPr lang="en-US" dirty="0">
                <a:latin typeface="Arial" panose="020B0604020202020204" pitchFamily="34" charset="0"/>
                <a:cs typeface="Arial" panose="020B0604020202020204" pitchFamily="34" charset="0"/>
              </a:rPr>
              <a:t>, Ls and I). PLHIV and high risk populations are directly targeted.  </a:t>
            </a:r>
            <a:endParaRPr lang="en-GB" dirty="0">
              <a:latin typeface="Arial" panose="020B0604020202020204" pitchFamily="34" charset="0"/>
              <a:cs typeface="Arial" panose="020B0604020202020204" pitchFamily="34" charset="0"/>
            </a:endParaRPr>
          </a:p>
        </p:txBody>
      </p:sp>
      <p:cxnSp>
        <p:nvCxnSpPr>
          <p:cNvPr id="66" name="Straight Arrow Connector 65">
            <a:extLst>
              <a:ext uri="{FF2B5EF4-FFF2-40B4-BE49-F238E27FC236}">
                <a16:creationId xmlns:a16="http://schemas.microsoft.com/office/drawing/2014/main" id="{00541ED3-5254-6FC3-3A33-8043335B5CED}"/>
              </a:ext>
            </a:extLst>
          </p:cNvPr>
          <p:cNvCxnSpPr>
            <a:cxnSpLocks/>
            <a:endCxn id="62" idx="1"/>
          </p:cNvCxnSpPr>
          <p:nvPr/>
        </p:nvCxnSpPr>
        <p:spPr>
          <a:xfrm flipV="1">
            <a:off x="4484710" y="1656904"/>
            <a:ext cx="1492060" cy="434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1016608-A5A0-3DB2-E489-FDE4A2C7B48D}"/>
              </a:ext>
            </a:extLst>
          </p:cNvPr>
          <p:cNvCxnSpPr>
            <a:cxnSpLocks/>
            <a:endCxn id="43" idx="2"/>
          </p:cNvCxnSpPr>
          <p:nvPr/>
        </p:nvCxnSpPr>
        <p:spPr>
          <a:xfrm flipV="1">
            <a:off x="9693865" y="4127814"/>
            <a:ext cx="1762924" cy="1076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923A4F8-5630-00E9-08DD-D7DA8C5C4C35}"/>
              </a:ext>
            </a:extLst>
          </p:cNvPr>
          <p:cNvSpPr txBox="1"/>
          <p:nvPr/>
        </p:nvSpPr>
        <p:spPr>
          <a:xfrm>
            <a:off x="5613245" y="5176976"/>
            <a:ext cx="652386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exercise intends to assess the effect of screening and prevention, hence no improvements in the treatment cascade are assumed when projecting into the future (unless specified by each country)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92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FC61-7D69-3BD3-6544-BCFDA2A81C6A}"/>
              </a:ext>
            </a:extLst>
          </p:cNvPr>
          <p:cNvSpPr>
            <a:spLocks noGrp="1"/>
          </p:cNvSpPr>
          <p:nvPr>
            <p:ph type="title"/>
          </p:nvPr>
        </p:nvSpPr>
        <p:spPr/>
        <p:txBody>
          <a:bodyPr/>
          <a:lstStyle/>
          <a:p>
            <a:r>
              <a:rPr lang="en-CA" dirty="0"/>
              <a:t>Methods</a:t>
            </a:r>
          </a:p>
        </p:txBody>
      </p:sp>
      <p:sp>
        <p:nvSpPr>
          <p:cNvPr id="4" name="Content Placeholder 3">
            <a:extLst>
              <a:ext uri="{FF2B5EF4-FFF2-40B4-BE49-F238E27FC236}">
                <a16:creationId xmlns:a16="http://schemas.microsoft.com/office/drawing/2014/main" id="{19FB6DEF-9C86-FCE5-7DF8-22E7A68434C9}"/>
              </a:ext>
            </a:extLst>
          </p:cNvPr>
          <p:cNvSpPr>
            <a:spLocks noGrp="1"/>
          </p:cNvSpPr>
          <p:nvPr>
            <p:ph sz="quarter" idx="10"/>
          </p:nvPr>
        </p:nvSpPr>
        <p:spPr/>
        <p:txBody>
          <a:bodyPr/>
          <a:lstStyle/>
          <a:p>
            <a:r>
              <a:rPr lang="en-CA" dirty="0"/>
              <a:t>Costing approach</a:t>
            </a:r>
          </a:p>
        </p:txBody>
      </p:sp>
      <p:cxnSp>
        <p:nvCxnSpPr>
          <p:cNvPr id="7" name="Straight Arrow Connector 6">
            <a:extLst>
              <a:ext uri="{FF2B5EF4-FFF2-40B4-BE49-F238E27FC236}">
                <a16:creationId xmlns:a16="http://schemas.microsoft.com/office/drawing/2014/main" id="{69E540A4-F4E1-87E6-BC83-054930F55B35}"/>
              </a:ext>
            </a:extLst>
          </p:cNvPr>
          <p:cNvCxnSpPr/>
          <p:nvPr/>
        </p:nvCxnSpPr>
        <p:spPr>
          <a:xfrm>
            <a:off x="6146800" y="1267884"/>
            <a:ext cx="4234" cy="5031316"/>
          </a:xfrm>
          <a:prstGeom prst="straightConnector1">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796C499-E060-9E36-C178-12729DA3A384}"/>
              </a:ext>
            </a:extLst>
          </p:cNvPr>
          <p:cNvSpPr txBox="1"/>
          <p:nvPr/>
        </p:nvSpPr>
        <p:spPr>
          <a:xfrm>
            <a:off x="7753697" y="101695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Arial"/>
                <a:ea typeface="Calibri"/>
                <a:cs typeface="Arial"/>
              </a:rPr>
              <a:t>Health System Costs (2023 $USD)</a:t>
            </a:r>
            <a:endParaRPr lang="en-US" b="1" u="sng" dirty="0">
              <a:latin typeface="Arial"/>
              <a:cs typeface="Arial"/>
            </a:endParaRPr>
          </a:p>
        </p:txBody>
      </p:sp>
      <p:sp>
        <p:nvSpPr>
          <p:cNvPr id="10" name="TextBox 9">
            <a:extLst>
              <a:ext uri="{FF2B5EF4-FFF2-40B4-BE49-F238E27FC236}">
                <a16:creationId xmlns:a16="http://schemas.microsoft.com/office/drawing/2014/main" id="{7D5DD2B4-11BC-03B9-B860-9AC856F9B27B}"/>
              </a:ext>
            </a:extLst>
          </p:cNvPr>
          <p:cNvSpPr txBox="1"/>
          <p:nvPr/>
        </p:nvSpPr>
        <p:spPr>
          <a:xfrm>
            <a:off x="7753696" y="425476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Arial"/>
                <a:ea typeface="Calibri"/>
                <a:cs typeface="Arial"/>
              </a:rPr>
              <a:t>Societal Costs</a:t>
            </a:r>
            <a:endParaRPr lang="en-US" b="1" u="sng" dirty="0">
              <a:latin typeface="Arial"/>
              <a:cs typeface="Arial"/>
            </a:endParaRPr>
          </a:p>
        </p:txBody>
      </p:sp>
      <p:pic>
        <p:nvPicPr>
          <p:cNvPr id="11" name="Graphic 10" descr="Medical with solid fill">
            <a:extLst>
              <a:ext uri="{FF2B5EF4-FFF2-40B4-BE49-F238E27FC236}">
                <a16:creationId xmlns:a16="http://schemas.microsoft.com/office/drawing/2014/main" id="{76B840A1-7A26-58C5-AF11-60753C6C8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1585" y="1722163"/>
            <a:ext cx="914400" cy="914400"/>
          </a:xfrm>
          <a:prstGeom prst="rect">
            <a:avLst/>
          </a:prstGeom>
        </p:spPr>
      </p:pic>
      <p:pic>
        <p:nvPicPr>
          <p:cNvPr id="12" name="Graphic 11" descr="Medicine with solid fill">
            <a:extLst>
              <a:ext uri="{FF2B5EF4-FFF2-40B4-BE49-F238E27FC236}">
                <a16:creationId xmlns:a16="http://schemas.microsoft.com/office/drawing/2014/main" id="{B5283CC5-C3DD-2A1B-9A94-62F3A1B950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7472" y="1720355"/>
            <a:ext cx="914400" cy="914400"/>
          </a:xfrm>
          <a:prstGeom prst="rect">
            <a:avLst/>
          </a:prstGeom>
        </p:spPr>
      </p:pic>
      <p:pic>
        <p:nvPicPr>
          <p:cNvPr id="13" name="Graphic 12" descr="Test tubes with solid fill">
            <a:extLst>
              <a:ext uri="{FF2B5EF4-FFF2-40B4-BE49-F238E27FC236}">
                <a16:creationId xmlns:a16="http://schemas.microsoft.com/office/drawing/2014/main" id="{F5A2EB93-B923-2E32-917F-468920A0E1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8927" y="2985733"/>
            <a:ext cx="914400" cy="914400"/>
          </a:xfrm>
          <a:prstGeom prst="rect">
            <a:avLst/>
          </a:prstGeom>
        </p:spPr>
      </p:pic>
      <p:pic>
        <p:nvPicPr>
          <p:cNvPr id="14" name="Graphic 13" descr="Stethoscope with solid fill">
            <a:extLst>
              <a:ext uri="{FF2B5EF4-FFF2-40B4-BE49-F238E27FC236}">
                <a16:creationId xmlns:a16="http://schemas.microsoft.com/office/drawing/2014/main" id="{3D8ED1AF-4F4C-75B3-4367-9683F56045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03711" y="1644998"/>
            <a:ext cx="914400" cy="914400"/>
          </a:xfrm>
          <a:prstGeom prst="rect">
            <a:avLst/>
          </a:prstGeom>
        </p:spPr>
      </p:pic>
      <p:pic>
        <p:nvPicPr>
          <p:cNvPr id="15" name="Graphic 14" descr="Briefcase with solid fill">
            <a:extLst>
              <a:ext uri="{FF2B5EF4-FFF2-40B4-BE49-F238E27FC236}">
                <a16:creationId xmlns:a16="http://schemas.microsoft.com/office/drawing/2014/main" id="{8A87ECFF-D02A-6E5F-5664-2C586E1356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51584" y="2985733"/>
            <a:ext cx="914400" cy="914400"/>
          </a:xfrm>
          <a:prstGeom prst="rect">
            <a:avLst/>
          </a:prstGeom>
        </p:spPr>
      </p:pic>
      <p:pic>
        <p:nvPicPr>
          <p:cNvPr id="16" name="Graphic 15" descr="Teacher with solid fill">
            <a:extLst>
              <a:ext uri="{FF2B5EF4-FFF2-40B4-BE49-F238E27FC236}">
                <a16:creationId xmlns:a16="http://schemas.microsoft.com/office/drawing/2014/main" id="{76451946-921F-EF2A-E3DE-51AD5ECA7B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03712" y="2985733"/>
            <a:ext cx="914400" cy="914400"/>
          </a:xfrm>
          <a:prstGeom prst="rect">
            <a:avLst/>
          </a:prstGeom>
        </p:spPr>
      </p:pic>
      <p:sp>
        <p:nvSpPr>
          <p:cNvPr id="17" name="TextBox 16">
            <a:extLst>
              <a:ext uri="{FF2B5EF4-FFF2-40B4-BE49-F238E27FC236}">
                <a16:creationId xmlns:a16="http://schemas.microsoft.com/office/drawing/2014/main" id="{1A79C244-CECE-5ECE-8C9C-FEE1F47FF6A8}"/>
              </a:ext>
            </a:extLst>
          </p:cNvPr>
          <p:cNvSpPr txBox="1"/>
          <p:nvPr/>
        </p:nvSpPr>
        <p:spPr>
          <a:xfrm>
            <a:off x="6361521" y="2620112"/>
            <a:ext cx="14943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ea typeface="Calibri"/>
                <a:cs typeface="Arial"/>
              </a:rPr>
              <a:t>Hospitalizations</a:t>
            </a:r>
            <a:endParaRPr lang="en-US" sz="1400">
              <a:latin typeface="Arial"/>
              <a:cs typeface="Arial"/>
            </a:endParaRPr>
          </a:p>
        </p:txBody>
      </p:sp>
      <p:sp>
        <p:nvSpPr>
          <p:cNvPr id="18" name="TextBox 17">
            <a:extLst>
              <a:ext uri="{FF2B5EF4-FFF2-40B4-BE49-F238E27FC236}">
                <a16:creationId xmlns:a16="http://schemas.microsoft.com/office/drawing/2014/main" id="{0E8C52F5-1767-B67F-5A67-57372C0A7C9D}"/>
              </a:ext>
            </a:extLst>
          </p:cNvPr>
          <p:cNvSpPr txBox="1"/>
          <p:nvPr/>
        </p:nvSpPr>
        <p:spPr>
          <a:xfrm>
            <a:off x="6414437" y="3879528"/>
            <a:ext cx="14943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ea typeface="Calibri"/>
                <a:cs typeface="Arial"/>
              </a:rPr>
              <a:t>Implementation</a:t>
            </a:r>
            <a:endParaRPr lang="en-US" sz="1400">
              <a:latin typeface="Arial"/>
              <a:cs typeface="Arial"/>
            </a:endParaRPr>
          </a:p>
        </p:txBody>
      </p:sp>
      <p:sp>
        <p:nvSpPr>
          <p:cNvPr id="19" name="TextBox 18">
            <a:extLst>
              <a:ext uri="{FF2B5EF4-FFF2-40B4-BE49-F238E27FC236}">
                <a16:creationId xmlns:a16="http://schemas.microsoft.com/office/drawing/2014/main" id="{8C9A1049-30D2-A18C-25A9-A95C2F25659D}"/>
              </a:ext>
            </a:extLst>
          </p:cNvPr>
          <p:cNvSpPr txBox="1"/>
          <p:nvPr/>
        </p:nvSpPr>
        <p:spPr>
          <a:xfrm>
            <a:off x="8255937" y="2620112"/>
            <a:ext cx="14943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ea typeface="Calibri"/>
                <a:cs typeface="Arial"/>
              </a:rPr>
              <a:t>Medications</a:t>
            </a:r>
            <a:endParaRPr lang="en-US"/>
          </a:p>
        </p:txBody>
      </p:sp>
      <p:sp>
        <p:nvSpPr>
          <p:cNvPr id="20" name="TextBox 19">
            <a:extLst>
              <a:ext uri="{FF2B5EF4-FFF2-40B4-BE49-F238E27FC236}">
                <a16:creationId xmlns:a16="http://schemas.microsoft.com/office/drawing/2014/main" id="{15CABEEF-9CDC-689A-B8B8-7C4C48106D67}"/>
              </a:ext>
            </a:extLst>
          </p:cNvPr>
          <p:cNvSpPr txBox="1"/>
          <p:nvPr/>
        </p:nvSpPr>
        <p:spPr>
          <a:xfrm>
            <a:off x="10033938" y="2620112"/>
            <a:ext cx="14943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ea typeface="Calibri"/>
                <a:cs typeface="Arial"/>
              </a:rPr>
              <a:t>Outpatient care</a:t>
            </a:r>
            <a:endParaRPr lang="en-US"/>
          </a:p>
        </p:txBody>
      </p:sp>
      <p:sp>
        <p:nvSpPr>
          <p:cNvPr id="21" name="TextBox 20">
            <a:extLst>
              <a:ext uri="{FF2B5EF4-FFF2-40B4-BE49-F238E27FC236}">
                <a16:creationId xmlns:a16="http://schemas.microsoft.com/office/drawing/2014/main" id="{1CB18D24-0EF9-F549-60F2-37124F0ABF9E}"/>
              </a:ext>
            </a:extLst>
          </p:cNvPr>
          <p:cNvSpPr txBox="1"/>
          <p:nvPr/>
        </p:nvSpPr>
        <p:spPr>
          <a:xfrm>
            <a:off x="8089364" y="3879527"/>
            <a:ext cx="19706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rial"/>
                <a:ea typeface="Calibri"/>
                <a:cs typeface="Arial"/>
              </a:rPr>
              <a:t>Tests and screening</a:t>
            </a:r>
          </a:p>
        </p:txBody>
      </p:sp>
      <p:sp>
        <p:nvSpPr>
          <p:cNvPr id="22" name="TextBox 21">
            <a:extLst>
              <a:ext uri="{FF2B5EF4-FFF2-40B4-BE49-F238E27FC236}">
                <a16:creationId xmlns:a16="http://schemas.microsoft.com/office/drawing/2014/main" id="{FAFCE863-D0AE-2534-2A69-A1FD4ECFC3A2}"/>
              </a:ext>
            </a:extLst>
          </p:cNvPr>
          <p:cNvSpPr txBox="1"/>
          <p:nvPr/>
        </p:nvSpPr>
        <p:spPr>
          <a:xfrm>
            <a:off x="6361519" y="4959028"/>
            <a:ext cx="18753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dirty="0">
                <a:latin typeface="Arial"/>
                <a:ea typeface="Calibri"/>
                <a:cs typeface="Arial"/>
              </a:rPr>
              <a:t>All Health System Costs</a:t>
            </a:r>
            <a:endParaRPr lang="en-US" sz="2400" dirty="0"/>
          </a:p>
        </p:txBody>
      </p:sp>
      <p:sp>
        <p:nvSpPr>
          <p:cNvPr id="23" name="Plus Sign 22">
            <a:extLst>
              <a:ext uri="{FF2B5EF4-FFF2-40B4-BE49-F238E27FC236}">
                <a16:creationId xmlns:a16="http://schemas.microsoft.com/office/drawing/2014/main" id="{F607AA4D-220A-7522-A852-234EC2AB6F9A}"/>
              </a:ext>
            </a:extLst>
          </p:cNvPr>
          <p:cNvSpPr/>
          <p:nvPr/>
        </p:nvSpPr>
        <p:spPr>
          <a:xfrm>
            <a:off x="8168055" y="5050662"/>
            <a:ext cx="381000" cy="33866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Man and woman with solid fill">
            <a:extLst>
              <a:ext uri="{FF2B5EF4-FFF2-40B4-BE49-F238E27FC236}">
                <a16:creationId xmlns:a16="http://schemas.microsoft.com/office/drawing/2014/main" id="{1626A004-DD57-4211-78FE-52FC0D6571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65633" y="4696884"/>
            <a:ext cx="914400" cy="914400"/>
          </a:xfrm>
          <a:prstGeom prst="rect">
            <a:avLst/>
          </a:prstGeom>
        </p:spPr>
      </p:pic>
      <p:pic>
        <p:nvPicPr>
          <p:cNvPr id="25" name="Graphic 24" descr="Users with solid fill">
            <a:extLst>
              <a:ext uri="{FF2B5EF4-FFF2-40B4-BE49-F238E27FC236}">
                <a16:creationId xmlns:a16="http://schemas.microsoft.com/office/drawing/2014/main" id="{71941C9E-B01C-4E6B-7666-83EBFBE74A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443633" y="4696884"/>
            <a:ext cx="914400" cy="914400"/>
          </a:xfrm>
          <a:prstGeom prst="rect">
            <a:avLst/>
          </a:prstGeom>
        </p:spPr>
      </p:pic>
      <p:sp>
        <p:nvSpPr>
          <p:cNvPr id="26" name="Plus Sign 25">
            <a:extLst>
              <a:ext uri="{FF2B5EF4-FFF2-40B4-BE49-F238E27FC236}">
                <a16:creationId xmlns:a16="http://schemas.microsoft.com/office/drawing/2014/main" id="{D70966DF-CF6C-CAAA-5037-294D45D65CD6}"/>
              </a:ext>
            </a:extLst>
          </p:cNvPr>
          <p:cNvSpPr/>
          <p:nvPr/>
        </p:nvSpPr>
        <p:spPr>
          <a:xfrm>
            <a:off x="9840221" y="5050661"/>
            <a:ext cx="381000" cy="33866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D0114AB-BCDF-FAD4-5B51-B580F85922DD}"/>
              </a:ext>
            </a:extLst>
          </p:cNvPr>
          <p:cNvSpPr txBox="1"/>
          <p:nvPr/>
        </p:nvSpPr>
        <p:spPr>
          <a:xfrm>
            <a:off x="8266520" y="5636361"/>
            <a:ext cx="1706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ea typeface="Calibri"/>
                <a:cs typeface="Arial"/>
              </a:rPr>
              <a:t>Costs to patients and families</a:t>
            </a:r>
            <a:endParaRPr lang="en-US"/>
          </a:p>
        </p:txBody>
      </p:sp>
      <p:sp>
        <p:nvSpPr>
          <p:cNvPr id="28" name="TextBox 27">
            <a:extLst>
              <a:ext uri="{FF2B5EF4-FFF2-40B4-BE49-F238E27FC236}">
                <a16:creationId xmlns:a16="http://schemas.microsoft.com/office/drawing/2014/main" id="{EC294AC0-45BE-2429-A62D-20B7B2D7654A}"/>
              </a:ext>
            </a:extLst>
          </p:cNvPr>
          <p:cNvSpPr txBox="1"/>
          <p:nvPr/>
        </p:nvSpPr>
        <p:spPr>
          <a:xfrm>
            <a:off x="10129186" y="5530528"/>
            <a:ext cx="170603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ea typeface="Calibri"/>
                <a:cs typeface="Arial"/>
              </a:rPr>
              <a:t>Costs of lost productivity due to premature death</a:t>
            </a:r>
            <a:endParaRPr lang="en-US"/>
          </a:p>
        </p:txBody>
      </p:sp>
      <p:sp>
        <p:nvSpPr>
          <p:cNvPr id="29" name="TextBox 28">
            <a:extLst>
              <a:ext uri="{FF2B5EF4-FFF2-40B4-BE49-F238E27FC236}">
                <a16:creationId xmlns:a16="http://schemas.microsoft.com/office/drawing/2014/main" id="{E648E9CF-4972-C176-6AD0-AF54148A6454}"/>
              </a:ext>
            </a:extLst>
          </p:cNvPr>
          <p:cNvSpPr txBox="1"/>
          <p:nvPr/>
        </p:nvSpPr>
        <p:spPr>
          <a:xfrm>
            <a:off x="9917520" y="3879527"/>
            <a:ext cx="19706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ea typeface="Calibri"/>
                <a:cs typeface="Arial"/>
              </a:rPr>
              <a:t>Training</a:t>
            </a:r>
            <a:endParaRPr lang="en-US"/>
          </a:p>
        </p:txBody>
      </p:sp>
      <p:sp>
        <p:nvSpPr>
          <p:cNvPr id="3" name="TextBox 2">
            <a:extLst>
              <a:ext uri="{FF2B5EF4-FFF2-40B4-BE49-F238E27FC236}">
                <a16:creationId xmlns:a16="http://schemas.microsoft.com/office/drawing/2014/main" id="{06919718-C4AC-61B3-EFF5-D40FB183E0B7}"/>
              </a:ext>
            </a:extLst>
          </p:cNvPr>
          <p:cNvSpPr txBox="1"/>
          <p:nvPr/>
        </p:nvSpPr>
        <p:spPr>
          <a:xfrm>
            <a:off x="106305" y="1832813"/>
            <a:ext cx="5923917" cy="4093428"/>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Worked closely with national TB programs and in country experts to estimate costs of TB to programs and those affected.</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Considered as many health system costs as feasible while integrating costs of training and implementation (often ignored).</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We use patient cost surveys to estimate the costs of tuberculosis to patients and families and crudely estimated lost productivity due to premature death as a cost equal to the per capita GDP for each year of life lost.</a:t>
            </a:r>
          </a:p>
        </p:txBody>
      </p:sp>
    </p:spTree>
    <p:extLst>
      <p:ext uri="{BB962C8B-B14F-4D97-AF65-F5344CB8AC3E}">
        <p14:creationId xmlns:p14="http://schemas.microsoft.com/office/powerpoint/2010/main" val="383137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8" grpId="0"/>
      <p:bldP spid="19" grpId="0"/>
      <p:bldP spid="20" grpId="0"/>
      <p:bldP spid="21" grpId="0"/>
      <p:bldP spid="22" grpId="0"/>
      <p:bldP spid="23" grpId="0" animBg="1"/>
      <p:bldP spid="26" grpId="0" animBg="1"/>
      <p:bldP spid="27" grpId="0"/>
      <p:bldP spid="28" grpId="0"/>
      <p:bldP spid="2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FC61-7D69-3BD3-6544-BCFDA2A81C6A}"/>
              </a:ext>
            </a:extLst>
          </p:cNvPr>
          <p:cNvSpPr>
            <a:spLocks noGrp="1"/>
          </p:cNvSpPr>
          <p:nvPr>
            <p:ph type="title"/>
          </p:nvPr>
        </p:nvSpPr>
        <p:spPr/>
        <p:txBody>
          <a:bodyPr/>
          <a:lstStyle/>
          <a:p>
            <a:r>
              <a:rPr lang="en-CA" dirty="0"/>
              <a:t>Methods</a:t>
            </a:r>
          </a:p>
        </p:txBody>
      </p:sp>
      <p:sp>
        <p:nvSpPr>
          <p:cNvPr id="3" name="Content Placeholder 2">
            <a:extLst>
              <a:ext uri="{FF2B5EF4-FFF2-40B4-BE49-F238E27FC236}">
                <a16:creationId xmlns:a16="http://schemas.microsoft.com/office/drawing/2014/main" id="{6A97E2BF-73A2-D5B5-9E36-CD3DA7A87877}"/>
              </a:ext>
            </a:extLst>
          </p:cNvPr>
          <p:cNvSpPr>
            <a:spLocks noGrp="1"/>
          </p:cNvSpPr>
          <p:nvPr>
            <p:ph idx="1"/>
          </p:nvPr>
        </p:nvSpPr>
        <p:spPr>
          <a:xfrm>
            <a:off x="523703" y="1346201"/>
            <a:ext cx="11401597" cy="4840662"/>
          </a:xfrm>
        </p:spPr>
        <p:txBody>
          <a:bodyPr>
            <a:noAutofit/>
          </a:bodyPr>
          <a:lstStyle/>
          <a:p>
            <a:pPr>
              <a:lnSpc>
                <a:spcPct val="107000"/>
              </a:lnSpc>
            </a:pPr>
            <a:r>
              <a:rPr lang="en-US" dirty="0">
                <a:solidFill>
                  <a:srgbClr val="203864"/>
                </a:solidFill>
                <a:latin typeface="Arial"/>
                <a:cs typeface="Arial"/>
              </a:rPr>
              <a:t>From 2024 through 2050 (27 years) for </a:t>
            </a:r>
            <a:r>
              <a:rPr lang="en-US" b="1" dirty="0">
                <a:solidFill>
                  <a:srgbClr val="203864"/>
                </a:solidFill>
                <a:latin typeface="Arial"/>
                <a:cs typeface="Arial"/>
              </a:rPr>
              <a:t>status quo</a:t>
            </a:r>
            <a:r>
              <a:rPr lang="en-US" dirty="0">
                <a:solidFill>
                  <a:srgbClr val="203864"/>
                </a:solidFill>
                <a:latin typeface="Arial"/>
                <a:cs typeface="Arial"/>
              </a:rPr>
              <a:t> and </a:t>
            </a:r>
            <a:r>
              <a:rPr lang="en-US" b="1" dirty="0">
                <a:solidFill>
                  <a:srgbClr val="203864"/>
                </a:solidFill>
                <a:latin typeface="Arial"/>
                <a:cs typeface="Arial"/>
              </a:rPr>
              <a:t>intervention package </a:t>
            </a:r>
            <a:r>
              <a:rPr lang="en-US" dirty="0">
                <a:solidFill>
                  <a:srgbClr val="203864"/>
                </a:solidFill>
                <a:latin typeface="Arial"/>
                <a:cs typeface="Arial"/>
              </a:rPr>
              <a:t>we estimated:</a:t>
            </a:r>
            <a:endParaRPr lang="en-US" dirty="0">
              <a:solidFill>
                <a:srgbClr val="000000"/>
              </a:solidFill>
              <a:latin typeface="Calibri" panose="020F0502020204030204"/>
              <a:cs typeface="Calibri" panose="020F0502020204030204"/>
            </a:endParaRPr>
          </a:p>
          <a:p>
            <a:pPr lvl="1">
              <a:lnSpc>
                <a:spcPct val="107000"/>
              </a:lnSpc>
              <a:buFont typeface="Courier New" panose="020B0604020202020204" pitchFamily="34" charset="0"/>
              <a:buChar char="o"/>
            </a:pPr>
            <a:r>
              <a:rPr lang="en-US" sz="2000" dirty="0">
                <a:solidFill>
                  <a:srgbClr val="203864"/>
                </a:solidFill>
                <a:latin typeface="Arial"/>
                <a:cs typeface="Arial"/>
              </a:rPr>
              <a:t>Tuberculosis incidence</a:t>
            </a:r>
          </a:p>
          <a:p>
            <a:pPr lvl="1">
              <a:lnSpc>
                <a:spcPct val="107000"/>
              </a:lnSpc>
              <a:buFont typeface="Courier New" panose="020B0604020202020204" pitchFamily="34" charset="0"/>
              <a:buChar char="o"/>
            </a:pPr>
            <a:r>
              <a:rPr lang="en-US" sz="2000" dirty="0">
                <a:solidFill>
                  <a:srgbClr val="203864"/>
                </a:solidFill>
                <a:latin typeface="Arial"/>
                <a:cs typeface="Arial"/>
              </a:rPr>
              <a:t>Tuberculosis mortality</a:t>
            </a:r>
          </a:p>
          <a:p>
            <a:pPr lvl="1">
              <a:lnSpc>
                <a:spcPct val="107000"/>
              </a:lnSpc>
              <a:buFont typeface="Courier New" panose="020B0604020202020204" pitchFamily="34" charset="0"/>
              <a:buChar char="o"/>
            </a:pPr>
            <a:r>
              <a:rPr lang="en-US" sz="2000" dirty="0">
                <a:solidFill>
                  <a:srgbClr val="203864"/>
                </a:solidFill>
                <a:latin typeface="Arial"/>
                <a:cs typeface="Arial"/>
              </a:rPr>
              <a:t>Years of life lost</a:t>
            </a:r>
          </a:p>
          <a:p>
            <a:pPr lvl="1">
              <a:lnSpc>
                <a:spcPct val="107000"/>
              </a:lnSpc>
              <a:buFont typeface="Courier New" panose="020B0604020202020204" pitchFamily="34" charset="0"/>
              <a:buChar char="o"/>
            </a:pPr>
            <a:r>
              <a:rPr lang="en-US" sz="2000" dirty="0">
                <a:solidFill>
                  <a:srgbClr val="203864"/>
                </a:solidFill>
                <a:latin typeface="Arial"/>
                <a:cs typeface="Arial"/>
              </a:rPr>
              <a:t>Health system costs</a:t>
            </a:r>
          </a:p>
          <a:p>
            <a:pPr lvl="1">
              <a:lnSpc>
                <a:spcPct val="107000"/>
              </a:lnSpc>
              <a:buFont typeface="Courier New" panose="020B0604020202020204" pitchFamily="34" charset="0"/>
              <a:buChar char="o"/>
            </a:pPr>
            <a:r>
              <a:rPr lang="en-US" sz="2000" dirty="0">
                <a:solidFill>
                  <a:srgbClr val="203864"/>
                </a:solidFill>
                <a:latin typeface="Arial"/>
                <a:cs typeface="Arial"/>
              </a:rPr>
              <a:t>Societal costs (i.e., costs to the health system, patients, and society; human capital approach)</a:t>
            </a:r>
          </a:p>
          <a:p>
            <a:pPr lvl="1">
              <a:lnSpc>
                <a:spcPct val="107000"/>
              </a:lnSpc>
              <a:buFont typeface="Courier New" panose="020B0604020202020204" pitchFamily="34" charset="0"/>
              <a:buChar char="o"/>
            </a:pPr>
            <a:r>
              <a:rPr lang="en-US" sz="2000" dirty="0">
                <a:solidFill>
                  <a:srgbClr val="203864"/>
                </a:solidFill>
                <a:latin typeface="Arial"/>
                <a:cs typeface="Arial"/>
              </a:rPr>
              <a:t>Disability adjusted life years</a:t>
            </a:r>
          </a:p>
          <a:p>
            <a:pPr lvl="1">
              <a:lnSpc>
                <a:spcPct val="107000"/>
              </a:lnSpc>
              <a:buFont typeface="Courier New" panose="020B0604020202020204" pitchFamily="34" charset="0"/>
              <a:buChar char="o"/>
            </a:pPr>
            <a:endParaRPr lang="en-US" sz="1100" dirty="0">
              <a:solidFill>
                <a:srgbClr val="203864"/>
              </a:solidFill>
              <a:latin typeface="Arial"/>
              <a:cs typeface="Arial"/>
            </a:endParaRPr>
          </a:p>
          <a:p>
            <a:pPr>
              <a:lnSpc>
                <a:spcPct val="107000"/>
              </a:lnSpc>
            </a:pPr>
            <a:r>
              <a:rPr lang="en-US" dirty="0">
                <a:solidFill>
                  <a:srgbClr val="203864"/>
                </a:solidFill>
                <a:latin typeface="Arial"/>
                <a:cs typeface="Arial"/>
              </a:rPr>
              <a:t>We calculate the </a:t>
            </a:r>
            <a:r>
              <a:rPr lang="en-US" b="1" dirty="0">
                <a:solidFill>
                  <a:srgbClr val="203864"/>
                </a:solidFill>
                <a:latin typeface="Arial"/>
                <a:cs typeface="Arial"/>
              </a:rPr>
              <a:t>RETURN ON INVESTMENT</a:t>
            </a:r>
            <a:r>
              <a:rPr lang="en-US" dirty="0">
                <a:solidFill>
                  <a:srgbClr val="203864"/>
                </a:solidFill>
                <a:latin typeface="Arial"/>
                <a:cs typeface="Arial"/>
              </a:rPr>
              <a:t> as the ratio of the SOCIETAL BENEFIT (i.e., averted societal costs) to the additional HEALTH SYSTEM costs associated with the interventions.</a:t>
            </a:r>
          </a:p>
          <a:p>
            <a:pPr lvl="1">
              <a:lnSpc>
                <a:spcPct val="107000"/>
              </a:lnSpc>
            </a:pPr>
            <a:r>
              <a:rPr lang="en-US" sz="2000" dirty="0">
                <a:solidFill>
                  <a:srgbClr val="203864"/>
                </a:solidFill>
                <a:latin typeface="Arial"/>
                <a:cs typeface="Arial"/>
              </a:rPr>
              <a:t>In essence: for every additional dollar the health system must invest to scale-up tuberculosis screening and preventive treatment, what is returned in societal value?</a:t>
            </a:r>
          </a:p>
        </p:txBody>
      </p:sp>
      <p:sp>
        <p:nvSpPr>
          <p:cNvPr id="4" name="Content Placeholder 3">
            <a:extLst>
              <a:ext uri="{FF2B5EF4-FFF2-40B4-BE49-F238E27FC236}">
                <a16:creationId xmlns:a16="http://schemas.microsoft.com/office/drawing/2014/main" id="{19FB6DEF-9C86-FCE5-7DF8-22E7A68434C9}"/>
              </a:ext>
            </a:extLst>
          </p:cNvPr>
          <p:cNvSpPr>
            <a:spLocks noGrp="1"/>
          </p:cNvSpPr>
          <p:nvPr>
            <p:ph sz="quarter" idx="10"/>
          </p:nvPr>
        </p:nvSpPr>
        <p:spPr/>
        <p:txBody>
          <a:bodyPr/>
          <a:lstStyle/>
          <a:p>
            <a:r>
              <a:rPr lang="en-CA" dirty="0"/>
              <a:t>Outcomes</a:t>
            </a:r>
          </a:p>
        </p:txBody>
      </p:sp>
    </p:spTree>
    <p:extLst>
      <p:ext uri="{BB962C8B-B14F-4D97-AF65-F5344CB8AC3E}">
        <p14:creationId xmlns:p14="http://schemas.microsoft.com/office/powerpoint/2010/main" val="256195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645F-7D98-C3A1-1963-548A982A96DD}"/>
              </a:ext>
            </a:extLst>
          </p:cNvPr>
          <p:cNvSpPr>
            <a:spLocks noGrp="1"/>
          </p:cNvSpPr>
          <p:nvPr>
            <p:ph type="title"/>
          </p:nvPr>
        </p:nvSpPr>
        <p:spPr/>
        <p:txBody>
          <a:bodyPr/>
          <a:lstStyle/>
          <a:p>
            <a:r>
              <a:rPr lang="en-CA" dirty="0"/>
              <a:t>Methods</a:t>
            </a:r>
          </a:p>
        </p:txBody>
      </p:sp>
      <p:sp>
        <p:nvSpPr>
          <p:cNvPr id="3" name="Content Placeholder 2">
            <a:extLst>
              <a:ext uri="{FF2B5EF4-FFF2-40B4-BE49-F238E27FC236}">
                <a16:creationId xmlns:a16="http://schemas.microsoft.com/office/drawing/2014/main" id="{2BAFD5D6-A123-BF6A-35EC-DB4775649F27}"/>
              </a:ext>
            </a:extLst>
          </p:cNvPr>
          <p:cNvSpPr>
            <a:spLocks noGrp="1"/>
          </p:cNvSpPr>
          <p:nvPr>
            <p:ph idx="1"/>
          </p:nvPr>
        </p:nvSpPr>
        <p:spPr>
          <a:xfrm>
            <a:off x="838200" y="1559618"/>
            <a:ext cx="10790816" cy="4351338"/>
          </a:xfrm>
        </p:spPr>
        <p:txBody>
          <a:bodyPr/>
          <a:lstStyle/>
          <a:p>
            <a:r>
              <a:rPr lang="en-CA" dirty="0"/>
              <a:t>ROI</a:t>
            </a:r>
            <a:r>
              <a:rPr lang="en-CA" baseline="-25000" dirty="0"/>
              <a:t>1</a:t>
            </a:r>
            <a:r>
              <a:rPr lang="en-CA" dirty="0"/>
              <a:t> used the cost to society = Lost productivity due to premature mortality only (“Original ROI”)</a:t>
            </a:r>
          </a:p>
          <a:p>
            <a:pPr lvl="1"/>
            <a:r>
              <a:rPr lang="en-CA" dirty="0"/>
              <a:t>One year of lost life has a value equivalent to country specific GDP in 2023 (USD)</a:t>
            </a:r>
          </a:p>
          <a:p>
            <a:pPr lvl="1"/>
            <a:endParaRPr lang="en-CA" dirty="0"/>
          </a:p>
          <a:p>
            <a:pPr marL="457200" lvl="1" indent="0">
              <a:buNone/>
            </a:pPr>
            <a:endParaRPr lang="en-CA" dirty="0"/>
          </a:p>
          <a:p>
            <a:endParaRPr lang="en-CA" dirty="0"/>
          </a:p>
          <a:p>
            <a:r>
              <a:rPr lang="en-CA" dirty="0"/>
              <a:t>ROI</a:t>
            </a:r>
            <a:r>
              <a:rPr lang="en-CA" baseline="-25000" dirty="0"/>
              <a:t>2</a:t>
            </a:r>
            <a:r>
              <a:rPr lang="en-CA" dirty="0"/>
              <a:t> used the cost to society = Lost value of health based on DALYs with WTP equal to 1xGDP (“Ambitious ROI”)</a:t>
            </a:r>
          </a:p>
          <a:p>
            <a:endParaRPr lang="en-CA" dirty="0"/>
          </a:p>
          <a:p>
            <a:r>
              <a:rPr lang="en-CA" dirty="0"/>
              <a:t>ROI</a:t>
            </a:r>
            <a:r>
              <a:rPr lang="en-CA" baseline="-25000" dirty="0"/>
              <a:t>3</a:t>
            </a:r>
            <a:r>
              <a:rPr lang="en-CA" dirty="0"/>
              <a:t> used the cost to society = Lost value of health based on DALYs with WTP equal to country specific thresholds based on revealed health opportunity costs (“Reasonable ROI”)</a:t>
            </a:r>
          </a:p>
          <a:p>
            <a:pPr marL="0" indent="0">
              <a:buNone/>
            </a:pPr>
            <a:endParaRPr lang="en-CA" dirty="0"/>
          </a:p>
        </p:txBody>
      </p:sp>
      <p:sp>
        <p:nvSpPr>
          <p:cNvPr id="4" name="Content Placeholder 3">
            <a:extLst>
              <a:ext uri="{FF2B5EF4-FFF2-40B4-BE49-F238E27FC236}">
                <a16:creationId xmlns:a16="http://schemas.microsoft.com/office/drawing/2014/main" id="{B3106256-DFFB-F571-B812-D4E528E61808}"/>
              </a:ext>
            </a:extLst>
          </p:cNvPr>
          <p:cNvSpPr>
            <a:spLocks noGrp="1"/>
          </p:cNvSpPr>
          <p:nvPr>
            <p:ph sz="quarter" idx="10"/>
          </p:nvPr>
        </p:nvSpPr>
        <p:spPr/>
        <p:txBody>
          <a:bodyPr/>
          <a:lstStyle/>
          <a:p>
            <a:r>
              <a:rPr lang="en-CA" dirty="0"/>
              <a:t>Multiple ROI Estimations</a:t>
            </a:r>
          </a:p>
        </p:txBody>
      </p:sp>
      <p:graphicFrame>
        <p:nvGraphicFramePr>
          <p:cNvPr id="5" name="Table 4">
            <a:extLst>
              <a:ext uri="{FF2B5EF4-FFF2-40B4-BE49-F238E27FC236}">
                <a16:creationId xmlns:a16="http://schemas.microsoft.com/office/drawing/2014/main" id="{103493C1-A490-0EBF-C1E2-71A9686AB449}"/>
              </a:ext>
            </a:extLst>
          </p:cNvPr>
          <p:cNvGraphicFramePr>
            <a:graphicFrameLocks noGrp="1"/>
          </p:cNvGraphicFramePr>
          <p:nvPr>
            <p:extLst>
              <p:ext uri="{D42A27DB-BD31-4B8C-83A1-F6EECF244321}">
                <p14:modId xmlns:p14="http://schemas.microsoft.com/office/powerpoint/2010/main" val="161835522"/>
              </p:ext>
            </p:extLst>
          </p:nvPr>
        </p:nvGraphicFramePr>
        <p:xfrm>
          <a:off x="2032000" y="2622767"/>
          <a:ext cx="8128000" cy="7416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312686690"/>
                    </a:ext>
                  </a:extLst>
                </a:gridCol>
                <a:gridCol w="2032000">
                  <a:extLst>
                    <a:ext uri="{9D8B030D-6E8A-4147-A177-3AD203B41FA5}">
                      <a16:colId xmlns:a16="http://schemas.microsoft.com/office/drawing/2014/main" val="2875542318"/>
                    </a:ext>
                  </a:extLst>
                </a:gridCol>
                <a:gridCol w="2032000">
                  <a:extLst>
                    <a:ext uri="{9D8B030D-6E8A-4147-A177-3AD203B41FA5}">
                      <a16:colId xmlns:a16="http://schemas.microsoft.com/office/drawing/2014/main" val="779285340"/>
                    </a:ext>
                  </a:extLst>
                </a:gridCol>
                <a:gridCol w="2032000">
                  <a:extLst>
                    <a:ext uri="{9D8B030D-6E8A-4147-A177-3AD203B41FA5}">
                      <a16:colId xmlns:a16="http://schemas.microsoft.com/office/drawing/2014/main" val="1979907343"/>
                    </a:ext>
                  </a:extLst>
                </a:gridCol>
              </a:tblGrid>
              <a:tr h="370840">
                <a:tc>
                  <a:txBody>
                    <a:bodyPr/>
                    <a:lstStyle/>
                    <a:p>
                      <a:r>
                        <a:rPr lang="en-CA" dirty="0">
                          <a:latin typeface="Arial" panose="020B0604020202020204" pitchFamily="34" charset="0"/>
                          <a:cs typeface="Arial" panose="020B0604020202020204" pitchFamily="34" charset="0"/>
                        </a:rPr>
                        <a:t>Brazil</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CA" dirty="0">
                          <a:latin typeface="Arial" panose="020B0604020202020204" pitchFamily="34" charset="0"/>
                          <a:cs typeface="Arial" panose="020B0604020202020204" pitchFamily="34" charset="0"/>
                        </a:rPr>
                        <a:t>Georgia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CA" dirty="0">
                          <a:latin typeface="Arial" panose="020B0604020202020204" pitchFamily="34" charset="0"/>
                          <a:cs typeface="Arial" panose="020B0604020202020204" pitchFamily="34" charset="0"/>
                        </a:rPr>
                        <a:t>Kenya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CA" dirty="0">
                          <a:latin typeface="Arial" panose="020B0604020202020204" pitchFamily="34" charset="0"/>
                          <a:cs typeface="Arial" panose="020B0604020202020204" pitchFamily="34" charset="0"/>
                        </a:rPr>
                        <a:t>South Africa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0388062"/>
                  </a:ext>
                </a:extLst>
              </a:tr>
              <a:tr h="370840">
                <a:tc>
                  <a:txBody>
                    <a:bodyPr/>
                    <a:lstStyle/>
                    <a:p>
                      <a:r>
                        <a:rPr lang="en-CA" dirty="0">
                          <a:latin typeface="Arial" panose="020B0604020202020204" pitchFamily="34" charset="0"/>
                          <a:cs typeface="Arial" panose="020B0604020202020204" pitchFamily="34" charset="0"/>
                        </a:rPr>
                        <a:t>$8917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a:latin typeface="Arial" panose="020B0604020202020204" pitchFamily="34" charset="0"/>
                          <a:cs typeface="Arial" panose="020B0604020202020204" pitchFamily="34" charset="0"/>
                        </a:rPr>
                        <a:t>$6628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a:latin typeface="Arial" panose="020B0604020202020204" pitchFamily="34" charset="0"/>
                          <a:cs typeface="Arial" panose="020B0604020202020204" pitchFamily="34" charset="0"/>
                        </a:rPr>
                        <a:t>$2099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a:latin typeface="Arial" panose="020B0604020202020204" pitchFamily="34" charset="0"/>
                          <a:cs typeface="Arial" panose="020B0604020202020204" pitchFamily="34" charset="0"/>
                        </a:rPr>
                        <a:t>$6777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311583"/>
                  </a:ext>
                </a:extLst>
              </a:tr>
            </a:tbl>
          </a:graphicData>
        </a:graphic>
      </p:graphicFrame>
      <p:graphicFrame>
        <p:nvGraphicFramePr>
          <p:cNvPr id="6" name="Table 5">
            <a:extLst>
              <a:ext uri="{FF2B5EF4-FFF2-40B4-BE49-F238E27FC236}">
                <a16:creationId xmlns:a16="http://schemas.microsoft.com/office/drawing/2014/main" id="{BDB497F4-23C8-791B-FC34-86BDA512389D}"/>
              </a:ext>
            </a:extLst>
          </p:cNvPr>
          <p:cNvGraphicFramePr>
            <a:graphicFrameLocks noGrp="1"/>
          </p:cNvGraphicFramePr>
          <p:nvPr>
            <p:extLst>
              <p:ext uri="{D42A27DB-BD31-4B8C-83A1-F6EECF244321}">
                <p14:modId xmlns:p14="http://schemas.microsoft.com/office/powerpoint/2010/main" val="3864456897"/>
              </p:ext>
            </p:extLst>
          </p:nvPr>
        </p:nvGraphicFramePr>
        <p:xfrm>
          <a:off x="2032000" y="5445183"/>
          <a:ext cx="8128000" cy="7416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312686690"/>
                    </a:ext>
                  </a:extLst>
                </a:gridCol>
                <a:gridCol w="2032000">
                  <a:extLst>
                    <a:ext uri="{9D8B030D-6E8A-4147-A177-3AD203B41FA5}">
                      <a16:colId xmlns:a16="http://schemas.microsoft.com/office/drawing/2014/main" val="2875542318"/>
                    </a:ext>
                  </a:extLst>
                </a:gridCol>
                <a:gridCol w="2032000">
                  <a:extLst>
                    <a:ext uri="{9D8B030D-6E8A-4147-A177-3AD203B41FA5}">
                      <a16:colId xmlns:a16="http://schemas.microsoft.com/office/drawing/2014/main" val="779285340"/>
                    </a:ext>
                  </a:extLst>
                </a:gridCol>
                <a:gridCol w="2032000">
                  <a:extLst>
                    <a:ext uri="{9D8B030D-6E8A-4147-A177-3AD203B41FA5}">
                      <a16:colId xmlns:a16="http://schemas.microsoft.com/office/drawing/2014/main" val="1979907343"/>
                    </a:ext>
                  </a:extLst>
                </a:gridCol>
              </a:tblGrid>
              <a:tr h="370840">
                <a:tc>
                  <a:txBody>
                    <a:bodyPr/>
                    <a:lstStyle/>
                    <a:p>
                      <a:r>
                        <a:rPr lang="en-CA" dirty="0">
                          <a:latin typeface="Arial" panose="020B0604020202020204" pitchFamily="34" charset="0"/>
                          <a:cs typeface="Arial" panose="020B0604020202020204" pitchFamily="34" charset="0"/>
                        </a:rPr>
                        <a:t>Brazil</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CA" dirty="0">
                          <a:latin typeface="Arial" panose="020B0604020202020204" pitchFamily="34" charset="0"/>
                          <a:cs typeface="Arial" panose="020B0604020202020204" pitchFamily="34" charset="0"/>
                        </a:rPr>
                        <a:t>Georgia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CA" dirty="0">
                          <a:latin typeface="Arial" panose="020B0604020202020204" pitchFamily="34" charset="0"/>
                          <a:cs typeface="Arial" panose="020B0604020202020204" pitchFamily="34" charset="0"/>
                        </a:rPr>
                        <a:t>Kenya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CA" dirty="0">
                          <a:latin typeface="Arial" panose="020B0604020202020204" pitchFamily="34" charset="0"/>
                          <a:cs typeface="Arial" panose="020B0604020202020204" pitchFamily="34" charset="0"/>
                        </a:rPr>
                        <a:t>South Africa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0388062"/>
                  </a:ext>
                </a:extLst>
              </a:tr>
              <a:tr h="370840">
                <a:tc>
                  <a:txBody>
                    <a:bodyPr/>
                    <a:lstStyle/>
                    <a:p>
                      <a:r>
                        <a:rPr lang="en-CA" dirty="0">
                          <a:latin typeface="Arial" panose="020B0604020202020204" pitchFamily="34" charset="0"/>
                          <a:cs typeface="Arial" panose="020B0604020202020204" pitchFamily="34" charset="0"/>
                        </a:rPr>
                        <a:t>$13,644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a:latin typeface="Arial" panose="020B0604020202020204" pitchFamily="34" charset="0"/>
                          <a:cs typeface="Arial" panose="020B0604020202020204" pitchFamily="34" charset="0"/>
                        </a:rPr>
                        <a:t>$1603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a:latin typeface="Arial" panose="020B0604020202020204" pitchFamily="34" charset="0"/>
                          <a:cs typeface="Arial" panose="020B0604020202020204" pitchFamily="34" charset="0"/>
                        </a:rPr>
                        <a:t>$1002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a:latin typeface="Arial" panose="020B0604020202020204" pitchFamily="34" charset="0"/>
                          <a:cs typeface="Arial" panose="020B0604020202020204" pitchFamily="34" charset="0"/>
                        </a:rPr>
                        <a:t>$4834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311583"/>
                  </a:ext>
                </a:extLst>
              </a:tr>
            </a:tbl>
          </a:graphicData>
        </a:graphic>
      </p:graphicFrame>
    </p:spTree>
    <p:extLst>
      <p:ext uri="{BB962C8B-B14F-4D97-AF65-F5344CB8AC3E}">
        <p14:creationId xmlns:p14="http://schemas.microsoft.com/office/powerpoint/2010/main" val="401349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FC61-7D69-3BD3-6544-BCFDA2A81C6A}"/>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19FB6DEF-9C86-FCE5-7DF8-22E7A68434C9}"/>
              </a:ext>
            </a:extLst>
          </p:cNvPr>
          <p:cNvSpPr>
            <a:spLocks noGrp="1"/>
          </p:cNvSpPr>
          <p:nvPr>
            <p:ph sz="quarter" idx="10"/>
          </p:nvPr>
        </p:nvSpPr>
        <p:spPr/>
        <p:txBody>
          <a:bodyPr>
            <a:normAutofit fontScale="92500"/>
          </a:bodyPr>
          <a:lstStyle/>
          <a:p>
            <a:r>
              <a:rPr lang="en-CA" dirty="0"/>
              <a:t>Status Quo: Continued slow declines in tuberculosis incidence</a:t>
            </a:r>
          </a:p>
        </p:txBody>
      </p:sp>
      <p:pic>
        <p:nvPicPr>
          <p:cNvPr id="6" name="Picture 5">
            <a:extLst>
              <a:ext uri="{FF2B5EF4-FFF2-40B4-BE49-F238E27FC236}">
                <a16:creationId xmlns:a16="http://schemas.microsoft.com/office/drawing/2014/main" id="{CEE74573-869B-1823-377D-8D358E0A2256}"/>
              </a:ext>
            </a:extLst>
          </p:cNvPr>
          <p:cNvPicPr>
            <a:picLocks noChangeAspect="1"/>
          </p:cNvPicPr>
          <p:nvPr/>
        </p:nvPicPr>
        <p:blipFill>
          <a:blip r:embed="rId2"/>
          <a:stretch>
            <a:fillRect/>
          </a:stretch>
        </p:blipFill>
        <p:spPr>
          <a:xfrm>
            <a:off x="2723781" y="1228229"/>
            <a:ext cx="6991719" cy="5036688"/>
          </a:xfrm>
          <a:prstGeom prst="rect">
            <a:avLst/>
          </a:prstGeom>
        </p:spPr>
      </p:pic>
      <p:sp>
        <p:nvSpPr>
          <p:cNvPr id="7" name="TextBox 6">
            <a:extLst>
              <a:ext uri="{FF2B5EF4-FFF2-40B4-BE49-F238E27FC236}">
                <a16:creationId xmlns:a16="http://schemas.microsoft.com/office/drawing/2014/main" id="{5D696141-FF5E-E558-0D7A-FE326BEA1C33}"/>
              </a:ext>
            </a:extLst>
          </p:cNvPr>
          <p:cNvSpPr txBox="1"/>
          <p:nvPr/>
        </p:nvSpPr>
        <p:spPr>
          <a:xfrm>
            <a:off x="838199" y="2007583"/>
            <a:ext cx="2066591" cy="523220"/>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1.2% annual decline</a:t>
            </a:r>
          </a:p>
          <a:p>
            <a:r>
              <a:rPr lang="en-CA" sz="1400" dirty="0">
                <a:solidFill>
                  <a:schemeClr val="accent1">
                    <a:lumMod val="50000"/>
                  </a:schemeClr>
                </a:solidFill>
                <a:latin typeface="Arial" panose="020B0604020202020204" pitchFamily="34" charset="0"/>
                <a:cs typeface="Arial" panose="020B0604020202020204" pitchFamily="34" charset="0"/>
              </a:rPr>
              <a:t>28% cumulative decline</a:t>
            </a:r>
          </a:p>
        </p:txBody>
      </p:sp>
      <p:sp>
        <p:nvSpPr>
          <p:cNvPr id="8" name="TextBox 7">
            <a:extLst>
              <a:ext uri="{FF2B5EF4-FFF2-40B4-BE49-F238E27FC236}">
                <a16:creationId xmlns:a16="http://schemas.microsoft.com/office/drawing/2014/main" id="{93C7C0D7-11AA-8BC7-6A89-50EF96DFE3E3}"/>
              </a:ext>
            </a:extLst>
          </p:cNvPr>
          <p:cNvSpPr txBox="1"/>
          <p:nvPr/>
        </p:nvSpPr>
        <p:spPr>
          <a:xfrm>
            <a:off x="9287209" y="2007583"/>
            <a:ext cx="2066591" cy="523220"/>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1.4% annual decline</a:t>
            </a:r>
          </a:p>
          <a:p>
            <a:r>
              <a:rPr lang="en-CA" sz="1400" dirty="0">
                <a:solidFill>
                  <a:schemeClr val="accent1">
                    <a:lumMod val="50000"/>
                  </a:schemeClr>
                </a:solidFill>
                <a:latin typeface="Arial" panose="020B0604020202020204" pitchFamily="34" charset="0"/>
                <a:cs typeface="Arial" panose="020B0604020202020204" pitchFamily="34" charset="0"/>
              </a:rPr>
              <a:t>31% cumulative decline</a:t>
            </a:r>
          </a:p>
        </p:txBody>
      </p:sp>
      <p:sp>
        <p:nvSpPr>
          <p:cNvPr id="9" name="TextBox 8">
            <a:extLst>
              <a:ext uri="{FF2B5EF4-FFF2-40B4-BE49-F238E27FC236}">
                <a16:creationId xmlns:a16="http://schemas.microsoft.com/office/drawing/2014/main" id="{4861FDDB-7F7B-84D8-C0FD-DBBC67471928}"/>
              </a:ext>
            </a:extLst>
          </p:cNvPr>
          <p:cNvSpPr txBox="1"/>
          <p:nvPr/>
        </p:nvSpPr>
        <p:spPr>
          <a:xfrm>
            <a:off x="838200" y="4696481"/>
            <a:ext cx="2066591" cy="523220"/>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0.6% annual decline</a:t>
            </a:r>
          </a:p>
          <a:p>
            <a:r>
              <a:rPr lang="en-CA" sz="1400" dirty="0">
                <a:solidFill>
                  <a:schemeClr val="accent1">
                    <a:lumMod val="50000"/>
                  </a:schemeClr>
                </a:solidFill>
                <a:latin typeface="Arial" panose="020B0604020202020204" pitchFamily="34" charset="0"/>
                <a:cs typeface="Arial" panose="020B0604020202020204" pitchFamily="34" charset="0"/>
              </a:rPr>
              <a:t>15% cumulative decline</a:t>
            </a:r>
          </a:p>
        </p:txBody>
      </p:sp>
      <p:sp>
        <p:nvSpPr>
          <p:cNvPr id="10" name="TextBox 9">
            <a:extLst>
              <a:ext uri="{FF2B5EF4-FFF2-40B4-BE49-F238E27FC236}">
                <a16:creationId xmlns:a16="http://schemas.microsoft.com/office/drawing/2014/main" id="{6318BFDF-7336-D169-D015-D200654A63EA}"/>
              </a:ext>
            </a:extLst>
          </p:cNvPr>
          <p:cNvSpPr txBox="1"/>
          <p:nvPr/>
        </p:nvSpPr>
        <p:spPr>
          <a:xfrm>
            <a:off x="9287209" y="4696481"/>
            <a:ext cx="2066591" cy="523220"/>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2.0% annual decline</a:t>
            </a:r>
          </a:p>
          <a:p>
            <a:r>
              <a:rPr lang="en-CA" sz="1400" dirty="0">
                <a:solidFill>
                  <a:schemeClr val="accent1">
                    <a:lumMod val="50000"/>
                  </a:schemeClr>
                </a:solidFill>
                <a:latin typeface="Arial" panose="020B0604020202020204" pitchFamily="34" charset="0"/>
                <a:cs typeface="Arial" panose="020B0604020202020204" pitchFamily="34" charset="0"/>
              </a:rPr>
              <a:t>42% cumulative decline</a:t>
            </a:r>
          </a:p>
        </p:txBody>
      </p:sp>
    </p:spTree>
    <p:extLst>
      <p:ext uri="{BB962C8B-B14F-4D97-AF65-F5344CB8AC3E}">
        <p14:creationId xmlns:p14="http://schemas.microsoft.com/office/powerpoint/2010/main" val="388679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4966-B49F-029B-E23B-B48E840F8F0B}"/>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087574E5-929D-656D-62AC-C957D641CC06}"/>
              </a:ext>
            </a:extLst>
          </p:cNvPr>
          <p:cNvSpPr>
            <a:spLocks noGrp="1"/>
          </p:cNvSpPr>
          <p:nvPr>
            <p:ph sz="quarter" idx="10"/>
          </p:nvPr>
        </p:nvSpPr>
        <p:spPr/>
        <p:txBody>
          <a:bodyPr/>
          <a:lstStyle/>
          <a:p>
            <a:r>
              <a:rPr lang="en-CA" dirty="0"/>
              <a:t>Tuberculosis screening alone is highly valuable</a:t>
            </a:r>
          </a:p>
        </p:txBody>
      </p:sp>
      <p:sp>
        <p:nvSpPr>
          <p:cNvPr id="7" name="TextBox 6">
            <a:extLst>
              <a:ext uri="{FF2B5EF4-FFF2-40B4-BE49-F238E27FC236}">
                <a16:creationId xmlns:a16="http://schemas.microsoft.com/office/drawing/2014/main" id="{8AD349B2-2264-6C75-B9D0-3CC453B6DD70}"/>
              </a:ext>
            </a:extLst>
          </p:cNvPr>
          <p:cNvSpPr txBox="1"/>
          <p:nvPr/>
        </p:nvSpPr>
        <p:spPr>
          <a:xfrm>
            <a:off x="7572375" y="1536174"/>
            <a:ext cx="4514849" cy="3785652"/>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Majority of impact due to screening in household contacts</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In high HIV prevalence countries (South Africa, Kenya) – another large contributor is screening in people with HIV</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Prevents millions years of life lost due to TB and can avert millions of dollars spent by patients and families during TB treatment</a:t>
            </a:r>
          </a:p>
        </p:txBody>
      </p:sp>
      <p:pic>
        <p:nvPicPr>
          <p:cNvPr id="9" name="Picture 8">
            <a:extLst>
              <a:ext uri="{FF2B5EF4-FFF2-40B4-BE49-F238E27FC236}">
                <a16:creationId xmlns:a16="http://schemas.microsoft.com/office/drawing/2014/main" id="{E3C9B45E-1CED-13A4-A78A-F810382D2D8C}"/>
              </a:ext>
            </a:extLst>
          </p:cNvPr>
          <p:cNvPicPr>
            <a:picLocks noChangeAspect="1"/>
          </p:cNvPicPr>
          <p:nvPr/>
        </p:nvPicPr>
        <p:blipFill>
          <a:blip r:embed="rId2"/>
          <a:stretch>
            <a:fillRect/>
          </a:stretch>
        </p:blipFill>
        <p:spPr>
          <a:xfrm>
            <a:off x="247424" y="1840850"/>
            <a:ext cx="7073315" cy="3868830"/>
          </a:xfrm>
          <a:prstGeom prst="rect">
            <a:avLst/>
          </a:prstGeom>
        </p:spPr>
      </p:pic>
      <p:sp>
        <p:nvSpPr>
          <p:cNvPr id="10" name="TextBox 9">
            <a:extLst>
              <a:ext uri="{FF2B5EF4-FFF2-40B4-BE49-F238E27FC236}">
                <a16:creationId xmlns:a16="http://schemas.microsoft.com/office/drawing/2014/main" id="{1F3E7897-4D1F-063D-D216-1779D757F444}"/>
              </a:ext>
            </a:extLst>
          </p:cNvPr>
          <p:cNvSpPr txBox="1"/>
          <p:nvPr/>
        </p:nvSpPr>
        <p:spPr>
          <a:xfrm>
            <a:off x="1472902" y="4126166"/>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10%</a:t>
            </a:r>
          </a:p>
        </p:txBody>
      </p:sp>
      <p:sp>
        <p:nvSpPr>
          <p:cNvPr id="11" name="TextBox 10">
            <a:extLst>
              <a:ext uri="{FF2B5EF4-FFF2-40B4-BE49-F238E27FC236}">
                <a16:creationId xmlns:a16="http://schemas.microsoft.com/office/drawing/2014/main" id="{F89D4E25-F774-EC5F-11F6-94E71EE5AE23}"/>
              </a:ext>
            </a:extLst>
          </p:cNvPr>
          <p:cNvSpPr txBox="1"/>
          <p:nvPr/>
        </p:nvSpPr>
        <p:spPr>
          <a:xfrm>
            <a:off x="2757130" y="3972277"/>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15%</a:t>
            </a:r>
          </a:p>
        </p:txBody>
      </p:sp>
      <p:sp>
        <p:nvSpPr>
          <p:cNvPr id="12" name="TextBox 11">
            <a:extLst>
              <a:ext uri="{FF2B5EF4-FFF2-40B4-BE49-F238E27FC236}">
                <a16:creationId xmlns:a16="http://schemas.microsoft.com/office/drawing/2014/main" id="{649122AC-C64E-B8B9-A3E3-58BB253AF881}"/>
              </a:ext>
            </a:extLst>
          </p:cNvPr>
          <p:cNvSpPr txBox="1"/>
          <p:nvPr/>
        </p:nvSpPr>
        <p:spPr>
          <a:xfrm>
            <a:off x="4035015" y="3663010"/>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30%</a:t>
            </a:r>
          </a:p>
        </p:txBody>
      </p:sp>
      <p:sp>
        <p:nvSpPr>
          <p:cNvPr id="13" name="TextBox 12">
            <a:extLst>
              <a:ext uri="{FF2B5EF4-FFF2-40B4-BE49-F238E27FC236}">
                <a16:creationId xmlns:a16="http://schemas.microsoft.com/office/drawing/2014/main" id="{21753337-EAB8-25F2-499B-9D6FB5281824}"/>
              </a:ext>
            </a:extLst>
          </p:cNvPr>
          <p:cNvSpPr txBox="1"/>
          <p:nvPr/>
        </p:nvSpPr>
        <p:spPr>
          <a:xfrm>
            <a:off x="5352217" y="3861420"/>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29567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267D-9941-35DE-7274-81B3FC09CE28}"/>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9595EFF2-9995-04F1-8B34-57ADD617780B}"/>
              </a:ext>
            </a:extLst>
          </p:cNvPr>
          <p:cNvSpPr>
            <a:spLocks noGrp="1"/>
          </p:cNvSpPr>
          <p:nvPr>
            <p:ph sz="quarter" idx="10"/>
          </p:nvPr>
        </p:nvSpPr>
        <p:spPr/>
        <p:txBody>
          <a:bodyPr>
            <a:normAutofit fontScale="92500"/>
          </a:bodyPr>
          <a:lstStyle/>
          <a:p>
            <a:r>
              <a:rPr lang="en-CA" dirty="0"/>
              <a:t>Preventive treatment is impactful: even in high-incidence settings </a:t>
            </a:r>
          </a:p>
        </p:txBody>
      </p:sp>
      <p:pic>
        <p:nvPicPr>
          <p:cNvPr id="6" name="Picture 5">
            <a:extLst>
              <a:ext uri="{FF2B5EF4-FFF2-40B4-BE49-F238E27FC236}">
                <a16:creationId xmlns:a16="http://schemas.microsoft.com/office/drawing/2014/main" id="{B9DAF98A-7D48-3491-5131-0E4342AC05D9}"/>
              </a:ext>
            </a:extLst>
          </p:cNvPr>
          <p:cNvPicPr>
            <a:picLocks noChangeAspect="1"/>
          </p:cNvPicPr>
          <p:nvPr/>
        </p:nvPicPr>
        <p:blipFill>
          <a:blip r:embed="rId2"/>
          <a:stretch>
            <a:fillRect/>
          </a:stretch>
        </p:blipFill>
        <p:spPr>
          <a:xfrm>
            <a:off x="343347" y="1350937"/>
            <a:ext cx="6068068" cy="4488364"/>
          </a:xfrm>
          <a:prstGeom prst="rect">
            <a:avLst/>
          </a:prstGeom>
        </p:spPr>
      </p:pic>
      <p:sp>
        <p:nvSpPr>
          <p:cNvPr id="7" name="TextBox 6">
            <a:extLst>
              <a:ext uri="{FF2B5EF4-FFF2-40B4-BE49-F238E27FC236}">
                <a16:creationId xmlns:a16="http://schemas.microsoft.com/office/drawing/2014/main" id="{001C5B78-7A57-3F28-4521-8B0B96CD592A}"/>
              </a:ext>
            </a:extLst>
          </p:cNvPr>
          <p:cNvSpPr txBox="1"/>
          <p:nvPr/>
        </p:nvSpPr>
        <p:spPr>
          <a:xfrm>
            <a:off x="6712772" y="1548405"/>
            <a:ext cx="5231577" cy="4708981"/>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Preventive treatment has a much larger impact on incidence than on mortality (benefits of TPT are seen over longer time horizons, TPT does not reach most vulnerable, i.e., people with HIV not on ART).</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Impact of preventive treatment varies by setting, but remains highly impactful even in high-incidence settings.</a:t>
            </a:r>
          </a:p>
          <a:p>
            <a:pPr marL="342900" indent="-342900">
              <a:buFont typeface="Arial" panose="020B0604020202020204" pitchFamily="34" charset="0"/>
              <a:buChar char="•"/>
            </a:pPr>
            <a:endParaRPr lang="en-CA" sz="2000" dirty="0">
              <a:solidFill>
                <a:schemeClr val="accent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Brazil = 90% increase in impact</a:t>
            </a: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Georgia = 65% increase</a:t>
            </a: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Kenya = 44% increase</a:t>
            </a:r>
          </a:p>
          <a:p>
            <a:pPr marL="342900" indent="-342900">
              <a:buFont typeface="Arial" panose="020B0604020202020204" pitchFamily="34" charset="0"/>
              <a:buChar char="•"/>
            </a:pPr>
            <a:r>
              <a:rPr lang="en-CA" sz="2000" dirty="0">
                <a:solidFill>
                  <a:schemeClr val="accent1">
                    <a:lumMod val="50000"/>
                  </a:schemeClr>
                </a:solidFill>
                <a:latin typeface="Arial" panose="020B0604020202020204" pitchFamily="34" charset="0"/>
                <a:cs typeface="Arial" panose="020B0604020202020204" pitchFamily="34" charset="0"/>
              </a:rPr>
              <a:t>South Africa = 45% increase</a:t>
            </a:r>
          </a:p>
        </p:txBody>
      </p:sp>
      <p:sp>
        <p:nvSpPr>
          <p:cNvPr id="3" name="TextBox 2">
            <a:extLst>
              <a:ext uri="{FF2B5EF4-FFF2-40B4-BE49-F238E27FC236}">
                <a16:creationId xmlns:a16="http://schemas.microsoft.com/office/drawing/2014/main" id="{B2591EB9-501C-0E68-E9D8-53160432ED68}"/>
              </a:ext>
            </a:extLst>
          </p:cNvPr>
          <p:cNvSpPr txBox="1"/>
          <p:nvPr/>
        </p:nvSpPr>
        <p:spPr>
          <a:xfrm>
            <a:off x="1526690" y="3484262"/>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19%</a:t>
            </a:r>
          </a:p>
        </p:txBody>
      </p:sp>
      <p:sp>
        <p:nvSpPr>
          <p:cNvPr id="5" name="TextBox 4">
            <a:extLst>
              <a:ext uri="{FF2B5EF4-FFF2-40B4-BE49-F238E27FC236}">
                <a16:creationId xmlns:a16="http://schemas.microsoft.com/office/drawing/2014/main" id="{28B72716-B912-160A-B85C-06123DA9A0E2}"/>
              </a:ext>
            </a:extLst>
          </p:cNvPr>
          <p:cNvSpPr txBox="1"/>
          <p:nvPr/>
        </p:nvSpPr>
        <p:spPr>
          <a:xfrm>
            <a:off x="2763815" y="3265556"/>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23%</a:t>
            </a:r>
          </a:p>
        </p:txBody>
      </p:sp>
      <p:sp>
        <p:nvSpPr>
          <p:cNvPr id="8" name="TextBox 7">
            <a:extLst>
              <a:ext uri="{FF2B5EF4-FFF2-40B4-BE49-F238E27FC236}">
                <a16:creationId xmlns:a16="http://schemas.microsoft.com/office/drawing/2014/main" id="{F0598B8A-5635-965C-B0A9-CDCB0ABE5C26}"/>
              </a:ext>
            </a:extLst>
          </p:cNvPr>
          <p:cNvSpPr txBox="1"/>
          <p:nvPr/>
        </p:nvSpPr>
        <p:spPr>
          <a:xfrm>
            <a:off x="4000943" y="2802974"/>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44%</a:t>
            </a:r>
          </a:p>
        </p:txBody>
      </p:sp>
      <p:sp>
        <p:nvSpPr>
          <p:cNvPr id="9" name="TextBox 8">
            <a:extLst>
              <a:ext uri="{FF2B5EF4-FFF2-40B4-BE49-F238E27FC236}">
                <a16:creationId xmlns:a16="http://schemas.microsoft.com/office/drawing/2014/main" id="{CACCF7FB-13C6-D96A-A39B-F8876B61A70B}"/>
              </a:ext>
            </a:extLst>
          </p:cNvPr>
          <p:cNvSpPr txBox="1"/>
          <p:nvPr/>
        </p:nvSpPr>
        <p:spPr>
          <a:xfrm>
            <a:off x="5248826" y="3125702"/>
            <a:ext cx="543739" cy="307777"/>
          </a:xfrm>
          <a:prstGeom prst="rect">
            <a:avLst/>
          </a:prstGeom>
          <a:noFill/>
        </p:spPr>
        <p:txBody>
          <a:bodyPr wrap="none" rtlCol="0">
            <a:spAutoFit/>
          </a:bodyPr>
          <a:lstStyle/>
          <a:p>
            <a:r>
              <a:rPr lang="en-CA" sz="1400" dirty="0">
                <a:solidFill>
                  <a:schemeClr val="accent1">
                    <a:lumMod val="50000"/>
                  </a:schemeClr>
                </a:solidFill>
                <a:latin typeface="Arial" panose="020B0604020202020204" pitchFamily="34" charset="0"/>
                <a:cs typeface="Arial" panose="020B0604020202020204" pitchFamily="34" charset="0"/>
              </a:rPr>
              <a:t>33%</a:t>
            </a:r>
          </a:p>
        </p:txBody>
      </p:sp>
    </p:spTree>
    <p:extLst>
      <p:ext uri="{BB962C8B-B14F-4D97-AF65-F5344CB8AC3E}">
        <p14:creationId xmlns:p14="http://schemas.microsoft.com/office/powerpoint/2010/main" val="34597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5D69-D0B3-243E-2534-9E812F932D2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6258174-D12A-B491-E23D-32648FED760D}"/>
              </a:ext>
            </a:extLst>
          </p:cNvPr>
          <p:cNvSpPr>
            <a:spLocks noGrp="1"/>
          </p:cNvSpPr>
          <p:nvPr>
            <p:ph idx="1"/>
          </p:nvPr>
        </p:nvSpPr>
        <p:spPr/>
        <p:txBody>
          <a:bodyPr/>
          <a:lstStyle/>
          <a:p>
            <a:r>
              <a:rPr lang="en-CA" dirty="0"/>
              <a:t>I receive research funding from McGill University, the Canadian Institutes of Health Research, the National Sanitarium Association, the WHO, and the NIH.</a:t>
            </a:r>
          </a:p>
          <a:p>
            <a:endParaRPr lang="en-CA" dirty="0"/>
          </a:p>
          <a:p>
            <a:r>
              <a:rPr lang="en-CA" dirty="0"/>
              <a:t>I have received consulting fees from REDE-TB, WHO, and World Bank.</a:t>
            </a:r>
          </a:p>
          <a:p>
            <a:endParaRPr lang="en-CA" dirty="0"/>
          </a:p>
          <a:p>
            <a:r>
              <a:rPr lang="en-CA" dirty="0"/>
              <a:t>This work, as you know, was funded by WHO.</a:t>
            </a:r>
          </a:p>
        </p:txBody>
      </p:sp>
      <p:sp>
        <p:nvSpPr>
          <p:cNvPr id="4" name="Content Placeholder 3">
            <a:extLst>
              <a:ext uri="{FF2B5EF4-FFF2-40B4-BE49-F238E27FC236}">
                <a16:creationId xmlns:a16="http://schemas.microsoft.com/office/drawing/2014/main" id="{B6802D52-0FA3-C710-8CF7-41EC2B5918AB}"/>
              </a:ext>
            </a:extLst>
          </p:cNvPr>
          <p:cNvSpPr>
            <a:spLocks noGrp="1"/>
          </p:cNvSpPr>
          <p:nvPr>
            <p:ph sz="quarter" idx="10"/>
          </p:nvPr>
        </p:nvSpPr>
        <p:spPr/>
        <p:txBody>
          <a:bodyPr/>
          <a:lstStyle/>
          <a:p>
            <a:r>
              <a:rPr lang="en-CA" dirty="0"/>
              <a:t>Disclosures</a:t>
            </a:r>
          </a:p>
        </p:txBody>
      </p:sp>
    </p:spTree>
    <p:extLst>
      <p:ext uri="{BB962C8B-B14F-4D97-AF65-F5344CB8AC3E}">
        <p14:creationId xmlns:p14="http://schemas.microsoft.com/office/powerpoint/2010/main" val="2119023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5467-252F-D915-3463-2F146D50B735}"/>
              </a:ext>
            </a:extLst>
          </p:cNvPr>
          <p:cNvSpPr>
            <a:spLocks noGrp="1"/>
          </p:cNvSpPr>
          <p:nvPr>
            <p:ph type="title"/>
          </p:nvPr>
        </p:nvSpPr>
        <p:spPr/>
        <p:txBody>
          <a:bodyPr/>
          <a:lstStyle/>
          <a:p>
            <a:r>
              <a:rPr lang="en-CA" dirty="0"/>
              <a:t>Results</a:t>
            </a:r>
          </a:p>
        </p:txBody>
      </p:sp>
      <p:pic>
        <p:nvPicPr>
          <p:cNvPr id="6" name="Content Placeholder 5" descr="A collage of graphs&#10;&#10;Description automatically generated">
            <a:extLst>
              <a:ext uri="{FF2B5EF4-FFF2-40B4-BE49-F238E27FC236}">
                <a16:creationId xmlns:a16="http://schemas.microsoft.com/office/drawing/2014/main" id="{56ACA3DD-C748-11B1-93FC-9C2FCB1AE1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65125"/>
            <a:ext cx="7530353" cy="6073338"/>
          </a:xfrm>
        </p:spPr>
      </p:pic>
      <p:sp>
        <p:nvSpPr>
          <p:cNvPr id="4" name="Content Placeholder 3">
            <a:extLst>
              <a:ext uri="{FF2B5EF4-FFF2-40B4-BE49-F238E27FC236}">
                <a16:creationId xmlns:a16="http://schemas.microsoft.com/office/drawing/2014/main" id="{7A208AC8-7139-CEAA-A19E-0482F8F034B6}"/>
              </a:ext>
            </a:extLst>
          </p:cNvPr>
          <p:cNvSpPr>
            <a:spLocks noGrp="1"/>
          </p:cNvSpPr>
          <p:nvPr>
            <p:ph sz="quarter" idx="10"/>
          </p:nvPr>
        </p:nvSpPr>
        <p:spPr>
          <a:xfrm>
            <a:off x="7609952" y="2052848"/>
            <a:ext cx="4586346" cy="2954190"/>
          </a:xfrm>
        </p:spPr>
        <p:txBody>
          <a:bodyPr>
            <a:normAutofit/>
          </a:bodyPr>
          <a:lstStyle/>
          <a:p>
            <a:r>
              <a:rPr lang="en-CA" dirty="0"/>
              <a:t>Looking at it altogether</a:t>
            </a:r>
          </a:p>
        </p:txBody>
      </p:sp>
    </p:spTree>
    <p:extLst>
      <p:ext uri="{BB962C8B-B14F-4D97-AF65-F5344CB8AC3E}">
        <p14:creationId xmlns:p14="http://schemas.microsoft.com/office/powerpoint/2010/main" val="402127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72747-F718-71E3-20C5-64FD687844FA}"/>
              </a:ext>
            </a:extLst>
          </p:cNvPr>
          <p:cNvPicPr>
            <a:picLocks noChangeAspect="1"/>
          </p:cNvPicPr>
          <p:nvPr/>
        </p:nvPicPr>
        <p:blipFill>
          <a:blip r:embed="rId2"/>
          <a:stretch>
            <a:fillRect/>
          </a:stretch>
        </p:blipFill>
        <p:spPr>
          <a:xfrm>
            <a:off x="0" y="521472"/>
            <a:ext cx="7609952" cy="5922806"/>
          </a:xfrm>
          <a:prstGeom prst="rect">
            <a:avLst/>
          </a:prstGeom>
        </p:spPr>
      </p:pic>
      <p:sp>
        <p:nvSpPr>
          <p:cNvPr id="2" name="Title 1">
            <a:extLst>
              <a:ext uri="{FF2B5EF4-FFF2-40B4-BE49-F238E27FC236}">
                <a16:creationId xmlns:a16="http://schemas.microsoft.com/office/drawing/2014/main" id="{42AA5467-252F-D915-3463-2F146D50B735}"/>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7A208AC8-7139-CEAA-A19E-0482F8F034B6}"/>
              </a:ext>
            </a:extLst>
          </p:cNvPr>
          <p:cNvSpPr>
            <a:spLocks noGrp="1"/>
          </p:cNvSpPr>
          <p:nvPr>
            <p:ph sz="quarter" idx="10"/>
          </p:nvPr>
        </p:nvSpPr>
        <p:spPr>
          <a:xfrm>
            <a:off x="7609952" y="2052848"/>
            <a:ext cx="4586346" cy="2954190"/>
          </a:xfrm>
        </p:spPr>
        <p:txBody>
          <a:bodyPr>
            <a:normAutofit/>
          </a:bodyPr>
          <a:lstStyle/>
          <a:p>
            <a:r>
              <a:rPr lang="en-CA" dirty="0"/>
              <a:t>And now on a relative scale…</a:t>
            </a:r>
          </a:p>
        </p:txBody>
      </p:sp>
    </p:spTree>
    <p:extLst>
      <p:ext uri="{BB962C8B-B14F-4D97-AF65-F5344CB8AC3E}">
        <p14:creationId xmlns:p14="http://schemas.microsoft.com/office/powerpoint/2010/main" val="198234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83A5-EBF3-9127-6EBC-FC0379154465}"/>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3CC12750-9704-D471-4E64-FE111B2166EB}"/>
              </a:ext>
            </a:extLst>
          </p:cNvPr>
          <p:cNvSpPr>
            <a:spLocks noGrp="1"/>
          </p:cNvSpPr>
          <p:nvPr>
            <p:ph sz="quarter" idx="10"/>
          </p:nvPr>
        </p:nvSpPr>
        <p:spPr/>
        <p:txBody>
          <a:bodyPr/>
          <a:lstStyle/>
          <a:p>
            <a:r>
              <a:rPr lang="en-CA" dirty="0"/>
              <a:t>A closer look at Brazil (example)</a:t>
            </a:r>
          </a:p>
        </p:txBody>
      </p:sp>
      <p:pic>
        <p:nvPicPr>
          <p:cNvPr id="6" name="Picture 5">
            <a:extLst>
              <a:ext uri="{FF2B5EF4-FFF2-40B4-BE49-F238E27FC236}">
                <a16:creationId xmlns:a16="http://schemas.microsoft.com/office/drawing/2014/main" id="{FBD22EBB-5E73-5824-4846-839E759F1FAF}"/>
              </a:ext>
            </a:extLst>
          </p:cNvPr>
          <p:cNvPicPr>
            <a:picLocks noChangeAspect="1"/>
          </p:cNvPicPr>
          <p:nvPr/>
        </p:nvPicPr>
        <p:blipFill>
          <a:blip r:embed="rId2"/>
          <a:stretch>
            <a:fillRect/>
          </a:stretch>
        </p:blipFill>
        <p:spPr>
          <a:xfrm>
            <a:off x="6153371" y="1403034"/>
            <a:ext cx="5944047" cy="4047310"/>
          </a:xfrm>
          <a:prstGeom prst="rect">
            <a:avLst/>
          </a:prstGeom>
        </p:spPr>
      </p:pic>
      <p:pic>
        <p:nvPicPr>
          <p:cNvPr id="8" name="Picture 7">
            <a:extLst>
              <a:ext uri="{FF2B5EF4-FFF2-40B4-BE49-F238E27FC236}">
                <a16:creationId xmlns:a16="http://schemas.microsoft.com/office/drawing/2014/main" id="{DD760F97-E255-E86F-B831-4B4EBF7A5441}"/>
              </a:ext>
            </a:extLst>
          </p:cNvPr>
          <p:cNvPicPr>
            <a:picLocks noChangeAspect="1"/>
          </p:cNvPicPr>
          <p:nvPr/>
        </p:nvPicPr>
        <p:blipFill>
          <a:blip r:embed="rId3"/>
          <a:stretch>
            <a:fillRect/>
          </a:stretch>
        </p:blipFill>
        <p:spPr>
          <a:xfrm>
            <a:off x="141455" y="1403034"/>
            <a:ext cx="6012359" cy="4047310"/>
          </a:xfrm>
          <a:prstGeom prst="rect">
            <a:avLst/>
          </a:prstGeom>
        </p:spPr>
      </p:pic>
      <p:pic>
        <p:nvPicPr>
          <p:cNvPr id="10" name="Picture 9">
            <a:extLst>
              <a:ext uri="{FF2B5EF4-FFF2-40B4-BE49-F238E27FC236}">
                <a16:creationId xmlns:a16="http://schemas.microsoft.com/office/drawing/2014/main" id="{25650C70-B1DD-686E-0A95-C8C4451B8CAE}"/>
              </a:ext>
            </a:extLst>
          </p:cNvPr>
          <p:cNvPicPr>
            <a:picLocks noChangeAspect="1"/>
          </p:cNvPicPr>
          <p:nvPr/>
        </p:nvPicPr>
        <p:blipFill>
          <a:blip r:embed="rId4"/>
          <a:stretch>
            <a:fillRect/>
          </a:stretch>
        </p:blipFill>
        <p:spPr>
          <a:xfrm>
            <a:off x="1142521" y="5404624"/>
            <a:ext cx="10021699" cy="828791"/>
          </a:xfrm>
          <a:prstGeom prst="rect">
            <a:avLst/>
          </a:prstGeom>
        </p:spPr>
      </p:pic>
    </p:spTree>
    <p:extLst>
      <p:ext uri="{BB962C8B-B14F-4D97-AF65-F5344CB8AC3E}">
        <p14:creationId xmlns:p14="http://schemas.microsoft.com/office/powerpoint/2010/main" val="1001162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4D87-B793-5120-0264-8342FC0B1C63}"/>
              </a:ext>
            </a:extLst>
          </p:cNvPr>
          <p:cNvSpPr>
            <a:spLocks noGrp="1"/>
          </p:cNvSpPr>
          <p:nvPr>
            <p:ph type="title"/>
          </p:nvPr>
        </p:nvSpPr>
        <p:spPr/>
        <p:txBody>
          <a:bodyPr/>
          <a:lstStyle/>
          <a:p>
            <a:r>
              <a:rPr lang="en-CA" dirty="0"/>
              <a:t>Results</a:t>
            </a:r>
          </a:p>
        </p:txBody>
      </p:sp>
      <p:sp>
        <p:nvSpPr>
          <p:cNvPr id="3" name="Content Placeholder 2">
            <a:extLst>
              <a:ext uri="{FF2B5EF4-FFF2-40B4-BE49-F238E27FC236}">
                <a16:creationId xmlns:a16="http://schemas.microsoft.com/office/drawing/2014/main" id="{97887148-A743-0E88-A88B-6A258329147E}"/>
              </a:ext>
            </a:extLst>
          </p:cNvPr>
          <p:cNvSpPr>
            <a:spLocks noGrp="1"/>
          </p:cNvSpPr>
          <p:nvPr>
            <p:ph idx="1"/>
          </p:nvPr>
        </p:nvSpPr>
        <p:spPr/>
        <p:txBody>
          <a:bodyPr>
            <a:normAutofit/>
          </a:bodyPr>
          <a:lstStyle/>
          <a:p>
            <a:r>
              <a:rPr lang="en-CA" dirty="0"/>
              <a:t>TPT has consequences!</a:t>
            </a:r>
          </a:p>
          <a:p>
            <a:pPr lvl="1"/>
            <a:r>
              <a:rPr lang="en-CA" sz="2000" dirty="0"/>
              <a:t>Adverse events that are serious enough to stop treatment in 2-4%</a:t>
            </a:r>
          </a:p>
          <a:p>
            <a:pPr lvl="1"/>
            <a:r>
              <a:rPr lang="en-CA" sz="2000" dirty="0"/>
              <a:t>Patient costs associated with diagnosis and follow-ups during treatment</a:t>
            </a:r>
          </a:p>
          <a:p>
            <a:pPr lvl="1"/>
            <a:endParaRPr lang="en-CA" sz="2000" dirty="0"/>
          </a:p>
          <a:p>
            <a:r>
              <a:rPr lang="en-CA" dirty="0"/>
              <a:t>Impact of TPT is a function of TB infection prevalence</a:t>
            </a:r>
          </a:p>
          <a:p>
            <a:pPr lvl="1"/>
            <a:r>
              <a:rPr lang="en-CA" sz="2000" dirty="0"/>
              <a:t>Lower prevalence, more false positives</a:t>
            </a:r>
          </a:p>
          <a:p>
            <a:pPr lvl="1"/>
            <a:r>
              <a:rPr lang="en-CA" sz="2000" dirty="0"/>
              <a:t>Do the benefits outweigh the harms?</a:t>
            </a:r>
          </a:p>
        </p:txBody>
      </p:sp>
      <p:sp>
        <p:nvSpPr>
          <p:cNvPr id="4" name="Content Placeholder 3">
            <a:extLst>
              <a:ext uri="{FF2B5EF4-FFF2-40B4-BE49-F238E27FC236}">
                <a16:creationId xmlns:a16="http://schemas.microsoft.com/office/drawing/2014/main" id="{DD446267-2E7E-7356-7549-1C1CF4740601}"/>
              </a:ext>
            </a:extLst>
          </p:cNvPr>
          <p:cNvSpPr>
            <a:spLocks noGrp="1"/>
          </p:cNvSpPr>
          <p:nvPr>
            <p:ph sz="quarter" idx="10"/>
          </p:nvPr>
        </p:nvSpPr>
        <p:spPr/>
        <p:txBody>
          <a:bodyPr>
            <a:normAutofit fontScale="85000" lnSpcReduction="10000"/>
          </a:bodyPr>
          <a:lstStyle/>
          <a:p>
            <a:r>
              <a:rPr lang="en-CA" dirty="0"/>
              <a:t>Trade-offs of tuberculosis preventive treatment should be appreciated</a:t>
            </a:r>
          </a:p>
        </p:txBody>
      </p:sp>
      <p:graphicFrame>
        <p:nvGraphicFramePr>
          <p:cNvPr id="5" name="Table 4">
            <a:extLst>
              <a:ext uri="{FF2B5EF4-FFF2-40B4-BE49-F238E27FC236}">
                <a16:creationId xmlns:a16="http://schemas.microsoft.com/office/drawing/2014/main" id="{1DB1E7B7-F2CF-BCC2-A4D1-5B3C0D333430}"/>
              </a:ext>
            </a:extLst>
          </p:cNvPr>
          <p:cNvGraphicFramePr>
            <a:graphicFrameLocks noGrp="1"/>
          </p:cNvGraphicFramePr>
          <p:nvPr>
            <p:extLst>
              <p:ext uri="{D42A27DB-BD31-4B8C-83A1-F6EECF244321}">
                <p14:modId xmlns:p14="http://schemas.microsoft.com/office/powerpoint/2010/main" val="1043045278"/>
              </p:ext>
            </p:extLst>
          </p:nvPr>
        </p:nvGraphicFramePr>
        <p:xfrm>
          <a:off x="264317" y="4423331"/>
          <a:ext cx="11663365" cy="1152000"/>
        </p:xfrm>
        <a:graphic>
          <a:graphicData uri="http://schemas.openxmlformats.org/drawingml/2006/table">
            <a:tbl>
              <a:tblPr firstRow="1" firstCol="1" bandRow="1">
                <a:tableStyleId>{2D5ABB26-0587-4C30-8999-92F81FD0307C}</a:tableStyleId>
              </a:tblPr>
              <a:tblGrid>
                <a:gridCol w="6050757">
                  <a:extLst>
                    <a:ext uri="{9D8B030D-6E8A-4147-A177-3AD203B41FA5}">
                      <a16:colId xmlns:a16="http://schemas.microsoft.com/office/drawing/2014/main" val="477680143"/>
                    </a:ext>
                  </a:extLst>
                </a:gridCol>
                <a:gridCol w="1403152">
                  <a:extLst>
                    <a:ext uri="{9D8B030D-6E8A-4147-A177-3AD203B41FA5}">
                      <a16:colId xmlns:a16="http://schemas.microsoft.com/office/drawing/2014/main" val="4127764845"/>
                    </a:ext>
                  </a:extLst>
                </a:gridCol>
                <a:gridCol w="1403152">
                  <a:extLst>
                    <a:ext uri="{9D8B030D-6E8A-4147-A177-3AD203B41FA5}">
                      <a16:colId xmlns:a16="http://schemas.microsoft.com/office/drawing/2014/main" val="1052364213"/>
                    </a:ext>
                  </a:extLst>
                </a:gridCol>
                <a:gridCol w="1403152">
                  <a:extLst>
                    <a:ext uri="{9D8B030D-6E8A-4147-A177-3AD203B41FA5}">
                      <a16:colId xmlns:a16="http://schemas.microsoft.com/office/drawing/2014/main" val="455938280"/>
                    </a:ext>
                  </a:extLst>
                </a:gridCol>
                <a:gridCol w="1403152">
                  <a:extLst>
                    <a:ext uri="{9D8B030D-6E8A-4147-A177-3AD203B41FA5}">
                      <a16:colId xmlns:a16="http://schemas.microsoft.com/office/drawing/2014/main" val="379750908"/>
                    </a:ext>
                  </a:extLst>
                </a:gridCol>
              </a:tblGrid>
              <a:tr h="288000">
                <a:tc>
                  <a:txBody>
                    <a:bodyPr/>
                    <a:lstStyle/>
                    <a:p>
                      <a:pPr fontAlgn="base">
                        <a:lnSpc>
                          <a:spcPct val="107000"/>
                        </a:lnSpc>
                        <a:spcAft>
                          <a:spcPts val="800"/>
                        </a:spcAft>
                      </a:pPr>
                      <a:r>
                        <a:rPr lang="en-CA" sz="1600" b="1" dirty="0">
                          <a:effectLst/>
                          <a:latin typeface="Arial" panose="020B0604020202020204" pitchFamily="34" charset="0"/>
                          <a:cs typeface="Arial" panose="020B0604020202020204" pitchFamily="34" charset="0"/>
                        </a:rPr>
                        <a:t>Outcome </a:t>
                      </a:r>
                      <a:endParaRPr lang="en-CA"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ase">
                        <a:lnSpc>
                          <a:spcPct val="107000"/>
                        </a:lnSpc>
                        <a:spcAft>
                          <a:spcPts val="800"/>
                        </a:spcAft>
                      </a:pPr>
                      <a:r>
                        <a:rPr lang="en-CA" sz="1600" b="1" dirty="0">
                          <a:effectLst/>
                          <a:latin typeface="Arial" panose="020B0604020202020204" pitchFamily="34" charset="0"/>
                          <a:cs typeface="Arial" panose="020B0604020202020204" pitchFamily="34" charset="0"/>
                        </a:rPr>
                        <a:t>Brazil </a:t>
                      </a:r>
                      <a:endParaRPr lang="en-CA"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ase">
                        <a:lnSpc>
                          <a:spcPct val="107000"/>
                        </a:lnSpc>
                        <a:spcAft>
                          <a:spcPts val="800"/>
                        </a:spcAft>
                      </a:pPr>
                      <a:r>
                        <a:rPr lang="en-CA" sz="1600" b="1" dirty="0">
                          <a:effectLst/>
                          <a:latin typeface="Arial" panose="020B0604020202020204" pitchFamily="34" charset="0"/>
                          <a:cs typeface="Arial" panose="020B0604020202020204" pitchFamily="34" charset="0"/>
                        </a:rPr>
                        <a:t>Georgia </a:t>
                      </a:r>
                      <a:endParaRPr lang="en-CA"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ase">
                        <a:lnSpc>
                          <a:spcPct val="107000"/>
                        </a:lnSpc>
                        <a:spcAft>
                          <a:spcPts val="800"/>
                        </a:spcAft>
                      </a:pPr>
                      <a:r>
                        <a:rPr lang="en-CA" sz="1600" b="1" dirty="0">
                          <a:effectLst/>
                          <a:latin typeface="Arial" panose="020B0604020202020204" pitchFamily="34" charset="0"/>
                          <a:cs typeface="Arial" panose="020B0604020202020204" pitchFamily="34" charset="0"/>
                        </a:rPr>
                        <a:t>Kenya </a:t>
                      </a:r>
                      <a:endParaRPr lang="en-CA"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ase">
                        <a:lnSpc>
                          <a:spcPct val="107000"/>
                        </a:lnSpc>
                        <a:spcAft>
                          <a:spcPts val="800"/>
                        </a:spcAft>
                      </a:pPr>
                      <a:r>
                        <a:rPr lang="en-CA" sz="1600" b="1" dirty="0">
                          <a:effectLst/>
                          <a:latin typeface="Arial" panose="020B0604020202020204" pitchFamily="34" charset="0"/>
                          <a:cs typeface="Arial" panose="020B0604020202020204" pitchFamily="34" charset="0"/>
                        </a:rPr>
                        <a:t>South Africa </a:t>
                      </a:r>
                      <a:endParaRPr lang="en-CA"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48041290"/>
                  </a:ext>
                </a:extLst>
              </a:tr>
              <a:tr h="288000">
                <a:tc>
                  <a:txBody>
                    <a:bodyPr/>
                    <a:lstStyle/>
                    <a:p>
                      <a:pPr marL="0" fontAlgn="base">
                        <a:lnSpc>
                          <a:spcPct val="107000"/>
                        </a:lnSpc>
                        <a:spcAft>
                          <a:spcPts val="800"/>
                        </a:spcAft>
                      </a:pPr>
                      <a:r>
                        <a:rPr lang="en-CA" sz="1600" b="1" dirty="0">
                          <a:effectLst/>
                          <a:latin typeface="Arial" panose="020B0604020202020204" pitchFamily="34" charset="0"/>
                          <a:ea typeface="Calibri" panose="020F0502020204030204" pitchFamily="34" charset="0"/>
                          <a:cs typeface="Arial" panose="020B0604020202020204" pitchFamily="34" charset="0"/>
                        </a:rPr>
                        <a:t>Number of people to provide TPT to prevent 1 TB episode</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b="1" dirty="0">
                          <a:effectLst/>
                          <a:latin typeface="Arial" panose="020B0604020202020204" pitchFamily="34" charset="0"/>
                          <a:ea typeface="Calibri" panose="020F0502020204030204" pitchFamily="34" charset="0"/>
                          <a:cs typeface="Arial" panose="020B0604020202020204" pitchFamily="34" charset="0"/>
                        </a:rPr>
                        <a:t>63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b="1" dirty="0">
                          <a:effectLst/>
                          <a:latin typeface="Arial" panose="020B0604020202020204" pitchFamily="34" charset="0"/>
                          <a:ea typeface="Calibri" panose="020F0502020204030204" pitchFamily="34" charset="0"/>
                          <a:cs typeface="Arial" panose="020B0604020202020204" pitchFamily="34" charset="0"/>
                        </a:rPr>
                        <a:t>194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b="1" dirty="0">
                          <a:effectLst/>
                          <a:latin typeface="Arial" panose="020B0604020202020204" pitchFamily="34" charset="0"/>
                          <a:ea typeface="Calibri" panose="020F0502020204030204" pitchFamily="34" charset="0"/>
                          <a:cs typeface="Arial" panose="020B0604020202020204" pitchFamily="34" charset="0"/>
                        </a:rPr>
                        <a:t>63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b="1" dirty="0">
                          <a:effectLst/>
                          <a:latin typeface="Arial" panose="020B0604020202020204" pitchFamily="34" charset="0"/>
                          <a:ea typeface="Calibri" panose="020F0502020204030204" pitchFamily="34" charset="0"/>
                          <a:cs typeface="Arial" panose="020B0604020202020204" pitchFamily="34" charset="0"/>
                        </a:rPr>
                        <a:t>86</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364294"/>
                  </a:ext>
                </a:extLst>
              </a:tr>
              <a:tr h="288000">
                <a:tc>
                  <a:txBody>
                    <a:bodyPr/>
                    <a:lstStyle/>
                    <a:p>
                      <a:pPr marL="0" fontAlgn="base">
                        <a:lnSpc>
                          <a:spcPct val="107000"/>
                        </a:lnSpc>
                        <a:spcAft>
                          <a:spcPts val="800"/>
                        </a:spcAft>
                      </a:pPr>
                      <a:r>
                        <a:rPr lang="en-CA" sz="1600" b="1" dirty="0">
                          <a:effectLst/>
                          <a:latin typeface="Arial" panose="020B0604020202020204" pitchFamily="34" charset="0"/>
                          <a:cs typeface="Arial" panose="020B0604020202020204" pitchFamily="34" charset="0"/>
                        </a:rPr>
                        <a:t>TPT courses provided from 2024-2050</a:t>
                      </a:r>
                      <a:endParaRPr lang="en-CA"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14.4 million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770,000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26.4 million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37.4 million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249215"/>
                  </a:ext>
                </a:extLst>
              </a:tr>
              <a:tr h="288000">
                <a:tc>
                  <a:txBody>
                    <a:bodyPr/>
                    <a:lstStyle/>
                    <a:p>
                      <a:pPr marL="0" fontAlgn="base">
                        <a:lnSpc>
                          <a:spcPct val="107000"/>
                        </a:lnSpc>
                        <a:spcAft>
                          <a:spcPts val="800"/>
                        </a:spcAft>
                      </a:pPr>
                      <a:r>
                        <a:rPr lang="en-CA" sz="1600" b="1" dirty="0">
                          <a:effectLst/>
                          <a:latin typeface="Arial" panose="020B0604020202020204" pitchFamily="34" charset="0"/>
                          <a:cs typeface="Arial" panose="020B0604020202020204" pitchFamily="34" charset="0"/>
                        </a:rPr>
                        <a:t>Additional costs to patients and families associated with TPT</a:t>
                      </a:r>
                      <a:endParaRPr lang="en-CA"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$430 million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$31 million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$150 million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ase">
                        <a:lnSpc>
                          <a:spcPct val="107000"/>
                        </a:lnSpc>
                        <a:spcAft>
                          <a:spcPts val="800"/>
                        </a:spcAft>
                      </a:pPr>
                      <a:r>
                        <a:rPr lang="en-CA" sz="1600" dirty="0">
                          <a:effectLst/>
                          <a:latin typeface="Arial" panose="020B0604020202020204" pitchFamily="34" charset="0"/>
                          <a:ea typeface="Calibri" panose="020F0502020204030204" pitchFamily="34" charset="0"/>
                          <a:cs typeface="Arial" panose="020B0604020202020204" pitchFamily="34" charset="0"/>
                        </a:rPr>
                        <a:t>$228 million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437753"/>
                  </a:ext>
                </a:extLst>
              </a:tr>
            </a:tbl>
          </a:graphicData>
        </a:graphic>
      </p:graphicFrame>
    </p:spTree>
    <p:extLst>
      <p:ext uri="{BB962C8B-B14F-4D97-AF65-F5344CB8AC3E}">
        <p14:creationId xmlns:p14="http://schemas.microsoft.com/office/powerpoint/2010/main" val="1450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EDFA-D73A-224B-E285-79A0953EEAF5}"/>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634D401E-1641-2FDC-32D2-D381B0C7FA53}"/>
              </a:ext>
            </a:extLst>
          </p:cNvPr>
          <p:cNvSpPr>
            <a:spLocks noGrp="1"/>
          </p:cNvSpPr>
          <p:nvPr>
            <p:ph sz="quarter" idx="10"/>
          </p:nvPr>
        </p:nvSpPr>
        <p:spPr/>
        <p:txBody>
          <a:bodyPr/>
          <a:lstStyle/>
          <a:p>
            <a:r>
              <a:rPr lang="en-CA" dirty="0"/>
              <a:t>Per capita health system investment is modest</a:t>
            </a:r>
          </a:p>
        </p:txBody>
      </p:sp>
      <p:pic>
        <p:nvPicPr>
          <p:cNvPr id="6" name="Picture 5">
            <a:extLst>
              <a:ext uri="{FF2B5EF4-FFF2-40B4-BE49-F238E27FC236}">
                <a16:creationId xmlns:a16="http://schemas.microsoft.com/office/drawing/2014/main" id="{FEC849A2-07FF-E7A6-4261-C9631048CEE7}"/>
              </a:ext>
            </a:extLst>
          </p:cNvPr>
          <p:cNvPicPr>
            <a:picLocks noChangeAspect="1"/>
          </p:cNvPicPr>
          <p:nvPr/>
        </p:nvPicPr>
        <p:blipFill>
          <a:blip r:embed="rId3"/>
          <a:stretch>
            <a:fillRect/>
          </a:stretch>
        </p:blipFill>
        <p:spPr>
          <a:xfrm>
            <a:off x="593380" y="1155917"/>
            <a:ext cx="7734901" cy="5116671"/>
          </a:xfrm>
          <a:prstGeom prst="rect">
            <a:avLst/>
          </a:prstGeom>
        </p:spPr>
      </p:pic>
      <p:sp>
        <p:nvSpPr>
          <p:cNvPr id="3" name="TextBox 2">
            <a:extLst>
              <a:ext uri="{FF2B5EF4-FFF2-40B4-BE49-F238E27FC236}">
                <a16:creationId xmlns:a16="http://schemas.microsoft.com/office/drawing/2014/main" id="{D6EF052C-CD0A-E90D-C7C6-97B027DD629B}"/>
              </a:ext>
            </a:extLst>
          </p:cNvPr>
          <p:cNvSpPr txBox="1"/>
          <p:nvPr/>
        </p:nvSpPr>
        <p:spPr>
          <a:xfrm>
            <a:off x="8078993" y="1865287"/>
            <a:ext cx="3989181" cy="3170099"/>
          </a:xfrm>
          <a:prstGeom prst="rect">
            <a:avLst/>
          </a:prstGeom>
          <a:noFill/>
        </p:spPr>
        <p:txBody>
          <a:bodyPr wrap="square" rtlCol="0">
            <a:spAutoFit/>
          </a:bodyPr>
          <a:lstStyle/>
          <a:p>
            <a:r>
              <a:rPr lang="en-CA" sz="2000" b="1" u="sng" dirty="0">
                <a:solidFill>
                  <a:schemeClr val="accent1">
                    <a:lumMod val="50000"/>
                  </a:schemeClr>
                </a:solidFill>
                <a:latin typeface="Arial" panose="020B0604020202020204" pitchFamily="34" charset="0"/>
                <a:cs typeface="Arial" panose="020B0604020202020204" pitchFamily="34" charset="0"/>
              </a:rPr>
              <a:t>Largest Annual Cost</a:t>
            </a:r>
          </a:p>
          <a:p>
            <a:r>
              <a:rPr lang="en-CA" sz="2000" b="1" u="sng" dirty="0">
                <a:solidFill>
                  <a:schemeClr val="accent1">
                    <a:lumMod val="50000"/>
                  </a:schemeClr>
                </a:solidFill>
                <a:latin typeface="Arial" panose="020B0604020202020204" pitchFamily="34" charset="0"/>
                <a:cs typeface="Arial" panose="020B0604020202020204" pitchFamily="34" charset="0"/>
              </a:rPr>
              <a:t>(% of NTP Budget)</a:t>
            </a:r>
          </a:p>
          <a:p>
            <a:endParaRPr lang="en-CA" sz="2000" dirty="0">
              <a:solidFill>
                <a:schemeClr val="accent1">
                  <a:lumMod val="50000"/>
                </a:schemeClr>
              </a:solidFill>
              <a:latin typeface="Arial" panose="020B0604020202020204" pitchFamily="34" charset="0"/>
              <a:cs typeface="Arial" panose="020B0604020202020204" pitchFamily="34" charset="0"/>
            </a:endParaRPr>
          </a:p>
          <a:p>
            <a:r>
              <a:rPr lang="en-CA" sz="2000" dirty="0">
                <a:solidFill>
                  <a:schemeClr val="accent1">
                    <a:lumMod val="50000"/>
                  </a:schemeClr>
                </a:solidFill>
                <a:latin typeface="Arial" panose="020B0604020202020204" pitchFamily="34" charset="0"/>
                <a:cs typeface="Arial" panose="020B0604020202020204" pitchFamily="34" charset="0"/>
              </a:rPr>
              <a:t>Brazil = $75 million (174%)</a:t>
            </a:r>
          </a:p>
          <a:p>
            <a:endParaRPr lang="en-CA" sz="2000" dirty="0">
              <a:solidFill>
                <a:schemeClr val="accent1">
                  <a:lumMod val="50000"/>
                </a:schemeClr>
              </a:solidFill>
              <a:latin typeface="Arial" panose="020B0604020202020204" pitchFamily="34" charset="0"/>
              <a:cs typeface="Arial" panose="020B0604020202020204" pitchFamily="34" charset="0"/>
            </a:endParaRPr>
          </a:p>
          <a:p>
            <a:r>
              <a:rPr lang="en-CA" sz="2000" dirty="0">
                <a:solidFill>
                  <a:schemeClr val="accent1">
                    <a:lumMod val="50000"/>
                  </a:schemeClr>
                </a:solidFill>
                <a:latin typeface="Arial" panose="020B0604020202020204" pitchFamily="34" charset="0"/>
                <a:cs typeface="Arial" panose="020B0604020202020204" pitchFamily="34" charset="0"/>
              </a:rPr>
              <a:t>Georgia = $3.3 million (~25%)</a:t>
            </a:r>
          </a:p>
          <a:p>
            <a:endParaRPr lang="en-CA" sz="2000" dirty="0">
              <a:solidFill>
                <a:schemeClr val="accent1">
                  <a:lumMod val="50000"/>
                </a:schemeClr>
              </a:solidFill>
              <a:latin typeface="Arial" panose="020B0604020202020204" pitchFamily="34" charset="0"/>
              <a:cs typeface="Arial" panose="020B0604020202020204" pitchFamily="34" charset="0"/>
            </a:endParaRPr>
          </a:p>
          <a:p>
            <a:r>
              <a:rPr lang="en-CA" sz="2000" dirty="0">
                <a:solidFill>
                  <a:schemeClr val="accent1">
                    <a:lumMod val="50000"/>
                  </a:schemeClr>
                </a:solidFill>
                <a:latin typeface="Arial" panose="020B0604020202020204" pitchFamily="34" charset="0"/>
                <a:cs typeface="Arial" panose="020B0604020202020204" pitchFamily="34" charset="0"/>
              </a:rPr>
              <a:t>Kenya = $114 million (170%)</a:t>
            </a:r>
          </a:p>
          <a:p>
            <a:endParaRPr lang="en-CA" sz="2000" dirty="0">
              <a:solidFill>
                <a:schemeClr val="accent1">
                  <a:lumMod val="50000"/>
                </a:schemeClr>
              </a:solidFill>
              <a:latin typeface="Arial" panose="020B0604020202020204" pitchFamily="34" charset="0"/>
              <a:cs typeface="Arial" panose="020B0604020202020204" pitchFamily="34" charset="0"/>
            </a:endParaRPr>
          </a:p>
          <a:p>
            <a:r>
              <a:rPr lang="en-CA" sz="2000" dirty="0">
                <a:solidFill>
                  <a:schemeClr val="accent1">
                    <a:lumMod val="50000"/>
                  </a:schemeClr>
                </a:solidFill>
                <a:latin typeface="Arial" panose="020B0604020202020204" pitchFamily="34" charset="0"/>
                <a:cs typeface="Arial" panose="020B0604020202020204" pitchFamily="34" charset="0"/>
              </a:rPr>
              <a:t>South Africa = $119 million (83%)</a:t>
            </a:r>
          </a:p>
        </p:txBody>
      </p:sp>
    </p:spTree>
    <p:extLst>
      <p:ext uri="{BB962C8B-B14F-4D97-AF65-F5344CB8AC3E}">
        <p14:creationId xmlns:p14="http://schemas.microsoft.com/office/powerpoint/2010/main" val="349113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D227-EC60-56ED-E9A8-C6A61FFB120D}"/>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A43F1FAA-FBEB-1596-DC3D-14CA4A55D5BC}"/>
              </a:ext>
            </a:extLst>
          </p:cNvPr>
          <p:cNvSpPr>
            <a:spLocks noGrp="1"/>
          </p:cNvSpPr>
          <p:nvPr>
            <p:ph sz="quarter" idx="10"/>
          </p:nvPr>
        </p:nvSpPr>
        <p:spPr/>
        <p:txBody>
          <a:bodyPr/>
          <a:lstStyle/>
          <a:p>
            <a:r>
              <a:rPr lang="en-CA" dirty="0"/>
              <a:t>Substantial return-on-investment</a:t>
            </a:r>
          </a:p>
        </p:txBody>
      </p:sp>
      <p:pic>
        <p:nvPicPr>
          <p:cNvPr id="6" name="Graphic 1" descr="Bar graph with upward trend with solid fill">
            <a:extLst>
              <a:ext uri="{FF2B5EF4-FFF2-40B4-BE49-F238E27FC236}">
                <a16:creationId xmlns:a16="http://schemas.microsoft.com/office/drawing/2014/main" id="{BCCCB486-6EF9-0444-2AB2-FB86A75EE4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5503" y="2748172"/>
            <a:ext cx="748091" cy="729277"/>
          </a:xfrm>
          <a:prstGeom prst="rect">
            <a:avLst/>
          </a:prstGeom>
        </p:spPr>
      </p:pic>
      <p:pic>
        <p:nvPicPr>
          <p:cNvPr id="8" name="Graphic 1" descr="Bar graph with upward trend with solid fill">
            <a:extLst>
              <a:ext uri="{FF2B5EF4-FFF2-40B4-BE49-F238E27FC236}">
                <a16:creationId xmlns:a16="http://schemas.microsoft.com/office/drawing/2014/main" id="{F6F28B47-92F7-9AF3-B572-14CB8BAF7F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09" y="2331242"/>
            <a:ext cx="2478294" cy="2415967"/>
          </a:xfrm>
          <a:prstGeom prst="rect">
            <a:avLst/>
          </a:prstGeom>
        </p:spPr>
      </p:pic>
      <p:pic>
        <p:nvPicPr>
          <p:cNvPr id="10" name="Graphic 1" descr="Bar graph with upward trend with solid fill">
            <a:extLst>
              <a:ext uri="{FF2B5EF4-FFF2-40B4-BE49-F238E27FC236}">
                <a16:creationId xmlns:a16="http://schemas.microsoft.com/office/drawing/2014/main" id="{FC885A0D-0364-9FB3-8BD8-A8B55720A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1624" y="2751701"/>
            <a:ext cx="748091" cy="729277"/>
          </a:xfrm>
          <a:prstGeom prst="rect">
            <a:avLst/>
          </a:prstGeom>
        </p:spPr>
      </p:pic>
      <p:pic>
        <p:nvPicPr>
          <p:cNvPr id="12" name="Graphic 1" descr="Bar graph with upward trend with solid fill">
            <a:extLst>
              <a:ext uri="{FF2B5EF4-FFF2-40B4-BE49-F238E27FC236}">
                <a16:creationId xmlns:a16="http://schemas.microsoft.com/office/drawing/2014/main" id="{5E17A3F9-3DA9-E34A-D559-C4997E6F40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8350" y="2744056"/>
            <a:ext cx="748091" cy="729277"/>
          </a:xfrm>
          <a:prstGeom prst="rect">
            <a:avLst/>
          </a:prstGeom>
        </p:spPr>
      </p:pic>
      <p:graphicFrame>
        <p:nvGraphicFramePr>
          <p:cNvPr id="3" name="Table 2">
            <a:extLst>
              <a:ext uri="{FF2B5EF4-FFF2-40B4-BE49-F238E27FC236}">
                <a16:creationId xmlns:a16="http://schemas.microsoft.com/office/drawing/2014/main" id="{3151ABA1-F06E-2B24-27F9-C0CF095F29B0}"/>
              </a:ext>
            </a:extLst>
          </p:cNvPr>
          <p:cNvGraphicFramePr>
            <a:graphicFrameLocks noGrp="1"/>
          </p:cNvGraphicFramePr>
          <p:nvPr>
            <p:extLst>
              <p:ext uri="{D42A27DB-BD31-4B8C-83A1-F6EECF244321}">
                <p14:modId xmlns:p14="http://schemas.microsoft.com/office/powerpoint/2010/main" val="1426960377"/>
              </p:ext>
            </p:extLst>
          </p:nvPr>
        </p:nvGraphicFramePr>
        <p:xfrm>
          <a:off x="2710926" y="2213345"/>
          <a:ext cx="9176272" cy="2651760"/>
        </p:xfrm>
        <a:graphic>
          <a:graphicData uri="http://schemas.openxmlformats.org/drawingml/2006/table">
            <a:tbl>
              <a:tblPr firstRow="1" bandRow="1">
                <a:tableStyleId>{2D5ABB26-0587-4C30-8999-92F81FD0307C}</a:tableStyleId>
              </a:tblPr>
              <a:tblGrid>
                <a:gridCol w="2294068">
                  <a:extLst>
                    <a:ext uri="{9D8B030D-6E8A-4147-A177-3AD203B41FA5}">
                      <a16:colId xmlns:a16="http://schemas.microsoft.com/office/drawing/2014/main" val="1501359911"/>
                    </a:ext>
                  </a:extLst>
                </a:gridCol>
                <a:gridCol w="2294068">
                  <a:extLst>
                    <a:ext uri="{9D8B030D-6E8A-4147-A177-3AD203B41FA5}">
                      <a16:colId xmlns:a16="http://schemas.microsoft.com/office/drawing/2014/main" val="3686909338"/>
                    </a:ext>
                  </a:extLst>
                </a:gridCol>
                <a:gridCol w="2294068">
                  <a:extLst>
                    <a:ext uri="{9D8B030D-6E8A-4147-A177-3AD203B41FA5}">
                      <a16:colId xmlns:a16="http://schemas.microsoft.com/office/drawing/2014/main" val="2354930543"/>
                    </a:ext>
                  </a:extLst>
                </a:gridCol>
                <a:gridCol w="2294068">
                  <a:extLst>
                    <a:ext uri="{9D8B030D-6E8A-4147-A177-3AD203B41FA5}">
                      <a16:colId xmlns:a16="http://schemas.microsoft.com/office/drawing/2014/main" val="2620084523"/>
                    </a:ext>
                  </a:extLst>
                </a:gridCol>
              </a:tblGrid>
              <a:tr h="481663">
                <a:tc>
                  <a:txBody>
                    <a:bodyPr/>
                    <a:lstStyle/>
                    <a:p>
                      <a:r>
                        <a:rPr lang="en-CA" sz="2400" dirty="0">
                          <a:latin typeface="Arial" panose="020B0604020202020204" pitchFamily="34" charset="0"/>
                          <a:cs typeface="Arial" panose="020B0604020202020204" pitchFamily="34" charset="0"/>
                        </a:rPr>
                        <a:t>Country</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CA" sz="2400" dirty="0">
                          <a:latin typeface="Arial" panose="020B0604020202020204" pitchFamily="34" charset="0"/>
                          <a:cs typeface="Arial" panose="020B0604020202020204" pitchFamily="34" charset="0"/>
                        </a:rPr>
                        <a:t>‘Original’ ROI Estimate</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CA" sz="2400" dirty="0">
                          <a:latin typeface="Arial" panose="020B0604020202020204" pitchFamily="34" charset="0"/>
                          <a:cs typeface="Arial" panose="020B0604020202020204" pitchFamily="34" charset="0"/>
                        </a:rPr>
                        <a:t>‘Ambitious’ ROI Estimate</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CA" sz="2400" dirty="0">
                          <a:latin typeface="Arial" panose="020B0604020202020204" pitchFamily="34" charset="0"/>
                          <a:cs typeface="Arial" panose="020B0604020202020204" pitchFamily="34" charset="0"/>
                        </a:rPr>
                        <a:t>‘Reasonable’ ROI Estimate</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06760774"/>
                  </a:ext>
                </a:extLst>
              </a:tr>
              <a:tr h="370840">
                <a:tc>
                  <a:txBody>
                    <a:bodyPr/>
                    <a:lstStyle/>
                    <a:p>
                      <a:r>
                        <a:rPr lang="en-CA" sz="2400" dirty="0">
                          <a:latin typeface="Arial" panose="020B0604020202020204" pitchFamily="34" charset="0"/>
                          <a:cs typeface="Arial" panose="020B0604020202020204" pitchFamily="34" charset="0"/>
                        </a:rPr>
                        <a:t>Brazil*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10.8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11.3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17.5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7447189"/>
                  </a:ext>
                </a:extLst>
              </a:tr>
              <a:tr h="370840">
                <a:tc>
                  <a:txBody>
                    <a:bodyPr/>
                    <a:lstStyle/>
                    <a:p>
                      <a:r>
                        <a:rPr lang="en-CA" sz="2400" dirty="0">
                          <a:latin typeface="Arial" panose="020B0604020202020204" pitchFamily="34" charset="0"/>
                          <a:cs typeface="Arial" panose="020B0604020202020204" pitchFamily="34" charset="0"/>
                        </a:rPr>
                        <a:t>Georgia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3.7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4.3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1.8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583731"/>
                  </a:ext>
                </a:extLst>
              </a:tr>
              <a:tr h="370840">
                <a:tc>
                  <a:txBody>
                    <a:bodyPr/>
                    <a:lstStyle/>
                    <a:p>
                      <a:r>
                        <a:rPr lang="en-CA" sz="2400" dirty="0">
                          <a:latin typeface="Arial" panose="020B0604020202020204" pitchFamily="34" charset="0"/>
                          <a:cs typeface="Arial" panose="020B0604020202020204" pitchFamily="34" charset="0"/>
                        </a:rPr>
                        <a:t>Kenya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27.4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27.5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13.6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397894"/>
                  </a:ext>
                </a:extLst>
              </a:tr>
              <a:tr h="370840">
                <a:tc>
                  <a:txBody>
                    <a:bodyPr/>
                    <a:lstStyle/>
                    <a:p>
                      <a:r>
                        <a:rPr lang="en-CA" sz="2400" dirty="0">
                          <a:latin typeface="Arial" panose="020B0604020202020204" pitchFamily="34" charset="0"/>
                          <a:cs typeface="Arial" panose="020B0604020202020204" pitchFamily="34" charset="0"/>
                        </a:rPr>
                        <a:t>South Africa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39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41.1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dirty="0">
                          <a:latin typeface="Arial" panose="020B0604020202020204" pitchFamily="34" charset="0"/>
                          <a:cs typeface="Arial" panose="020B0604020202020204" pitchFamily="34" charset="0"/>
                        </a:rPr>
                        <a:t>29.6 :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06648"/>
                  </a:ext>
                </a:extLst>
              </a:tr>
            </a:tbl>
          </a:graphicData>
        </a:graphic>
      </p:graphicFrame>
      <p:sp>
        <p:nvSpPr>
          <p:cNvPr id="17" name="Content Placeholder 3">
            <a:extLst>
              <a:ext uri="{FF2B5EF4-FFF2-40B4-BE49-F238E27FC236}">
                <a16:creationId xmlns:a16="http://schemas.microsoft.com/office/drawing/2014/main" id="{34FBD361-7898-70D3-A776-0E3AE230CF5D}"/>
              </a:ext>
            </a:extLst>
          </p:cNvPr>
          <p:cNvSpPr txBox="1">
            <a:spLocks/>
          </p:cNvSpPr>
          <p:nvPr/>
        </p:nvSpPr>
        <p:spPr>
          <a:xfrm>
            <a:off x="405367" y="5101858"/>
            <a:ext cx="11481831" cy="674829"/>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b="0" dirty="0"/>
              <a:t>*Brazil is the only country where WTP based on health opportunity cost is greater than GDP.</a:t>
            </a:r>
          </a:p>
        </p:txBody>
      </p:sp>
    </p:spTree>
    <p:extLst>
      <p:ext uri="{BB962C8B-B14F-4D97-AF65-F5344CB8AC3E}">
        <p14:creationId xmlns:p14="http://schemas.microsoft.com/office/powerpoint/2010/main" val="3574836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E04A-1854-C66C-A0DB-CD3E6254E92B}"/>
              </a:ext>
            </a:extLst>
          </p:cNvPr>
          <p:cNvSpPr>
            <a:spLocks noGrp="1"/>
          </p:cNvSpPr>
          <p:nvPr>
            <p:ph type="title"/>
          </p:nvPr>
        </p:nvSpPr>
        <p:spPr/>
        <p:txBody>
          <a:bodyPr/>
          <a:lstStyle/>
          <a:p>
            <a:r>
              <a:rPr lang="en-CA" dirty="0"/>
              <a:t>Results</a:t>
            </a:r>
          </a:p>
        </p:txBody>
      </p:sp>
      <p:sp>
        <p:nvSpPr>
          <p:cNvPr id="3" name="Content Placeholder 2">
            <a:extLst>
              <a:ext uri="{FF2B5EF4-FFF2-40B4-BE49-F238E27FC236}">
                <a16:creationId xmlns:a16="http://schemas.microsoft.com/office/drawing/2014/main" id="{999A747D-508A-420C-302D-492C5A6FBAF4}"/>
              </a:ext>
            </a:extLst>
          </p:cNvPr>
          <p:cNvSpPr>
            <a:spLocks noGrp="1"/>
          </p:cNvSpPr>
          <p:nvPr>
            <p:ph idx="1"/>
          </p:nvPr>
        </p:nvSpPr>
        <p:spPr>
          <a:xfrm>
            <a:off x="838199" y="1260814"/>
            <a:ext cx="10515600" cy="840163"/>
          </a:xfrm>
        </p:spPr>
        <p:txBody>
          <a:bodyPr>
            <a:normAutofit/>
          </a:bodyPr>
          <a:lstStyle/>
          <a:p>
            <a:r>
              <a:rPr lang="en-CA" dirty="0"/>
              <a:t>Somewhat! Will not eliminate tuberculosis in our lifetime… but still a big impact.</a:t>
            </a:r>
          </a:p>
        </p:txBody>
      </p:sp>
      <p:sp>
        <p:nvSpPr>
          <p:cNvPr id="4" name="Content Placeholder 3">
            <a:extLst>
              <a:ext uri="{FF2B5EF4-FFF2-40B4-BE49-F238E27FC236}">
                <a16:creationId xmlns:a16="http://schemas.microsoft.com/office/drawing/2014/main" id="{6B619F82-77C1-0932-0AEF-584DC8837821}"/>
              </a:ext>
            </a:extLst>
          </p:cNvPr>
          <p:cNvSpPr>
            <a:spLocks noGrp="1"/>
          </p:cNvSpPr>
          <p:nvPr>
            <p:ph sz="quarter" idx="10"/>
          </p:nvPr>
        </p:nvSpPr>
        <p:spPr/>
        <p:txBody>
          <a:bodyPr/>
          <a:lstStyle/>
          <a:p>
            <a:r>
              <a:rPr lang="en-CA" dirty="0"/>
              <a:t>But, does it really speed up progress to elimination?</a:t>
            </a:r>
          </a:p>
        </p:txBody>
      </p:sp>
      <p:sp>
        <p:nvSpPr>
          <p:cNvPr id="7" name="TextBox 6">
            <a:extLst>
              <a:ext uri="{FF2B5EF4-FFF2-40B4-BE49-F238E27FC236}">
                <a16:creationId xmlns:a16="http://schemas.microsoft.com/office/drawing/2014/main" id="{BB618B38-63E9-529F-50B4-CDA5C3F127EB}"/>
              </a:ext>
            </a:extLst>
          </p:cNvPr>
          <p:cNvSpPr txBox="1"/>
          <p:nvPr/>
        </p:nvSpPr>
        <p:spPr>
          <a:xfrm>
            <a:off x="838200" y="2100977"/>
            <a:ext cx="4672241" cy="1634490"/>
          </a:xfrm>
          <a:prstGeom prst="roundRect">
            <a:avLst/>
          </a:prstGeom>
          <a:solidFill>
            <a:schemeClr val="accent6">
              <a:lumMod val="20000"/>
              <a:lumOff val="80000"/>
            </a:schemeClr>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Brazil</a:t>
            </a:r>
          </a:p>
          <a:p>
            <a:r>
              <a:rPr lang="en-CA" dirty="0">
                <a:latin typeface="Arial" panose="020B0604020202020204" pitchFamily="34" charset="0"/>
                <a:cs typeface="Arial" panose="020B0604020202020204" pitchFamily="34" charset="0"/>
              </a:rPr>
              <a:t>Status Quo Annual Rate of Decline: 1.2%</a:t>
            </a:r>
          </a:p>
          <a:p>
            <a:r>
              <a:rPr lang="en-CA" dirty="0">
                <a:latin typeface="Arial" panose="020B0604020202020204" pitchFamily="34" charset="0"/>
                <a:cs typeface="Arial" panose="020B0604020202020204" pitchFamily="34" charset="0"/>
              </a:rPr>
              <a:t>New Annual Rate of Decline: 2.1%</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Relative increase of 75%</a:t>
            </a:r>
          </a:p>
        </p:txBody>
      </p:sp>
      <p:sp>
        <p:nvSpPr>
          <p:cNvPr id="8" name="TextBox 7">
            <a:extLst>
              <a:ext uri="{FF2B5EF4-FFF2-40B4-BE49-F238E27FC236}">
                <a16:creationId xmlns:a16="http://schemas.microsoft.com/office/drawing/2014/main" id="{F99271CF-7670-A49B-83EC-1E6EACBAC8ED}"/>
              </a:ext>
            </a:extLst>
          </p:cNvPr>
          <p:cNvSpPr txBox="1"/>
          <p:nvPr/>
        </p:nvSpPr>
        <p:spPr>
          <a:xfrm>
            <a:off x="838200" y="4211834"/>
            <a:ext cx="4672241" cy="1634490"/>
          </a:xfrm>
          <a:prstGeom prst="roundRect">
            <a:avLst/>
          </a:prstGeom>
          <a:solidFill>
            <a:schemeClr val="bg2">
              <a:lumMod val="90000"/>
            </a:schemeClr>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Kenya</a:t>
            </a:r>
          </a:p>
          <a:p>
            <a:r>
              <a:rPr lang="en-CA" dirty="0">
                <a:latin typeface="Arial" panose="020B0604020202020204" pitchFamily="34" charset="0"/>
                <a:cs typeface="Arial" panose="020B0604020202020204" pitchFamily="34" charset="0"/>
              </a:rPr>
              <a:t>Status Quo Annual Rate of Decline: 0.6%</a:t>
            </a:r>
          </a:p>
          <a:p>
            <a:r>
              <a:rPr lang="en-CA" dirty="0">
                <a:latin typeface="Arial" panose="020B0604020202020204" pitchFamily="34" charset="0"/>
                <a:cs typeface="Arial" panose="020B0604020202020204" pitchFamily="34" charset="0"/>
              </a:rPr>
              <a:t>New Annual Rate of Decline: 3.4%</a:t>
            </a:r>
          </a:p>
          <a:p>
            <a:endParaRPr lang="en-CA" b="1"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Relative increase of 467%</a:t>
            </a:r>
          </a:p>
        </p:txBody>
      </p:sp>
      <p:sp>
        <p:nvSpPr>
          <p:cNvPr id="9" name="TextBox 8">
            <a:extLst>
              <a:ext uri="{FF2B5EF4-FFF2-40B4-BE49-F238E27FC236}">
                <a16:creationId xmlns:a16="http://schemas.microsoft.com/office/drawing/2014/main" id="{DFB5B7F6-188B-B71C-F581-1615070ED596}"/>
              </a:ext>
            </a:extLst>
          </p:cNvPr>
          <p:cNvSpPr txBox="1"/>
          <p:nvPr/>
        </p:nvSpPr>
        <p:spPr>
          <a:xfrm>
            <a:off x="6681559" y="2100977"/>
            <a:ext cx="4672241" cy="1634490"/>
          </a:xfrm>
          <a:prstGeom prst="roundRect">
            <a:avLst/>
          </a:prstGeom>
          <a:solidFill>
            <a:srgbClr val="FDC1BB"/>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Georgia</a:t>
            </a:r>
          </a:p>
          <a:p>
            <a:r>
              <a:rPr lang="en-CA" dirty="0">
                <a:latin typeface="Arial" panose="020B0604020202020204" pitchFamily="34" charset="0"/>
                <a:cs typeface="Arial" panose="020B0604020202020204" pitchFamily="34" charset="0"/>
              </a:rPr>
              <a:t>Status Quo Annual Rate of Decline: 1.4%</a:t>
            </a:r>
          </a:p>
          <a:p>
            <a:r>
              <a:rPr lang="en-CA" dirty="0">
                <a:latin typeface="Arial" panose="020B0604020202020204" pitchFamily="34" charset="0"/>
                <a:cs typeface="Arial" panose="020B0604020202020204" pitchFamily="34" charset="0"/>
              </a:rPr>
              <a:t>New Annual Rate of Decline: 3.9%</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Relative increase of 446%</a:t>
            </a:r>
          </a:p>
        </p:txBody>
      </p:sp>
      <p:sp>
        <p:nvSpPr>
          <p:cNvPr id="10" name="TextBox 9">
            <a:extLst>
              <a:ext uri="{FF2B5EF4-FFF2-40B4-BE49-F238E27FC236}">
                <a16:creationId xmlns:a16="http://schemas.microsoft.com/office/drawing/2014/main" id="{D720068F-CC51-7F83-A859-C5B31FF67552}"/>
              </a:ext>
            </a:extLst>
          </p:cNvPr>
          <p:cNvSpPr txBox="1"/>
          <p:nvPr/>
        </p:nvSpPr>
        <p:spPr>
          <a:xfrm>
            <a:off x="6681558" y="4211833"/>
            <a:ext cx="4672241" cy="1634490"/>
          </a:xfrm>
          <a:prstGeom prst="roundRect">
            <a:avLst/>
          </a:prstGeom>
          <a:solidFill>
            <a:schemeClr val="accent1">
              <a:lumMod val="40000"/>
              <a:lumOff val="60000"/>
            </a:schemeClr>
          </a:solidFill>
          <a:ln>
            <a:solidFill>
              <a:schemeClr val="tx1"/>
            </a:solidFill>
          </a:ln>
        </p:spPr>
        <p:txBody>
          <a:bodyPr wrap="square" rtlCol="0">
            <a:spAutoFit/>
          </a:bodyPr>
          <a:lstStyle/>
          <a:p>
            <a:r>
              <a:rPr lang="en-CA" b="1" u="sng" dirty="0">
                <a:latin typeface="Arial" panose="020B0604020202020204" pitchFamily="34" charset="0"/>
                <a:cs typeface="Arial" panose="020B0604020202020204" pitchFamily="34" charset="0"/>
              </a:rPr>
              <a:t>South Africa</a:t>
            </a:r>
          </a:p>
          <a:p>
            <a:r>
              <a:rPr lang="en-CA" dirty="0">
                <a:latin typeface="Arial" panose="020B0604020202020204" pitchFamily="34" charset="0"/>
                <a:cs typeface="Arial" panose="020B0604020202020204" pitchFamily="34" charset="0"/>
              </a:rPr>
              <a:t>Status Quo Annual Rate of Decline: 2.0%</a:t>
            </a:r>
          </a:p>
          <a:p>
            <a:r>
              <a:rPr lang="en-CA" dirty="0">
                <a:latin typeface="Arial" panose="020B0604020202020204" pitchFamily="34" charset="0"/>
                <a:cs typeface="Arial" panose="020B0604020202020204" pitchFamily="34" charset="0"/>
              </a:rPr>
              <a:t>New Annual Rate of Decline: 5.3%</a:t>
            </a:r>
          </a:p>
          <a:p>
            <a:endParaRPr lang="en-CA" b="1"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Relative increase of 165%</a:t>
            </a:r>
          </a:p>
        </p:txBody>
      </p:sp>
    </p:spTree>
    <p:extLst>
      <p:ext uri="{BB962C8B-B14F-4D97-AF65-F5344CB8AC3E}">
        <p14:creationId xmlns:p14="http://schemas.microsoft.com/office/powerpoint/2010/main" val="332041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4D87-B793-5120-0264-8342FC0B1C63}"/>
              </a:ext>
            </a:extLst>
          </p:cNvPr>
          <p:cNvSpPr>
            <a:spLocks noGrp="1"/>
          </p:cNvSpPr>
          <p:nvPr>
            <p:ph type="title"/>
          </p:nvPr>
        </p:nvSpPr>
        <p:spPr/>
        <p:txBody>
          <a:bodyPr/>
          <a:lstStyle/>
          <a:p>
            <a:r>
              <a:rPr lang="en-CA" dirty="0"/>
              <a:t>Results</a:t>
            </a:r>
          </a:p>
        </p:txBody>
      </p:sp>
      <p:sp>
        <p:nvSpPr>
          <p:cNvPr id="4" name="Content Placeholder 3">
            <a:extLst>
              <a:ext uri="{FF2B5EF4-FFF2-40B4-BE49-F238E27FC236}">
                <a16:creationId xmlns:a16="http://schemas.microsoft.com/office/drawing/2014/main" id="{DD446267-2E7E-7356-7549-1C1CF4740601}"/>
              </a:ext>
            </a:extLst>
          </p:cNvPr>
          <p:cNvSpPr>
            <a:spLocks noGrp="1"/>
          </p:cNvSpPr>
          <p:nvPr>
            <p:ph sz="quarter" idx="10"/>
          </p:nvPr>
        </p:nvSpPr>
        <p:spPr/>
        <p:txBody>
          <a:bodyPr>
            <a:normAutofit/>
          </a:bodyPr>
          <a:lstStyle/>
          <a:p>
            <a:r>
              <a:rPr lang="en-CA" dirty="0"/>
              <a:t>Do we need to start today?</a:t>
            </a:r>
          </a:p>
        </p:txBody>
      </p:sp>
      <p:graphicFrame>
        <p:nvGraphicFramePr>
          <p:cNvPr id="5" name="Table 4">
            <a:extLst>
              <a:ext uri="{FF2B5EF4-FFF2-40B4-BE49-F238E27FC236}">
                <a16:creationId xmlns:a16="http://schemas.microsoft.com/office/drawing/2014/main" id="{D75871B1-EC29-8BD3-824D-91E35A6E0F8C}"/>
              </a:ext>
            </a:extLst>
          </p:cNvPr>
          <p:cNvGraphicFramePr>
            <a:graphicFrameLocks noGrp="1"/>
          </p:cNvGraphicFramePr>
          <p:nvPr>
            <p:extLst>
              <p:ext uri="{D42A27DB-BD31-4B8C-83A1-F6EECF244321}">
                <p14:modId xmlns:p14="http://schemas.microsoft.com/office/powerpoint/2010/main" val="1654310437"/>
              </p:ext>
            </p:extLst>
          </p:nvPr>
        </p:nvGraphicFramePr>
        <p:xfrm>
          <a:off x="264318" y="2388850"/>
          <a:ext cx="11663364" cy="3744000"/>
        </p:xfrm>
        <a:graphic>
          <a:graphicData uri="http://schemas.openxmlformats.org/drawingml/2006/table">
            <a:tbl>
              <a:tblPr firstRow="1" firstCol="1" bandRow="1">
                <a:tableStyleId>{2D5ABB26-0587-4C30-8999-92F81FD0307C}</a:tableStyleId>
              </a:tblPr>
              <a:tblGrid>
                <a:gridCol w="6324600">
                  <a:extLst>
                    <a:ext uri="{9D8B030D-6E8A-4147-A177-3AD203B41FA5}">
                      <a16:colId xmlns:a16="http://schemas.microsoft.com/office/drawing/2014/main" val="477680143"/>
                    </a:ext>
                  </a:extLst>
                </a:gridCol>
                <a:gridCol w="1334691">
                  <a:extLst>
                    <a:ext uri="{9D8B030D-6E8A-4147-A177-3AD203B41FA5}">
                      <a16:colId xmlns:a16="http://schemas.microsoft.com/office/drawing/2014/main" val="4127764845"/>
                    </a:ext>
                  </a:extLst>
                </a:gridCol>
                <a:gridCol w="1334691">
                  <a:extLst>
                    <a:ext uri="{9D8B030D-6E8A-4147-A177-3AD203B41FA5}">
                      <a16:colId xmlns:a16="http://schemas.microsoft.com/office/drawing/2014/main" val="1052364213"/>
                    </a:ext>
                  </a:extLst>
                </a:gridCol>
                <a:gridCol w="1334691">
                  <a:extLst>
                    <a:ext uri="{9D8B030D-6E8A-4147-A177-3AD203B41FA5}">
                      <a16:colId xmlns:a16="http://schemas.microsoft.com/office/drawing/2014/main" val="455938280"/>
                    </a:ext>
                  </a:extLst>
                </a:gridCol>
                <a:gridCol w="1334691">
                  <a:extLst>
                    <a:ext uri="{9D8B030D-6E8A-4147-A177-3AD203B41FA5}">
                      <a16:colId xmlns:a16="http://schemas.microsoft.com/office/drawing/2014/main" val="379750908"/>
                    </a:ext>
                  </a:extLst>
                </a:gridCol>
              </a:tblGrid>
              <a:tr h="288000">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Outcome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Brazil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Georgia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Kenya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South Africa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48041290"/>
                  </a:ext>
                </a:extLst>
              </a:tr>
              <a:tr h="288000">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Intervention Package with TPT vs. Status Quo (PRIMARY ANALYSIS)</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a:effectLst/>
                          <a:latin typeface="Arial" panose="020B0604020202020204" pitchFamily="34" charset="0"/>
                          <a:cs typeface="Arial" panose="020B0604020202020204" pitchFamily="34" charset="0"/>
                        </a:rPr>
                        <a:t>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a:effectLst/>
                          <a:latin typeface="Arial" panose="020B0604020202020204" pitchFamily="34" charset="0"/>
                          <a:cs typeface="Arial" panose="020B0604020202020204" pitchFamily="34" charset="0"/>
                        </a:rPr>
                        <a:t>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314239"/>
                  </a:ext>
                </a:extLst>
              </a:tr>
              <a:tr h="288000">
                <a:tc>
                  <a:txBody>
                    <a:bodyPr/>
                    <a:lstStyle/>
                    <a:p>
                      <a:pPr marL="360000" fontAlgn="base">
                        <a:lnSpc>
                          <a:spcPct val="107000"/>
                        </a:lnSpc>
                        <a:spcAft>
                          <a:spcPts val="800"/>
                        </a:spcAft>
                      </a:pPr>
                      <a:r>
                        <a:rPr lang="en-CA" sz="1400" b="1" dirty="0">
                          <a:effectLst/>
                          <a:latin typeface="Arial" panose="020B0604020202020204" pitchFamily="34" charset="0"/>
                          <a:cs typeface="Arial" panose="020B0604020202020204" pitchFamily="34" charset="0"/>
                        </a:rPr>
                        <a:t>Return on Investment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$10.80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$3.70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$27.40</a:t>
                      </a:r>
                      <a:r>
                        <a:rPr lang="en-US" sz="1400" b="1" dirty="0">
                          <a:effectLst/>
                          <a:latin typeface="Arial" panose="020B0604020202020204" pitchFamily="34" charset="0"/>
                          <a:cs typeface="Arial" panose="020B0604020202020204" pitchFamily="34" charset="0"/>
                        </a:rPr>
                        <a:t>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$39.00</a:t>
                      </a:r>
                      <a:r>
                        <a:rPr lang="en-US" sz="1400" b="1" dirty="0">
                          <a:effectLst/>
                          <a:latin typeface="Arial" panose="020B0604020202020204" pitchFamily="34" charset="0"/>
                          <a:cs typeface="Arial" panose="020B0604020202020204" pitchFamily="34" charset="0"/>
                        </a:rPr>
                        <a:t>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68364294"/>
                  </a:ext>
                </a:extLst>
              </a:tr>
              <a:tr h="288000">
                <a:tc>
                  <a:txBody>
                    <a:bodyPr/>
                    <a:lstStyle/>
                    <a:p>
                      <a:pPr marL="360000" fontAlgn="base">
                        <a:lnSpc>
                          <a:spcPct val="107000"/>
                        </a:lnSpc>
                        <a:spcAft>
                          <a:spcPts val="800"/>
                        </a:spcAft>
                      </a:pPr>
                      <a:r>
                        <a:rPr lang="en-CA" sz="1400" dirty="0">
                          <a:effectLst/>
                          <a:latin typeface="Arial" panose="020B0604020202020204" pitchFamily="34" charset="0"/>
                          <a:cs typeface="Arial" panose="020B0604020202020204" pitchFamily="34" charset="0"/>
                        </a:rPr>
                        <a:t>Incremental Health System Cost per DALY averted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$771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$1402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$72</a:t>
                      </a:r>
                      <a:r>
                        <a:rPr lang="en-US"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$163</a:t>
                      </a:r>
                      <a:r>
                        <a:rPr lang="en-US"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8249215"/>
                  </a:ext>
                </a:extLst>
              </a:tr>
              <a:tr h="288000">
                <a:tc>
                  <a:txBody>
                    <a:bodyPr/>
                    <a:lstStyle/>
                    <a:p>
                      <a:pPr marL="360000" fontAlgn="base">
                        <a:lnSpc>
                          <a:spcPct val="107000"/>
                        </a:lnSpc>
                        <a:spcAft>
                          <a:spcPts val="800"/>
                        </a:spcAft>
                      </a:pPr>
                      <a:r>
                        <a:rPr lang="en-CA" sz="1400" dirty="0">
                          <a:effectLst/>
                          <a:latin typeface="Arial" panose="020B0604020202020204" pitchFamily="34" charset="0"/>
                          <a:cs typeface="Arial" panose="020B0604020202020204" pitchFamily="34" charset="0"/>
                        </a:rPr>
                        <a:t>Incremental Societal Cost per DALY averted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Cost Saving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Cost Saving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Cost Saving</a:t>
                      </a:r>
                      <a:r>
                        <a:rPr lang="en-US"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Cost Saving</a:t>
                      </a:r>
                      <a:r>
                        <a:rPr lang="en-US"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437753"/>
                  </a:ext>
                </a:extLst>
              </a:tr>
              <a:tr h="288000">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Fast Implementation of Intervention Package with TPT vs. Status Quo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a:effectLst/>
                          <a:latin typeface="Arial" panose="020B0604020202020204" pitchFamily="34" charset="0"/>
                          <a:cs typeface="Arial" panose="020B0604020202020204" pitchFamily="34" charset="0"/>
                        </a:rPr>
                        <a:t>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a:effectLst/>
                          <a:latin typeface="Arial" panose="020B0604020202020204" pitchFamily="34" charset="0"/>
                          <a:cs typeface="Arial" panose="020B0604020202020204" pitchFamily="34" charset="0"/>
                        </a:rPr>
                        <a:t>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a:effectLst/>
                          <a:latin typeface="Arial" panose="020B0604020202020204" pitchFamily="34" charset="0"/>
                          <a:cs typeface="Arial" panose="020B0604020202020204" pitchFamily="34" charset="0"/>
                        </a:rPr>
                        <a:t> </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580942"/>
                  </a:ext>
                </a:extLst>
              </a:tr>
              <a:tr h="288000">
                <a:tc>
                  <a:txBody>
                    <a:bodyPr/>
                    <a:lstStyle/>
                    <a:p>
                      <a:pPr marL="360000" fontAlgn="base">
                        <a:lnSpc>
                          <a:spcPct val="107000"/>
                        </a:lnSpc>
                        <a:spcAft>
                          <a:spcPts val="800"/>
                        </a:spcAft>
                      </a:pPr>
                      <a:r>
                        <a:rPr lang="en-CA" sz="1400" b="1" dirty="0">
                          <a:effectLst/>
                          <a:latin typeface="Arial" panose="020B0604020202020204" pitchFamily="34" charset="0"/>
                          <a:cs typeface="Arial" panose="020B0604020202020204" pitchFamily="34" charset="0"/>
                        </a:rPr>
                        <a:t>Return on Investment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$12.20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$4.00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$29.90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$44.10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91765549"/>
                  </a:ext>
                </a:extLst>
              </a:tr>
              <a:tr h="288000">
                <a:tc>
                  <a:txBody>
                    <a:bodyPr/>
                    <a:lstStyle/>
                    <a:p>
                      <a:pPr marL="360000" fontAlgn="base">
                        <a:lnSpc>
                          <a:spcPct val="107000"/>
                        </a:lnSpc>
                        <a:spcAft>
                          <a:spcPts val="800"/>
                        </a:spcAft>
                      </a:pPr>
                      <a:r>
                        <a:rPr lang="en-CA" sz="1400" dirty="0">
                          <a:effectLst/>
                          <a:latin typeface="Arial" panose="020B0604020202020204" pitchFamily="34" charset="0"/>
                          <a:cs typeface="Arial" panose="020B0604020202020204" pitchFamily="34" charset="0"/>
                        </a:rPr>
                        <a:t>Incremental Health System Cost per DALY averted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$685</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$1292</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$66</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$144</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14216"/>
                  </a:ext>
                </a:extLst>
              </a:tr>
              <a:tr h="288000">
                <a:tc>
                  <a:txBody>
                    <a:bodyPr/>
                    <a:lstStyle/>
                    <a:p>
                      <a:pPr marL="360000" fontAlgn="base">
                        <a:lnSpc>
                          <a:spcPct val="107000"/>
                        </a:lnSpc>
                        <a:spcAft>
                          <a:spcPts val="800"/>
                        </a:spcAft>
                      </a:pPr>
                      <a:r>
                        <a:rPr lang="en-CA" sz="1400" dirty="0">
                          <a:effectLst/>
                          <a:latin typeface="Arial" panose="020B0604020202020204" pitchFamily="34" charset="0"/>
                          <a:cs typeface="Arial" panose="020B0604020202020204" pitchFamily="34" charset="0"/>
                        </a:rPr>
                        <a:t>Incremental Societal Cost per DALY averted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Cost Saving</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Cost Saving</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Cost Saving</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Cost Saving</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360137"/>
                  </a:ext>
                </a:extLst>
              </a:tr>
              <a:tr h="288000">
                <a:tc>
                  <a:txBody>
                    <a:bodyPr/>
                    <a:lstStyle/>
                    <a:p>
                      <a:pPr fontAlgn="base">
                        <a:lnSpc>
                          <a:spcPct val="107000"/>
                        </a:lnSpc>
                        <a:spcAft>
                          <a:spcPts val="800"/>
                        </a:spcAft>
                      </a:pPr>
                      <a:r>
                        <a:rPr lang="en-CA" sz="1400" b="1" dirty="0">
                          <a:effectLst/>
                          <a:latin typeface="Arial" panose="020B0604020202020204" pitchFamily="34" charset="0"/>
                          <a:cs typeface="Arial" panose="020B0604020202020204" pitchFamily="34" charset="0"/>
                        </a:rPr>
                        <a:t>Slow Implementation of Intervention Package with TPT vs. Status Quo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CA" sz="1400" dirty="0">
                          <a:effectLst/>
                          <a:latin typeface="Arial" panose="020B0604020202020204" pitchFamily="34"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5784864"/>
                  </a:ext>
                </a:extLst>
              </a:tr>
              <a:tr h="288000">
                <a:tc>
                  <a:txBody>
                    <a:bodyPr/>
                    <a:lstStyle/>
                    <a:p>
                      <a:pPr marL="360000" fontAlgn="base">
                        <a:lnSpc>
                          <a:spcPct val="107000"/>
                        </a:lnSpc>
                        <a:spcAft>
                          <a:spcPts val="800"/>
                        </a:spcAft>
                      </a:pPr>
                      <a:r>
                        <a:rPr lang="en-CA" sz="1400" b="1" dirty="0">
                          <a:effectLst/>
                          <a:latin typeface="Arial" panose="020B0604020202020204" pitchFamily="34" charset="0"/>
                          <a:cs typeface="Arial" panose="020B0604020202020204" pitchFamily="34" charset="0"/>
                        </a:rPr>
                        <a:t>Return on Investment </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$7.80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$2.90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$22.20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base">
                        <a:lnSpc>
                          <a:spcPct val="107000"/>
                        </a:lnSpc>
                        <a:spcAft>
                          <a:spcPts val="800"/>
                        </a:spcAft>
                      </a:pPr>
                      <a:r>
                        <a:rPr lang="en-GB" sz="1400" b="1" dirty="0">
                          <a:effectLst/>
                          <a:latin typeface="Arial" panose="020B0604020202020204" pitchFamily="34" charset="0"/>
                          <a:cs typeface="Arial" panose="020B0604020202020204" pitchFamily="34" charset="0"/>
                        </a:rPr>
                        <a:t>$34.10</a:t>
                      </a:r>
                      <a:endParaRPr lang="en-CA"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25645563"/>
                  </a:ext>
                </a:extLst>
              </a:tr>
              <a:tr h="288000">
                <a:tc>
                  <a:txBody>
                    <a:bodyPr/>
                    <a:lstStyle/>
                    <a:p>
                      <a:pPr marL="360000" fontAlgn="base">
                        <a:lnSpc>
                          <a:spcPct val="107000"/>
                        </a:lnSpc>
                        <a:spcAft>
                          <a:spcPts val="800"/>
                        </a:spcAft>
                      </a:pPr>
                      <a:r>
                        <a:rPr lang="en-CA" sz="1400" dirty="0">
                          <a:effectLst/>
                          <a:latin typeface="Arial" panose="020B0604020202020204" pitchFamily="34" charset="0"/>
                          <a:cs typeface="Arial" panose="020B0604020202020204" pitchFamily="34" charset="0"/>
                        </a:rPr>
                        <a:t>Incremental Health System Cost per DALY averted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$1065</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$1768</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$89</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$187</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568341"/>
                  </a:ext>
                </a:extLst>
              </a:tr>
              <a:tr h="288000">
                <a:tc>
                  <a:txBody>
                    <a:bodyPr/>
                    <a:lstStyle/>
                    <a:p>
                      <a:pPr marL="360000" fontAlgn="base">
                        <a:lnSpc>
                          <a:spcPct val="107000"/>
                        </a:lnSpc>
                        <a:spcAft>
                          <a:spcPts val="800"/>
                        </a:spcAft>
                      </a:pPr>
                      <a:r>
                        <a:rPr lang="en-CA" sz="1400" dirty="0">
                          <a:effectLst/>
                          <a:latin typeface="Arial" panose="020B0604020202020204" pitchFamily="34" charset="0"/>
                          <a:cs typeface="Arial" panose="020B0604020202020204" pitchFamily="34" charset="0"/>
                        </a:rPr>
                        <a:t>Incremental Societal Cost per DALY averted </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Cost Saving</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a:effectLst/>
                          <a:latin typeface="Arial" panose="020B0604020202020204" pitchFamily="34" charset="0"/>
                          <a:cs typeface="Arial" panose="020B0604020202020204" pitchFamily="34" charset="0"/>
                        </a:rPr>
                        <a:t>Cost Saving</a:t>
                      </a:r>
                      <a:endParaRPr lang="en-CA" sz="2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Cost Saving</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Arial" panose="020B0604020202020204" pitchFamily="34" charset="0"/>
                          <a:cs typeface="Arial" panose="020B0604020202020204" pitchFamily="34" charset="0"/>
                        </a:rPr>
                        <a:t>Cost Saving</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979826"/>
                  </a:ext>
                </a:extLst>
              </a:tr>
            </a:tbl>
          </a:graphicData>
        </a:graphic>
      </p:graphicFrame>
      <p:sp>
        <p:nvSpPr>
          <p:cNvPr id="6" name="TextBox 5">
            <a:extLst>
              <a:ext uri="{FF2B5EF4-FFF2-40B4-BE49-F238E27FC236}">
                <a16:creationId xmlns:a16="http://schemas.microsoft.com/office/drawing/2014/main" id="{91168F47-6D09-5C6F-8368-EC7DBFE4A76D}"/>
              </a:ext>
            </a:extLst>
          </p:cNvPr>
          <p:cNvSpPr txBox="1"/>
          <p:nvPr/>
        </p:nvSpPr>
        <p:spPr>
          <a:xfrm>
            <a:off x="838200" y="1241084"/>
            <a:ext cx="11089482" cy="1015663"/>
          </a:xfrm>
          <a:prstGeom prst="rect">
            <a:avLst/>
          </a:prstGeom>
          <a:noFill/>
        </p:spPr>
        <p:txBody>
          <a:bodyPr wrap="square" rtlCol="0">
            <a:spAutoFit/>
          </a:bodyPr>
          <a:lstStyle/>
          <a:p>
            <a:r>
              <a:rPr lang="en-CA" sz="2000" i="1" dirty="0">
                <a:solidFill>
                  <a:schemeClr val="accent1">
                    <a:lumMod val="50000"/>
                  </a:schemeClr>
                </a:solidFill>
                <a:latin typeface="Arial" panose="020B0604020202020204" pitchFamily="34" charset="0"/>
                <a:cs typeface="Arial" panose="020B0604020202020204" pitchFamily="34" charset="0"/>
              </a:rPr>
              <a:t>Findings insensitive to speed of scale-up</a:t>
            </a:r>
            <a:endParaRPr lang="en-CA" sz="2000" b="1" i="1" u="sng" dirty="0">
              <a:solidFill>
                <a:schemeClr val="accent1">
                  <a:lumMod val="50000"/>
                </a:schemeClr>
              </a:solidFill>
              <a:latin typeface="Arial" panose="020B0604020202020204" pitchFamily="34" charset="0"/>
              <a:cs typeface="Arial" panose="020B0604020202020204" pitchFamily="34" charset="0"/>
            </a:endParaRPr>
          </a:p>
          <a:p>
            <a:r>
              <a:rPr lang="en-CA" sz="2000" b="1" u="sng" dirty="0">
                <a:solidFill>
                  <a:schemeClr val="accent1">
                    <a:lumMod val="50000"/>
                  </a:schemeClr>
                </a:solidFill>
                <a:latin typeface="Arial" panose="020B0604020202020204" pitchFamily="34" charset="0"/>
                <a:cs typeface="Arial" panose="020B0604020202020204" pitchFamily="34" charset="0"/>
              </a:rPr>
              <a:t>Fast Implementation</a:t>
            </a:r>
            <a:r>
              <a:rPr lang="en-CA" sz="2000" dirty="0">
                <a:solidFill>
                  <a:schemeClr val="accent1">
                    <a:lumMod val="50000"/>
                  </a:schemeClr>
                </a:solidFill>
                <a:latin typeface="Arial" panose="020B0604020202020204" pitchFamily="34" charset="0"/>
                <a:cs typeface="Arial" panose="020B0604020202020204" pitchFamily="34" charset="0"/>
              </a:rPr>
              <a:t>: 	Scaled to target coverage by 2027</a:t>
            </a:r>
          </a:p>
          <a:p>
            <a:r>
              <a:rPr lang="en-CA" sz="2000" b="1" u="sng" dirty="0">
                <a:solidFill>
                  <a:schemeClr val="accent1">
                    <a:lumMod val="50000"/>
                  </a:schemeClr>
                </a:solidFill>
                <a:latin typeface="Arial" panose="020B0604020202020204" pitchFamily="34" charset="0"/>
                <a:cs typeface="Arial" panose="020B0604020202020204" pitchFamily="34" charset="0"/>
              </a:rPr>
              <a:t>Slow Implementation</a:t>
            </a:r>
            <a:r>
              <a:rPr lang="en-CA" sz="2000" dirty="0">
                <a:solidFill>
                  <a:schemeClr val="accent1">
                    <a:lumMod val="50000"/>
                  </a:schemeClr>
                </a:solidFill>
                <a:latin typeface="Arial" panose="020B0604020202020204" pitchFamily="34" charset="0"/>
                <a:cs typeface="Arial" panose="020B0604020202020204" pitchFamily="34" charset="0"/>
              </a:rPr>
              <a:t>:	Scaled to target coverage by 2050</a:t>
            </a:r>
            <a:endParaRPr lang="en-CA" sz="2000" b="1" u="sng" dirty="0">
              <a:solidFill>
                <a:schemeClr val="accent1">
                  <a:lumMod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474178C-EF1A-EFE0-E804-79EA200841BB}"/>
              </a:ext>
            </a:extLst>
          </p:cNvPr>
          <p:cNvSpPr/>
          <p:nvPr/>
        </p:nvSpPr>
        <p:spPr>
          <a:xfrm>
            <a:off x="193638" y="2686424"/>
            <a:ext cx="11766317" cy="11725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4E3BF8C-6297-D057-69F9-4EAD4DAFBCBC}"/>
              </a:ext>
            </a:extLst>
          </p:cNvPr>
          <p:cNvSpPr/>
          <p:nvPr/>
        </p:nvSpPr>
        <p:spPr>
          <a:xfrm>
            <a:off x="203163" y="3848474"/>
            <a:ext cx="11766317" cy="11725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849150AD-C0E4-2DA3-2B2F-97ACCC004E13}"/>
              </a:ext>
            </a:extLst>
          </p:cNvPr>
          <p:cNvSpPr/>
          <p:nvPr/>
        </p:nvSpPr>
        <p:spPr>
          <a:xfrm>
            <a:off x="203163" y="5010524"/>
            <a:ext cx="11766317" cy="11725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993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8" grpId="0" animBg="1"/>
      <p:bldP spid="8" grpId="1"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4D87-B793-5120-0264-8342FC0B1C63}"/>
              </a:ext>
            </a:extLst>
          </p:cNvPr>
          <p:cNvSpPr>
            <a:spLocks noGrp="1"/>
          </p:cNvSpPr>
          <p:nvPr>
            <p:ph type="title"/>
          </p:nvPr>
        </p:nvSpPr>
        <p:spPr/>
        <p:txBody>
          <a:bodyPr/>
          <a:lstStyle/>
          <a:p>
            <a:r>
              <a:rPr lang="en-CA" dirty="0"/>
              <a:t>Conclusions</a:t>
            </a:r>
          </a:p>
        </p:txBody>
      </p:sp>
      <p:sp>
        <p:nvSpPr>
          <p:cNvPr id="3" name="Content Placeholder 2">
            <a:extLst>
              <a:ext uri="{FF2B5EF4-FFF2-40B4-BE49-F238E27FC236}">
                <a16:creationId xmlns:a16="http://schemas.microsoft.com/office/drawing/2014/main" id="{97887148-A743-0E88-A88B-6A258329147E}"/>
              </a:ext>
            </a:extLst>
          </p:cNvPr>
          <p:cNvSpPr>
            <a:spLocks noGrp="1"/>
          </p:cNvSpPr>
          <p:nvPr>
            <p:ph idx="1"/>
          </p:nvPr>
        </p:nvSpPr>
        <p:spPr>
          <a:xfrm>
            <a:off x="838200" y="1559617"/>
            <a:ext cx="10515600" cy="4627245"/>
          </a:xfrm>
        </p:spPr>
        <p:txBody>
          <a:bodyPr>
            <a:normAutofit lnSpcReduction="10000"/>
          </a:bodyPr>
          <a:lstStyle/>
          <a:p>
            <a:pPr marL="514350" indent="-514350">
              <a:lnSpc>
                <a:spcPct val="100000"/>
              </a:lnSpc>
              <a:buFont typeface="+mj-lt"/>
              <a:buAutoNum type="arabicPeriod"/>
            </a:pPr>
            <a:r>
              <a:rPr lang="en-GB" sz="2400" dirty="0">
                <a:latin typeface="Arial"/>
                <a:cs typeface="Arial"/>
              </a:rPr>
              <a:t>TB disease screening saves lives</a:t>
            </a:r>
          </a:p>
          <a:p>
            <a:pPr marL="514350" indent="-514350">
              <a:lnSpc>
                <a:spcPct val="100000"/>
              </a:lnSpc>
              <a:buFont typeface="+mj-lt"/>
              <a:buAutoNum type="arabicPeriod"/>
            </a:pPr>
            <a:r>
              <a:rPr lang="en-GB" sz="2400" dirty="0">
                <a:latin typeface="Arial"/>
                <a:cs typeface="Arial"/>
              </a:rPr>
              <a:t>The additional impact of TPT is substantial</a:t>
            </a:r>
          </a:p>
          <a:p>
            <a:pPr marL="514350" indent="-514350">
              <a:lnSpc>
                <a:spcPct val="100000"/>
              </a:lnSpc>
              <a:buFont typeface="+mj-lt"/>
              <a:buAutoNum type="arabicPeriod"/>
            </a:pPr>
            <a:r>
              <a:rPr lang="en-GB" sz="2400" dirty="0">
                <a:latin typeface="Arial"/>
                <a:cs typeface="Arial"/>
              </a:rPr>
              <a:t>Integrating TPT and TB screening led to the largest health and financial gains</a:t>
            </a:r>
          </a:p>
          <a:p>
            <a:pPr marL="514350" indent="-514350">
              <a:lnSpc>
                <a:spcPct val="100000"/>
              </a:lnSpc>
              <a:buFont typeface="+mj-lt"/>
              <a:buAutoNum type="arabicPeriod"/>
            </a:pPr>
            <a:r>
              <a:rPr lang="en-GB" sz="2400" dirty="0">
                <a:latin typeface="Arial"/>
                <a:cs typeface="Arial"/>
              </a:rPr>
              <a:t>TB screening and TPT reduce TB incidence in high-risk groups such as people with HIV and household contacts; uncertain impact of short-term active case finding</a:t>
            </a:r>
          </a:p>
          <a:p>
            <a:pPr marL="514350" indent="-514350">
              <a:lnSpc>
                <a:spcPct val="100000"/>
              </a:lnSpc>
              <a:buFont typeface="+mj-lt"/>
              <a:buAutoNum type="arabicPeriod"/>
            </a:pPr>
            <a:r>
              <a:rPr lang="en-GB" sz="2400" dirty="0">
                <a:latin typeface="Arial"/>
                <a:cs typeface="Arial"/>
              </a:rPr>
              <a:t>TB screening and TPT have significant impacts on national TB incidence: </a:t>
            </a:r>
            <a:r>
              <a:rPr lang="en-GB" sz="2400" b="1" dirty="0">
                <a:latin typeface="Arial"/>
                <a:cs typeface="Arial"/>
              </a:rPr>
              <a:t>double the annual rate of decline</a:t>
            </a:r>
            <a:r>
              <a:rPr lang="en-GB" sz="2400" dirty="0">
                <a:latin typeface="Arial"/>
                <a:cs typeface="Arial"/>
              </a:rPr>
              <a:t>!</a:t>
            </a:r>
          </a:p>
          <a:p>
            <a:pPr marL="514350" indent="-514350">
              <a:lnSpc>
                <a:spcPct val="100000"/>
              </a:lnSpc>
              <a:buFont typeface="+mj-lt"/>
              <a:buAutoNum type="arabicPeriod"/>
            </a:pPr>
            <a:r>
              <a:rPr lang="en-GB" sz="2400" dirty="0">
                <a:latin typeface="Arial"/>
                <a:cs typeface="Arial"/>
              </a:rPr>
              <a:t>TB disease screening and TPT are cost-effective or cost-saving</a:t>
            </a:r>
          </a:p>
          <a:p>
            <a:pPr marL="514350" indent="-514350">
              <a:lnSpc>
                <a:spcPct val="100000"/>
              </a:lnSpc>
              <a:buFont typeface="+mj-lt"/>
              <a:buAutoNum type="arabicPeriod"/>
            </a:pPr>
            <a:r>
              <a:rPr lang="en-GB" sz="2400" dirty="0">
                <a:latin typeface="Arial"/>
                <a:cs typeface="Arial"/>
              </a:rPr>
              <a:t>There is a substantial return on investing in TB screening and TPT</a:t>
            </a:r>
          </a:p>
        </p:txBody>
      </p:sp>
      <p:sp>
        <p:nvSpPr>
          <p:cNvPr id="4" name="Content Placeholder 3">
            <a:extLst>
              <a:ext uri="{FF2B5EF4-FFF2-40B4-BE49-F238E27FC236}">
                <a16:creationId xmlns:a16="http://schemas.microsoft.com/office/drawing/2014/main" id="{DD446267-2E7E-7356-7549-1C1CF4740601}"/>
              </a:ext>
            </a:extLst>
          </p:cNvPr>
          <p:cNvSpPr>
            <a:spLocks noGrp="1"/>
          </p:cNvSpPr>
          <p:nvPr>
            <p:ph sz="quarter" idx="10"/>
          </p:nvPr>
        </p:nvSpPr>
        <p:spPr/>
        <p:txBody>
          <a:bodyPr/>
          <a:lstStyle/>
          <a:p>
            <a:r>
              <a:rPr lang="en-CA" dirty="0"/>
              <a:t>Investment case key findings</a:t>
            </a:r>
          </a:p>
        </p:txBody>
      </p:sp>
    </p:spTree>
    <p:extLst>
      <p:ext uri="{BB962C8B-B14F-4D97-AF65-F5344CB8AC3E}">
        <p14:creationId xmlns:p14="http://schemas.microsoft.com/office/powerpoint/2010/main" val="1399065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A71C-3BC6-DB5E-9C40-9BDD8B00784B}"/>
              </a:ext>
            </a:extLst>
          </p:cNvPr>
          <p:cNvSpPr>
            <a:spLocks noGrp="1"/>
          </p:cNvSpPr>
          <p:nvPr>
            <p:ph type="title"/>
          </p:nvPr>
        </p:nvSpPr>
        <p:spPr/>
        <p:txBody>
          <a:bodyPr/>
          <a:lstStyle/>
          <a:p>
            <a:endParaRPr lang="en-CA"/>
          </a:p>
        </p:txBody>
      </p:sp>
      <p:sp>
        <p:nvSpPr>
          <p:cNvPr id="4" name="Content Placeholder 3">
            <a:extLst>
              <a:ext uri="{FF2B5EF4-FFF2-40B4-BE49-F238E27FC236}">
                <a16:creationId xmlns:a16="http://schemas.microsoft.com/office/drawing/2014/main" id="{6F4A415A-7173-FE7F-4700-0180F2AF17BD}"/>
              </a:ext>
            </a:extLst>
          </p:cNvPr>
          <p:cNvSpPr>
            <a:spLocks noGrp="1"/>
          </p:cNvSpPr>
          <p:nvPr>
            <p:ph sz="quarter" idx="10"/>
          </p:nvPr>
        </p:nvSpPr>
        <p:spPr/>
        <p:txBody>
          <a:bodyPr/>
          <a:lstStyle/>
          <a:p>
            <a:r>
              <a:rPr lang="en-CA" dirty="0"/>
              <a:t>Acknowledgements</a:t>
            </a:r>
          </a:p>
        </p:txBody>
      </p:sp>
      <p:sp>
        <p:nvSpPr>
          <p:cNvPr id="6" name="TextBox 5">
            <a:extLst>
              <a:ext uri="{FF2B5EF4-FFF2-40B4-BE49-F238E27FC236}">
                <a16:creationId xmlns:a16="http://schemas.microsoft.com/office/drawing/2014/main" id="{ADB78239-0F7F-39E0-E500-54C453E82648}"/>
              </a:ext>
            </a:extLst>
          </p:cNvPr>
          <p:cNvSpPr txBox="1"/>
          <p:nvPr/>
        </p:nvSpPr>
        <p:spPr>
          <a:xfrm>
            <a:off x="328314" y="2827720"/>
            <a:ext cx="3998589" cy="2246769"/>
          </a:xfrm>
          <a:prstGeom prst="rect">
            <a:avLst/>
          </a:prstGeom>
          <a:noFill/>
        </p:spPr>
        <p:txBody>
          <a:bodyPr wrap="square" rtlCol="0">
            <a:spAutoFit/>
          </a:bodyPr>
          <a:lstStyle/>
          <a:p>
            <a:r>
              <a:rPr lang="fr-CH" sz="1400" b="1" dirty="0">
                <a:latin typeface="Arial" panose="020B0604020202020204" pitchFamily="34" charset="0"/>
                <a:cs typeface="Arial" panose="020B0604020202020204" pitchFamily="34" charset="0"/>
              </a:rPr>
              <a:t>Georgia</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Zaza </a:t>
            </a:r>
            <a:r>
              <a:rPr lang="fr-CH" sz="1400" dirty="0" err="1">
                <a:latin typeface="Arial" panose="020B0604020202020204" pitchFamily="34" charset="0"/>
                <a:cs typeface="Arial" panose="020B0604020202020204" pitchFamily="34" charset="0"/>
              </a:rPr>
              <a:t>Avaliani</a:t>
            </a:r>
            <a:r>
              <a:rPr lang="fr-CH" sz="1400" dirty="0">
                <a:latin typeface="Arial" panose="020B0604020202020204" pitchFamily="34" charset="0"/>
                <a:cs typeface="Arial" panose="020B0604020202020204" pitchFamily="34" charset="0"/>
              </a:rPr>
              <a:t> (National TB Center)</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Nino </a:t>
            </a:r>
            <a:r>
              <a:rPr lang="fr-CH" sz="1400" dirty="0" err="1">
                <a:latin typeface="Arial" panose="020B0604020202020204" pitchFamily="34" charset="0"/>
                <a:cs typeface="Arial" panose="020B0604020202020204" pitchFamily="34" charset="0"/>
              </a:rPr>
              <a:t>Lomtadze</a:t>
            </a:r>
            <a:r>
              <a:rPr lang="fr-CH" sz="1400" dirty="0">
                <a:latin typeface="Arial" panose="020B0604020202020204" pitchFamily="34" charset="0"/>
                <a:cs typeface="Arial" panose="020B0604020202020204" pitchFamily="34" charset="0"/>
              </a:rPr>
              <a:t> (National TB Center)</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Nelly </a:t>
            </a:r>
            <a:r>
              <a:rPr lang="fr-CH" sz="1400" dirty="0" err="1">
                <a:latin typeface="Arial" panose="020B0604020202020204" pitchFamily="34" charset="0"/>
                <a:cs typeface="Arial" panose="020B0604020202020204" pitchFamily="34" charset="0"/>
              </a:rPr>
              <a:t>Solomonia</a:t>
            </a:r>
            <a:r>
              <a:rPr lang="fr-CH" sz="1400" dirty="0">
                <a:latin typeface="Arial" panose="020B0604020202020204" pitchFamily="34" charset="0"/>
                <a:cs typeface="Arial" panose="020B0604020202020204" pitchFamily="34" charset="0"/>
              </a:rPr>
              <a:t> (National TB Center)</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Irma </a:t>
            </a:r>
            <a:r>
              <a:rPr lang="fr-CH" sz="1400" dirty="0" err="1">
                <a:latin typeface="Arial" panose="020B0604020202020204" pitchFamily="34" charset="0"/>
                <a:cs typeface="Arial" panose="020B0604020202020204" pitchFamily="34" charset="0"/>
              </a:rPr>
              <a:t>Khonelidze</a:t>
            </a:r>
            <a:r>
              <a:rPr lang="fr-CH" sz="1400" dirty="0">
                <a:latin typeface="Arial" panose="020B0604020202020204" pitchFamily="34" charset="0"/>
                <a:cs typeface="Arial" panose="020B0604020202020204" pitchFamily="34" charset="0"/>
              </a:rPr>
              <a:t> (NCDC)</a:t>
            </a:r>
          </a:p>
          <a:p>
            <a:pPr marL="285750" indent="-285750">
              <a:buFont typeface="Arial" panose="020B0604020202020204" pitchFamily="34" charset="0"/>
              <a:buChar char="•"/>
            </a:pPr>
            <a:r>
              <a:rPr lang="fr-CH" sz="1400" u="sng" dirty="0" err="1">
                <a:latin typeface="Arial" panose="020B0604020202020204" pitchFamily="34" charset="0"/>
                <a:cs typeface="Arial" panose="020B0604020202020204" pitchFamily="34" charset="0"/>
              </a:rPr>
              <a:t>Maka</a:t>
            </a:r>
            <a:r>
              <a:rPr lang="fr-CH" sz="1400" u="sng" dirty="0">
                <a:latin typeface="Arial" panose="020B0604020202020204" pitchFamily="34" charset="0"/>
                <a:cs typeface="Arial" panose="020B0604020202020204" pitchFamily="34" charset="0"/>
              </a:rPr>
              <a:t> </a:t>
            </a:r>
            <a:r>
              <a:rPr lang="fr-CH" sz="1400" u="sng" dirty="0" err="1">
                <a:latin typeface="Arial" panose="020B0604020202020204" pitchFamily="34" charset="0"/>
                <a:cs typeface="Arial" panose="020B0604020202020204" pitchFamily="34" charset="0"/>
              </a:rPr>
              <a:t>Danelia</a:t>
            </a:r>
            <a:r>
              <a:rPr lang="fr-CH" sz="1400" u="sng" dirty="0">
                <a:latin typeface="Arial" panose="020B0604020202020204" pitchFamily="34" charset="0"/>
                <a:cs typeface="Arial" panose="020B0604020202020204" pitchFamily="34" charset="0"/>
              </a:rPr>
              <a:t> (NCDC)</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Elena Tudor (Moldova)</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Nino </a:t>
            </a:r>
            <a:r>
              <a:rPr lang="fr-CH" sz="1400" dirty="0" err="1">
                <a:latin typeface="Arial" panose="020B0604020202020204" pitchFamily="34" charset="0"/>
                <a:cs typeface="Arial" panose="020B0604020202020204" pitchFamily="34" charset="0"/>
              </a:rPr>
              <a:t>Mamulahvili</a:t>
            </a:r>
            <a:r>
              <a:rPr lang="fr-CH" sz="1400" dirty="0">
                <a:latin typeface="Arial" panose="020B0604020202020204" pitchFamily="34" charset="0"/>
                <a:cs typeface="Arial" panose="020B0604020202020204" pitchFamily="34" charset="0"/>
              </a:rPr>
              <a:t> (WHO)</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Andrei </a:t>
            </a:r>
            <a:r>
              <a:rPr lang="fr-CH" sz="1400" dirty="0" err="1">
                <a:latin typeface="Arial" panose="020B0604020202020204" pitchFamily="34" charset="0"/>
                <a:cs typeface="Arial" panose="020B0604020202020204" pitchFamily="34" charset="0"/>
              </a:rPr>
              <a:t>Dadu</a:t>
            </a:r>
            <a:r>
              <a:rPr lang="fr-CH" sz="1400" dirty="0">
                <a:latin typeface="Arial" panose="020B0604020202020204" pitchFamily="34" charset="0"/>
                <a:cs typeface="Arial" panose="020B0604020202020204" pitchFamily="34" charset="0"/>
              </a:rPr>
              <a:t> (WHO)</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5B4D75F-43E5-D9CE-2B41-DBC5012448B9}"/>
              </a:ext>
            </a:extLst>
          </p:cNvPr>
          <p:cNvSpPr txBox="1"/>
          <p:nvPr/>
        </p:nvSpPr>
        <p:spPr>
          <a:xfrm>
            <a:off x="8270827" y="1256940"/>
            <a:ext cx="3810316" cy="3323987"/>
          </a:xfrm>
          <a:prstGeom prst="rect">
            <a:avLst/>
          </a:prstGeom>
          <a:noFill/>
        </p:spPr>
        <p:txBody>
          <a:bodyPr wrap="square" rtlCol="0">
            <a:spAutoFit/>
          </a:bodyPr>
          <a:lstStyle/>
          <a:p>
            <a:r>
              <a:rPr lang="fr-CH" sz="1400" b="1" dirty="0">
                <a:latin typeface="Arial" panose="020B0604020202020204" pitchFamily="34" charset="0"/>
                <a:cs typeface="Arial" panose="020B0604020202020204" pitchFamily="34" charset="0"/>
              </a:rPr>
              <a:t>Brazil</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Fernanda</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Dockhorn</a:t>
            </a:r>
            <a:r>
              <a:rPr lang="fr-CH" sz="1400" dirty="0">
                <a:latin typeface="Arial" panose="020B0604020202020204" pitchFamily="34" charset="0"/>
                <a:cs typeface="Arial" panose="020B0604020202020204" pitchFamily="34" charset="0"/>
              </a:rPr>
              <a:t> Cost (NTP)</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Maiko</a:t>
            </a:r>
            <a:r>
              <a:rPr lang="fr-CH" sz="1400" dirty="0">
                <a:latin typeface="Arial" panose="020B0604020202020204" pitchFamily="34" charset="0"/>
                <a:cs typeface="Arial" panose="020B0604020202020204" pitchFamily="34" charset="0"/>
              </a:rPr>
              <a:t> Luis </a:t>
            </a:r>
            <a:r>
              <a:rPr lang="fr-CH" sz="1400" dirty="0" err="1">
                <a:latin typeface="Arial" panose="020B0604020202020204" pitchFamily="34" charset="0"/>
                <a:cs typeface="Arial" panose="020B0604020202020204" pitchFamily="34" charset="0"/>
              </a:rPr>
              <a:t>Tonini</a:t>
            </a:r>
            <a:r>
              <a:rPr lang="fr-CH" sz="1400" dirty="0">
                <a:latin typeface="Arial" panose="020B0604020202020204" pitchFamily="34" charset="0"/>
                <a:cs typeface="Arial" panose="020B0604020202020204" pitchFamily="34" charset="0"/>
              </a:rPr>
              <a:t> (NTP)</a:t>
            </a:r>
          </a:p>
          <a:p>
            <a:pPr marL="285750" indent="-285750">
              <a:buFont typeface="Arial" panose="020B0604020202020204" pitchFamily="34" charset="0"/>
              <a:buChar char="•"/>
            </a:pPr>
            <a:r>
              <a:rPr lang="fr-CH" sz="1400" u="sng" dirty="0">
                <a:latin typeface="Arial" panose="020B0604020202020204" pitchFamily="34" charset="0"/>
                <a:cs typeface="Arial" panose="020B0604020202020204" pitchFamily="34" charset="0"/>
              </a:rPr>
              <a:t>Daniele Maria </a:t>
            </a:r>
            <a:r>
              <a:rPr lang="fr-CH" sz="1400" u="sng" dirty="0" err="1">
                <a:latin typeface="Arial" panose="020B0604020202020204" pitchFamily="34" charset="0"/>
                <a:cs typeface="Arial" panose="020B0604020202020204" pitchFamily="34" charset="0"/>
              </a:rPr>
              <a:t>Pelissari</a:t>
            </a:r>
            <a:r>
              <a:rPr lang="fr-CH" sz="1400" u="sng" dirty="0">
                <a:latin typeface="Arial" panose="020B0604020202020204" pitchFamily="34" charset="0"/>
                <a:cs typeface="Arial" panose="020B0604020202020204" pitchFamily="34" charset="0"/>
              </a:rPr>
              <a:t> (NTP)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José </a:t>
            </a:r>
            <a:r>
              <a:rPr lang="fr-CH" sz="1400" dirty="0" err="1">
                <a:latin typeface="Arial" panose="020B0604020202020204" pitchFamily="34" charset="0"/>
                <a:cs typeface="Arial" panose="020B0604020202020204" pitchFamily="34" charset="0"/>
              </a:rPr>
              <a:t>Nildo</a:t>
            </a:r>
            <a:r>
              <a:rPr lang="fr-CH" sz="1400" dirty="0">
                <a:latin typeface="Arial" panose="020B0604020202020204" pitchFamily="34" charset="0"/>
                <a:cs typeface="Arial" panose="020B0604020202020204" pitchFamily="34" charset="0"/>
              </a:rPr>
              <a:t> de Barros Silva (NTP)</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Luiy</a:t>
            </a:r>
            <a:r>
              <a:rPr lang="fr-CH" sz="1400" dirty="0">
                <a:latin typeface="Arial" panose="020B0604020202020204" pitchFamily="34" charset="0"/>
                <a:cs typeface="Arial" panose="020B0604020202020204" pitchFamily="34" charset="0"/>
              </a:rPr>
              <a:t> Henrique Arroyo (NTP)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Farley Liliana Romera Vega (NTP)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Danielle Gomes </a:t>
            </a:r>
            <a:r>
              <a:rPr lang="fr-CH" sz="1400" dirty="0" err="1">
                <a:latin typeface="Arial" panose="020B0604020202020204" pitchFamily="34" charset="0"/>
                <a:cs typeface="Arial" panose="020B0604020202020204" pitchFamily="34" charset="0"/>
              </a:rPr>
              <a:t>Dell’Orti</a:t>
            </a:r>
            <a:r>
              <a:rPr lang="fr-CH" sz="1400" dirty="0">
                <a:latin typeface="Arial" panose="020B0604020202020204" pitchFamily="34" charset="0"/>
                <a:cs typeface="Arial" panose="020B0604020202020204" pitchFamily="34" charset="0"/>
              </a:rPr>
              <a:t> (NTP)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Monica Rondon </a:t>
            </a:r>
            <a:r>
              <a:rPr lang="fr-CH" sz="1400" dirty="0" err="1">
                <a:latin typeface="Arial" panose="020B0604020202020204" pitchFamily="34" charset="0"/>
                <a:cs typeface="Arial" panose="020B0604020202020204" pitchFamily="34" charset="0"/>
              </a:rPr>
              <a:t>Cotacio</a:t>
            </a:r>
            <a:r>
              <a:rPr lang="fr-CH" sz="1400" dirty="0">
                <a:latin typeface="Arial" panose="020B0604020202020204" pitchFamily="34" charset="0"/>
                <a:cs typeface="Arial" panose="020B0604020202020204" pitchFamily="34" charset="0"/>
              </a:rPr>
              <a:t> (NTP)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Julio </a:t>
            </a:r>
            <a:r>
              <a:rPr lang="fr-CH" sz="1400" dirty="0" err="1">
                <a:latin typeface="Arial" panose="020B0604020202020204" pitchFamily="34" charset="0"/>
                <a:cs typeface="Arial" panose="020B0604020202020204" pitchFamily="34" charset="0"/>
              </a:rPr>
              <a:t>Croda</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Federal</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University</a:t>
            </a:r>
            <a:r>
              <a:rPr lang="fr-CH" sz="1400" dirty="0">
                <a:latin typeface="Arial" panose="020B0604020202020204" pitchFamily="34" charset="0"/>
                <a:cs typeface="Arial" panose="020B0604020202020204" pitchFamily="34" charset="0"/>
              </a:rPr>
              <a:t> of MGS)</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Jason Andrews (Stanford)</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Anete Trajman (</a:t>
            </a:r>
            <a:r>
              <a:rPr lang="fr-CH" sz="1400" dirty="0" err="1">
                <a:latin typeface="Arial" panose="020B0604020202020204" pitchFamily="34" charset="0"/>
                <a:cs typeface="Arial" panose="020B0604020202020204" pitchFamily="34" charset="0"/>
              </a:rPr>
              <a:t>Federal</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University</a:t>
            </a:r>
            <a:r>
              <a:rPr lang="fr-CH" sz="1400" dirty="0">
                <a:latin typeface="Arial" panose="020B0604020202020204" pitchFamily="34" charset="0"/>
                <a:cs typeface="Arial" panose="020B0604020202020204" pitchFamily="34" charset="0"/>
              </a:rPr>
              <a:t> of Rio)</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Pedro </a:t>
            </a:r>
            <a:r>
              <a:rPr lang="fr-CH" sz="1400" dirty="0" err="1">
                <a:latin typeface="Arial" panose="020B0604020202020204" pitchFamily="34" charset="0"/>
                <a:cs typeface="Arial" panose="020B0604020202020204" pitchFamily="34" charset="0"/>
              </a:rPr>
              <a:t>Avedillo</a:t>
            </a:r>
            <a:r>
              <a:rPr lang="fr-CH" sz="1400" dirty="0">
                <a:latin typeface="Arial" panose="020B0604020202020204" pitchFamily="34" charset="0"/>
                <a:cs typeface="Arial" panose="020B0604020202020204" pitchFamily="34" charset="0"/>
              </a:rPr>
              <a:t> (PAHO)</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Nestor Vera Nieto (PAHO)</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Kleydson</a:t>
            </a:r>
            <a:r>
              <a:rPr lang="fr-CH" sz="1400" dirty="0">
                <a:latin typeface="Arial" panose="020B0604020202020204" pitchFamily="34" charset="0"/>
                <a:cs typeface="Arial" panose="020B0604020202020204" pitchFamily="34" charset="0"/>
              </a:rPr>
              <a:t> Alves (WHO)</a:t>
            </a:r>
            <a:endParaRPr lang="en-GB"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B66B10-D788-38B7-E9D7-3F1B177E31F7}"/>
              </a:ext>
            </a:extLst>
          </p:cNvPr>
          <p:cNvSpPr txBox="1"/>
          <p:nvPr/>
        </p:nvSpPr>
        <p:spPr>
          <a:xfrm>
            <a:off x="4630192" y="3153117"/>
            <a:ext cx="3337345" cy="2677656"/>
          </a:xfrm>
          <a:prstGeom prst="rect">
            <a:avLst/>
          </a:prstGeom>
          <a:noFill/>
        </p:spPr>
        <p:txBody>
          <a:bodyPr wrap="square" rtlCol="0">
            <a:spAutoFit/>
          </a:bodyPr>
          <a:lstStyle/>
          <a:p>
            <a:r>
              <a:rPr lang="fr-CH" sz="1400" b="1" dirty="0">
                <a:latin typeface="Arial" panose="020B0604020202020204" pitchFamily="34" charset="0"/>
                <a:cs typeface="Arial" panose="020B0604020202020204" pitchFamily="34" charset="0"/>
              </a:rPr>
              <a:t>Kenya</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Immaculate</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Kathure</a:t>
            </a:r>
            <a:r>
              <a:rPr lang="fr-CH" sz="1400" dirty="0">
                <a:latin typeface="Arial" panose="020B0604020202020204" pitchFamily="34" charset="0"/>
                <a:cs typeface="Arial" panose="020B0604020202020204" pitchFamily="34" charset="0"/>
              </a:rPr>
              <a:t> (NTLP)</a:t>
            </a:r>
          </a:p>
          <a:p>
            <a:pPr marL="285750" indent="-285750">
              <a:buFont typeface="Arial" panose="020B0604020202020204" pitchFamily="34" charset="0"/>
              <a:buChar char="•"/>
            </a:pPr>
            <a:r>
              <a:rPr lang="fr-CH" sz="1400" u="sng" dirty="0" err="1">
                <a:latin typeface="Arial" panose="020B0604020202020204" pitchFamily="34" charset="0"/>
                <a:cs typeface="Arial" panose="020B0604020202020204" pitchFamily="34" charset="0"/>
              </a:rPr>
              <a:t>Rhoda</a:t>
            </a:r>
            <a:r>
              <a:rPr lang="fr-CH" sz="1400" u="sng" dirty="0">
                <a:latin typeface="Arial" panose="020B0604020202020204" pitchFamily="34" charset="0"/>
                <a:cs typeface="Arial" panose="020B0604020202020204" pitchFamily="34" charset="0"/>
              </a:rPr>
              <a:t> Pola (NTLP)</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Aiban</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Ronoh</a:t>
            </a:r>
            <a:r>
              <a:rPr lang="fr-CH" sz="1400" dirty="0">
                <a:latin typeface="Arial" panose="020B0604020202020204" pitchFamily="34" charset="0"/>
                <a:cs typeface="Arial" panose="020B0604020202020204" pitchFamily="34" charset="0"/>
              </a:rPr>
              <a:t> (NTLP)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Wesley </a:t>
            </a:r>
            <a:r>
              <a:rPr lang="fr-CH" sz="1400" dirty="0" err="1">
                <a:latin typeface="Arial" panose="020B0604020202020204" pitchFamily="34" charset="0"/>
                <a:cs typeface="Arial" panose="020B0604020202020204" pitchFamily="34" charset="0"/>
              </a:rPr>
              <a:t>Tomno</a:t>
            </a:r>
            <a:r>
              <a:rPr lang="fr-CH" sz="1400" dirty="0">
                <a:latin typeface="Arial" panose="020B0604020202020204" pitchFamily="34" charset="0"/>
                <a:cs typeface="Arial" panose="020B0604020202020204" pitchFamily="34" charset="0"/>
              </a:rPr>
              <a:t> (NTLP)</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Silan</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Kamuren</a:t>
            </a:r>
            <a:r>
              <a:rPr lang="fr-CH" sz="1400" dirty="0">
                <a:latin typeface="Arial" panose="020B0604020202020204" pitchFamily="34" charset="0"/>
                <a:cs typeface="Arial" panose="020B0604020202020204" pitchFamily="34" charset="0"/>
              </a:rPr>
              <a:t> (NTLP)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Simion </a:t>
            </a:r>
            <a:r>
              <a:rPr lang="fr-CH" sz="1400" dirty="0" err="1">
                <a:latin typeface="Arial" panose="020B0604020202020204" pitchFamily="34" charset="0"/>
                <a:cs typeface="Arial" panose="020B0604020202020204" pitchFamily="34" charset="0"/>
              </a:rPr>
              <a:t>Ndemo</a:t>
            </a:r>
            <a:r>
              <a:rPr lang="fr-CH" sz="1400" dirty="0">
                <a:latin typeface="Arial" panose="020B0604020202020204" pitchFamily="34" charset="0"/>
                <a:cs typeface="Arial" panose="020B0604020202020204" pitchFamily="34" charset="0"/>
              </a:rPr>
              <a:t> (NTLP)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SK </a:t>
            </a:r>
            <a:r>
              <a:rPr lang="fr-CH" sz="1400" dirty="0" err="1">
                <a:latin typeface="Arial" panose="020B0604020202020204" pitchFamily="34" charset="0"/>
                <a:cs typeface="Arial" panose="020B0604020202020204" pitchFamily="34" charset="0"/>
              </a:rPr>
              <a:t>Macharia</a:t>
            </a:r>
            <a:r>
              <a:rPr lang="fr-CH" sz="1400" dirty="0">
                <a:latin typeface="Arial" panose="020B0604020202020204" pitchFamily="34" charset="0"/>
                <a:cs typeface="Arial" panose="020B0604020202020204" pitchFamily="34" charset="0"/>
              </a:rPr>
              <a:t> (NTLP)</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Auma</a:t>
            </a:r>
            <a:r>
              <a:rPr lang="fr-CH" sz="1400" dirty="0">
                <a:latin typeface="Arial" panose="020B0604020202020204" pitchFamily="34" charset="0"/>
                <a:cs typeface="Arial" panose="020B0604020202020204" pitchFamily="34" charset="0"/>
              </a:rPr>
              <a:t> Perez (NTLP)</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Daniel </a:t>
            </a:r>
            <a:r>
              <a:rPr lang="fr-CH" sz="1400" dirty="0" err="1">
                <a:latin typeface="Arial" panose="020B0604020202020204" pitchFamily="34" charset="0"/>
                <a:cs typeface="Arial" panose="020B0604020202020204" pitchFamily="34" charset="0"/>
              </a:rPr>
              <a:t>Mwai</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University</a:t>
            </a:r>
            <a:r>
              <a:rPr lang="fr-CH" sz="1400" dirty="0">
                <a:latin typeface="Arial" panose="020B0604020202020204" pitchFamily="34" charset="0"/>
                <a:cs typeface="Arial" panose="020B0604020202020204" pitchFamily="34" charset="0"/>
              </a:rPr>
              <a:t> of Nairobi)</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Wesley </a:t>
            </a:r>
            <a:r>
              <a:rPr lang="fr-CH" sz="1400" dirty="0" err="1">
                <a:latin typeface="Arial" panose="020B0604020202020204" pitchFamily="34" charset="0"/>
                <a:cs typeface="Arial" panose="020B0604020202020204" pitchFamily="34" charset="0"/>
              </a:rPr>
              <a:t>Rothich</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Health</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Economics</a:t>
            </a:r>
            <a:r>
              <a:rPr lang="fr-CH"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Eunice </a:t>
            </a:r>
            <a:r>
              <a:rPr lang="fr-CH" sz="1400" dirty="0" err="1">
                <a:latin typeface="Arial" panose="020B0604020202020204" pitchFamily="34" charset="0"/>
                <a:cs typeface="Arial" panose="020B0604020202020204" pitchFamily="34" charset="0"/>
              </a:rPr>
              <a:t>Omesa</a:t>
            </a:r>
            <a:r>
              <a:rPr lang="fr-CH" sz="1400" dirty="0">
                <a:latin typeface="Arial" panose="020B0604020202020204" pitchFamily="34" charset="0"/>
                <a:cs typeface="Arial" panose="020B0604020202020204" pitchFamily="34" charset="0"/>
              </a:rPr>
              <a:t> (WHO)</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5F63179-2033-E51A-9D1F-64A7035D053F}"/>
              </a:ext>
            </a:extLst>
          </p:cNvPr>
          <p:cNvSpPr txBox="1"/>
          <p:nvPr/>
        </p:nvSpPr>
        <p:spPr>
          <a:xfrm>
            <a:off x="4630192" y="1357464"/>
            <a:ext cx="3725475" cy="1600438"/>
          </a:xfrm>
          <a:prstGeom prst="rect">
            <a:avLst/>
          </a:prstGeom>
          <a:noFill/>
        </p:spPr>
        <p:txBody>
          <a:bodyPr wrap="square" rtlCol="0">
            <a:spAutoFit/>
          </a:bodyPr>
          <a:lstStyle/>
          <a:p>
            <a:r>
              <a:rPr lang="fr-CH" sz="1400" b="1" dirty="0">
                <a:latin typeface="Arial" panose="020B0604020202020204" pitchFamily="34" charset="0"/>
                <a:cs typeface="Arial" panose="020B0604020202020204" pitchFamily="34" charset="0"/>
              </a:rPr>
              <a:t>South </a:t>
            </a:r>
            <a:r>
              <a:rPr lang="fr-CH" sz="1400" b="1" dirty="0" err="1">
                <a:latin typeface="Arial" panose="020B0604020202020204" pitchFamily="34" charset="0"/>
                <a:cs typeface="Arial" panose="020B0604020202020204" pitchFamily="34" charset="0"/>
              </a:rPr>
              <a:t>Africa</a:t>
            </a:r>
            <a:endParaRPr lang="fr-CH"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Norbert </a:t>
            </a:r>
            <a:r>
              <a:rPr lang="fr-CH" sz="1400" dirty="0" err="1">
                <a:latin typeface="Arial" panose="020B0604020202020204" pitchFamily="34" charset="0"/>
                <a:cs typeface="Arial" panose="020B0604020202020204" pitchFamily="34" charset="0"/>
              </a:rPr>
              <a:t>Ndjeka</a:t>
            </a:r>
            <a:r>
              <a:rPr lang="fr-CH" sz="1400" dirty="0">
                <a:latin typeface="Arial" panose="020B0604020202020204" pitchFamily="34" charset="0"/>
                <a:cs typeface="Arial" panose="020B0604020202020204" pitchFamily="34" charset="0"/>
              </a:rPr>
              <a:t> (NTP)</a:t>
            </a:r>
          </a:p>
          <a:p>
            <a:pPr marL="285750" indent="-285750">
              <a:buFont typeface="Arial" panose="020B0604020202020204" pitchFamily="34" charset="0"/>
              <a:buChar char="•"/>
            </a:pPr>
            <a:r>
              <a:rPr lang="fr-CH" sz="1400" u="sng" dirty="0" err="1">
                <a:latin typeface="Arial" panose="020B0604020202020204" pitchFamily="34" charset="0"/>
                <a:cs typeface="Arial" panose="020B0604020202020204" pitchFamily="34" charset="0"/>
              </a:rPr>
              <a:t>Hlengani</a:t>
            </a:r>
            <a:r>
              <a:rPr lang="fr-CH" sz="1400" u="sng" dirty="0">
                <a:latin typeface="Arial" panose="020B0604020202020204" pitchFamily="34" charset="0"/>
                <a:cs typeface="Arial" panose="020B0604020202020204" pitchFamily="34" charset="0"/>
              </a:rPr>
              <a:t> </a:t>
            </a:r>
            <a:r>
              <a:rPr lang="fr-CH" sz="1400" u="sng" dirty="0" err="1">
                <a:latin typeface="Arial" panose="020B0604020202020204" pitchFamily="34" charset="0"/>
                <a:cs typeface="Arial" panose="020B0604020202020204" pitchFamily="34" charset="0"/>
              </a:rPr>
              <a:t>Mathema</a:t>
            </a:r>
            <a:r>
              <a:rPr lang="fr-CH" sz="1400" u="sng" dirty="0">
                <a:latin typeface="Arial" panose="020B0604020202020204" pitchFamily="34" charset="0"/>
                <a:cs typeface="Arial" panose="020B0604020202020204" pitchFamily="34" charset="0"/>
              </a:rPr>
              <a:t> (NTP)</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Yolisa</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Tsibolane</a:t>
            </a:r>
            <a:r>
              <a:rPr lang="fr-CH" sz="1400" dirty="0">
                <a:latin typeface="Arial" panose="020B0604020202020204" pitchFamily="34" charset="0"/>
                <a:cs typeface="Arial" panose="020B0604020202020204" pitchFamily="34" charset="0"/>
              </a:rPr>
              <a:t> (NTP)</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Gesine</a:t>
            </a:r>
            <a:r>
              <a:rPr lang="fr-CH" sz="1400" dirty="0">
                <a:latin typeface="Arial" panose="020B0604020202020204" pitchFamily="34" charset="0"/>
                <a:cs typeface="Arial" panose="020B0604020202020204" pitchFamily="34" charset="0"/>
              </a:rPr>
              <a:t> Meyer-Rath (HERO, </a:t>
            </a:r>
            <a:r>
              <a:rPr lang="fr-CH" sz="1400" dirty="0" err="1">
                <a:latin typeface="Arial" panose="020B0604020202020204" pitchFamily="34" charset="0"/>
                <a:cs typeface="Arial" panose="020B0604020202020204" pitchFamily="34" charset="0"/>
              </a:rPr>
              <a:t>Wits</a:t>
            </a:r>
            <a:r>
              <a:rPr lang="fr-CH"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Mmamapudi</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Kubjane</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Wits</a:t>
            </a:r>
            <a:r>
              <a:rPr lang="fr-CH" sz="1400" dirty="0">
                <a:latin typeface="Arial" panose="020B0604020202020204" pitchFamily="34" charset="0"/>
                <a:cs typeface="Arial" panose="020B0604020202020204" pitchFamily="34" charset="0"/>
              </a:rPr>
              <a:t>, UCT) </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Nkateko</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Mkhondo</a:t>
            </a:r>
            <a:r>
              <a:rPr lang="fr-CH" sz="1400" dirty="0">
                <a:latin typeface="Arial" panose="020B0604020202020204" pitchFamily="34" charset="0"/>
                <a:cs typeface="Arial" panose="020B0604020202020204" pitchFamily="34" charset="0"/>
              </a:rPr>
              <a:t> (WHO)</a:t>
            </a:r>
            <a:endParaRPr lang="en-GB"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A912846-B2EB-027C-9F3F-75F789CA2577}"/>
              </a:ext>
            </a:extLst>
          </p:cNvPr>
          <p:cNvPicPr>
            <a:picLocks noChangeAspect="1"/>
          </p:cNvPicPr>
          <p:nvPr/>
        </p:nvPicPr>
        <p:blipFill>
          <a:blip r:embed="rId2"/>
          <a:stretch>
            <a:fillRect/>
          </a:stretch>
        </p:blipFill>
        <p:spPr>
          <a:xfrm>
            <a:off x="10110535" y="5197599"/>
            <a:ext cx="1832083" cy="707252"/>
          </a:xfrm>
          <a:prstGeom prst="rect">
            <a:avLst/>
          </a:prstGeom>
        </p:spPr>
      </p:pic>
      <p:sp>
        <p:nvSpPr>
          <p:cNvPr id="11" name="TextBox 10">
            <a:extLst>
              <a:ext uri="{FF2B5EF4-FFF2-40B4-BE49-F238E27FC236}">
                <a16:creationId xmlns:a16="http://schemas.microsoft.com/office/drawing/2014/main" id="{D3A59699-9DA9-34AF-D22E-42DCF144F0EC}"/>
              </a:ext>
            </a:extLst>
          </p:cNvPr>
          <p:cNvSpPr txBox="1"/>
          <p:nvPr/>
        </p:nvSpPr>
        <p:spPr>
          <a:xfrm>
            <a:off x="304793" y="4857014"/>
            <a:ext cx="2466304" cy="1815882"/>
          </a:xfrm>
          <a:prstGeom prst="rect">
            <a:avLst/>
          </a:prstGeom>
          <a:noFill/>
        </p:spPr>
        <p:txBody>
          <a:bodyPr wrap="square">
            <a:spAutoFit/>
          </a:bodyPr>
          <a:lstStyle/>
          <a:p>
            <a:r>
              <a:rPr lang="fr-CH" sz="1400" b="1" dirty="0">
                <a:latin typeface="Arial" panose="020B0604020202020204" pitchFamily="34" charset="0"/>
                <a:cs typeface="Arial" panose="020B0604020202020204" pitchFamily="34" charset="0"/>
              </a:rPr>
              <a:t>WHO</a:t>
            </a:r>
          </a:p>
          <a:p>
            <a:pPr marL="285750" indent="-285750">
              <a:buFont typeface="Arial" panose="020B0604020202020204" pitchFamily="34" charset="0"/>
              <a:buChar char="•"/>
            </a:pPr>
            <a:r>
              <a:rPr lang="fr-CH" sz="1400" u="sng" dirty="0">
                <a:latin typeface="Arial" panose="020B0604020202020204" pitchFamily="34" charset="0"/>
                <a:cs typeface="Arial" panose="020B0604020202020204" pitchFamily="34" charset="0"/>
              </a:rPr>
              <a:t>Saskia den Boon</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Matteo </a:t>
            </a:r>
            <a:r>
              <a:rPr lang="fr-CH" sz="1400" dirty="0" err="1">
                <a:latin typeface="Arial" panose="020B0604020202020204" pitchFamily="34" charset="0"/>
                <a:cs typeface="Arial" panose="020B0604020202020204" pitchFamily="34" charset="0"/>
              </a:rPr>
              <a:t>Zignol</a:t>
            </a:r>
            <a:endParaRPr lang="fr-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Dennis Falzon</a:t>
            </a: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Cecily</a:t>
            </a:r>
            <a:r>
              <a:rPr lang="fr-CH" sz="1400" dirty="0">
                <a:latin typeface="Arial" panose="020B0604020202020204" pitchFamily="34" charset="0"/>
                <a:cs typeface="Arial" panose="020B0604020202020204" pitchFamily="34" charset="0"/>
              </a:rPr>
              <a:t> Miller</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Ines Garcia </a:t>
            </a:r>
            <a:r>
              <a:rPr lang="fr-CH" sz="1400" dirty="0" err="1">
                <a:latin typeface="Arial" panose="020B0604020202020204" pitchFamily="34" charset="0"/>
                <a:cs typeface="Arial" panose="020B0604020202020204" pitchFamily="34" charset="0"/>
              </a:rPr>
              <a:t>Baena</a:t>
            </a:r>
            <a:endParaRPr lang="fr-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Nimalan</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Arinaminpathy</a:t>
            </a:r>
            <a:endParaRPr lang="fr-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Mathieu Bastard</a:t>
            </a:r>
          </a:p>
        </p:txBody>
      </p:sp>
      <p:sp>
        <p:nvSpPr>
          <p:cNvPr id="12" name="TextBox 11">
            <a:extLst>
              <a:ext uri="{FF2B5EF4-FFF2-40B4-BE49-F238E27FC236}">
                <a16:creationId xmlns:a16="http://schemas.microsoft.com/office/drawing/2014/main" id="{330DD9F5-5437-4FE9-9F08-4D7D0E2F5EE0}"/>
              </a:ext>
            </a:extLst>
          </p:cNvPr>
          <p:cNvSpPr txBox="1"/>
          <p:nvPr/>
        </p:nvSpPr>
        <p:spPr>
          <a:xfrm>
            <a:off x="328314" y="1357464"/>
            <a:ext cx="3913748" cy="1384995"/>
          </a:xfrm>
          <a:prstGeom prst="rect">
            <a:avLst/>
          </a:prstGeom>
          <a:noFill/>
        </p:spPr>
        <p:txBody>
          <a:bodyPr wrap="square">
            <a:spAutoFit/>
          </a:bodyPr>
          <a:lstStyle/>
          <a:p>
            <a:pPr marL="0" indent="0">
              <a:buNone/>
            </a:pPr>
            <a:r>
              <a:rPr lang="fr-CH" sz="1400" b="1" dirty="0">
                <a:latin typeface="Arial" panose="020B0604020202020204" pitchFamily="34" charset="0"/>
                <a:cs typeface="Arial" panose="020B0604020202020204" pitchFamily="34" charset="0"/>
              </a:rPr>
              <a:t>Modeling and </a:t>
            </a:r>
            <a:r>
              <a:rPr lang="fr-CH" sz="1400" b="1" dirty="0" err="1">
                <a:latin typeface="Arial" panose="020B0604020202020204" pitchFamily="34" charset="0"/>
                <a:cs typeface="Arial" panose="020B0604020202020204" pitchFamily="34" charset="0"/>
              </a:rPr>
              <a:t>Costing</a:t>
            </a:r>
            <a:r>
              <a:rPr lang="fr-CH" sz="1400" b="1" dirty="0">
                <a:latin typeface="Arial" panose="020B0604020202020204" pitchFamily="34" charset="0"/>
                <a:cs typeface="Arial" panose="020B0604020202020204" pitchFamily="34" charset="0"/>
              </a:rPr>
              <a:t> team</a:t>
            </a:r>
          </a:p>
          <a:p>
            <a:pPr marL="285750" indent="-285750">
              <a:buFont typeface="Arial" panose="020B0604020202020204" pitchFamily="34" charset="0"/>
              <a:buChar char="•"/>
            </a:pPr>
            <a:r>
              <a:rPr lang="fr-CH" sz="1400" u="sng" dirty="0">
                <a:latin typeface="Arial" panose="020B0604020202020204" pitchFamily="34" charset="0"/>
                <a:cs typeface="Arial" panose="020B0604020202020204" pitchFamily="34" charset="0"/>
              </a:rPr>
              <a:t>Juan </a:t>
            </a:r>
            <a:r>
              <a:rPr lang="fr-CH" sz="1400" u="sng" dirty="0" err="1">
                <a:latin typeface="Arial" panose="020B0604020202020204" pitchFamily="34" charset="0"/>
                <a:cs typeface="Arial" panose="020B0604020202020204" pitchFamily="34" charset="0"/>
              </a:rPr>
              <a:t>Vesga</a:t>
            </a:r>
            <a:r>
              <a:rPr lang="fr-CH" sz="1400" u="sng" dirty="0">
                <a:latin typeface="Arial" panose="020B0604020202020204" pitchFamily="34" charset="0"/>
                <a:cs typeface="Arial" panose="020B0604020202020204" pitchFamily="34" charset="0"/>
              </a:rPr>
              <a:t> (LSHTM)</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Mona Salah (McGill </a:t>
            </a:r>
            <a:r>
              <a:rPr lang="fr-CH" sz="1400" dirty="0" err="1">
                <a:latin typeface="Arial" panose="020B0604020202020204" pitchFamily="34" charset="0"/>
                <a:cs typeface="Arial" panose="020B0604020202020204" pitchFamily="34" charset="0"/>
              </a:rPr>
              <a:t>University</a:t>
            </a:r>
            <a:r>
              <a:rPr lang="fr-CH"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Monica </a:t>
            </a:r>
            <a:r>
              <a:rPr lang="fr-CH" sz="1400" dirty="0" err="1">
                <a:latin typeface="Arial" panose="020B0604020202020204" pitchFamily="34" charset="0"/>
                <a:cs typeface="Arial" panose="020B0604020202020204" pitchFamily="34" charset="0"/>
              </a:rPr>
              <a:t>Shandal</a:t>
            </a:r>
            <a:r>
              <a:rPr lang="fr-CH" sz="1400" dirty="0">
                <a:latin typeface="Arial" panose="020B0604020202020204" pitchFamily="34" charset="0"/>
                <a:cs typeface="Arial" panose="020B0604020202020204" pitchFamily="34" charset="0"/>
              </a:rPr>
              <a:t> (UCSC)</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Elias Jabbour (McGill </a:t>
            </a:r>
            <a:r>
              <a:rPr lang="fr-CH" sz="1400" dirty="0" err="1">
                <a:latin typeface="Arial" panose="020B0604020202020204" pitchFamily="34" charset="0"/>
                <a:cs typeface="Arial" panose="020B0604020202020204" pitchFamily="34" charset="0"/>
              </a:rPr>
              <a:t>University</a:t>
            </a:r>
            <a:r>
              <a:rPr lang="fr-CH"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Kevin </a:t>
            </a:r>
            <a:r>
              <a:rPr lang="fr-CH" sz="1400" dirty="0" err="1">
                <a:latin typeface="Arial" panose="020B0604020202020204" pitchFamily="34" charset="0"/>
                <a:cs typeface="Arial" panose="020B0604020202020204" pitchFamily="34" charset="0"/>
              </a:rPr>
              <a:t>Schwartzman</a:t>
            </a:r>
            <a:r>
              <a:rPr lang="fr-CH" sz="1400" dirty="0">
                <a:latin typeface="Arial" panose="020B0604020202020204" pitchFamily="34" charset="0"/>
                <a:cs typeface="Arial" panose="020B0604020202020204" pitchFamily="34" charset="0"/>
              </a:rPr>
              <a:t> (McGill </a:t>
            </a:r>
            <a:r>
              <a:rPr lang="fr-CH" sz="1400" dirty="0" err="1">
                <a:latin typeface="Arial" panose="020B0604020202020204" pitchFamily="34" charset="0"/>
                <a:cs typeface="Arial" panose="020B0604020202020204" pitchFamily="34" charset="0"/>
              </a:rPr>
              <a:t>University</a:t>
            </a:r>
            <a:r>
              <a:rPr lang="fr-CH" sz="1400" dirty="0">
                <a:latin typeface="Arial" panose="020B0604020202020204" pitchFamily="34" charset="0"/>
                <a:cs typeface="Arial" panose="020B0604020202020204" pitchFamily="34" charset="0"/>
              </a:rPr>
              <a:t>)</a:t>
            </a:r>
          </a:p>
        </p:txBody>
      </p:sp>
      <p:pic>
        <p:nvPicPr>
          <p:cNvPr id="1026" name="Picture 2" descr="World Health Organization | United Nations">
            <a:extLst>
              <a:ext uri="{FF2B5EF4-FFF2-40B4-BE49-F238E27FC236}">
                <a16:creationId xmlns:a16="http://schemas.microsoft.com/office/drawing/2014/main" id="{CA2BFD0A-985F-70A3-F2A8-6D8EF4339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26" y="4980783"/>
            <a:ext cx="1961659" cy="10985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89945B-2F8C-1E9C-2F1A-5A58E8A11439}"/>
              </a:ext>
            </a:extLst>
          </p:cNvPr>
          <p:cNvSpPr txBox="1"/>
          <p:nvPr/>
        </p:nvSpPr>
        <p:spPr>
          <a:xfrm>
            <a:off x="4630192" y="762378"/>
            <a:ext cx="8474337" cy="369332"/>
          </a:xfrm>
          <a:prstGeom prst="rect">
            <a:avLst/>
          </a:prstGeom>
          <a:noFill/>
        </p:spPr>
        <p:txBody>
          <a:bodyPr wrap="square">
            <a:spAutoFit/>
          </a:bodyPr>
          <a:lstStyle/>
          <a:p>
            <a:r>
              <a:rPr lang="en-CA" dirty="0">
                <a:latin typeface="Arial" panose="020B0604020202020204" pitchFamily="34" charset="0"/>
                <a:cs typeface="Arial" panose="020B0604020202020204" pitchFamily="34" charset="0"/>
              </a:rPr>
              <a:t>https://www.medrxiv.org/content/10.1101/2024.03.12.24303930v1.full</a:t>
            </a:r>
          </a:p>
        </p:txBody>
      </p:sp>
    </p:spTree>
    <p:extLst>
      <p:ext uri="{BB962C8B-B14F-4D97-AF65-F5344CB8AC3E}">
        <p14:creationId xmlns:p14="http://schemas.microsoft.com/office/powerpoint/2010/main" val="235224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D52D-0A39-A4AB-55A5-55E3FD8085D6}"/>
              </a:ext>
            </a:extLst>
          </p:cNvPr>
          <p:cNvSpPr>
            <a:spLocks noGrp="1"/>
          </p:cNvSpPr>
          <p:nvPr>
            <p:ph type="title"/>
          </p:nvPr>
        </p:nvSpPr>
        <p:spPr/>
        <p:txBody>
          <a:bodyPr/>
          <a:lstStyle/>
          <a:p>
            <a:r>
              <a:rPr lang="en-CA" dirty="0"/>
              <a:t>Background</a:t>
            </a:r>
          </a:p>
        </p:txBody>
      </p:sp>
      <p:sp>
        <p:nvSpPr>
          <p:cNvPr id="4" name="Content Placeholder 3">
            <a:extLst>
              <a:ext uri="{FF2B5EF4-FFF2-40B4-BE49-F238E27FC236}">
                <a16:creationId xmlns:a16="http://schemas.microsoft.com/office/drawing/2014/main" id="{2B847ED4-F63B-EEC2-F0D3-F91F64475005}"/>
              </a:ext>
            </a:extLst>
          </p:cNvPr>
          <p:cNvSpPr>
            <a:spLocks noGrp="1"/>
          </p:cNvSpPr>
          <p:nvPr>
            <p:ph sz="quarter" idx="10"/>
          </p:nvPr>
        </p:nvSpPr>
        <p:spPr/>
        <p:txBody>
          <a:bodyPr/>
          <a:lstStyle/>
          <a:p>
            <a:r>
              <a:rPr lang="en-CA" dirty="0"/>
              <a:t>Global tuberculosis incidence is falling slowly</a:t>
            </a:r>
          </a:p>
        </p:txBody>
      </p:sp>
      <p:pic>
        <p:nvPicPr>
          <p:cNvPr id="6" name="Picture 5">
            <a:extLst>
              <a:ext uri="{FF2B5EF4-FFF2-40B4-BE49-F238E27FC236}">
                <a16:creationId xmlns:a16="http://schemas.microsoft.com/office/drawing/2014/main" id="{3BD8E1E5-C21F-BBAF-CBEC-467607920680}"/>
              </a:ext>
            </a:extLst>
          </p:cNvPr>
          <p:cNvPicPr>
            <a:picLocks noChangeAspect="1"/>
          </p:cNvPicPr>
          <p:nvPr/>
        </p:nvPicPr>
        <p:blipFill>
          <a:blip r:embed="rId2"/>
          <a:stretch>
            <a:fillRect/>
          </a:stretch>
        </p:blipFill>
        <p:spPr>
          <a:xfrm>
            <a:off x="1200358" y="1382629"/>
            <a:ext cx="8271761" cy="4704042"/>
          </a:xfrm>
          <a:prstGeom prst="rect">
            <a:avLst/>
          </a:prstGeom>
        </p:spPr>
      </p:pic>
      <p:cxnSp>
        <p:nvCxnSpPr>
          <p:cNvPr id="8" name="Straight Arrow Connector 7">
            <a:extLst>
              <a:ext uri="{FF2B5EF4-FFF2-40B4-BE49-F238E27FC236}">
                <a16:creationId xmlns:a16="http://schemas.microsoft.com/office/drawing/2014/main" id="{1190D133-5B88-38E3-072A-6AE9DD046D4D}"/>
              </a:ext>
            </a:extLst>
          </p:cNvPr>
          <p:cNvCxnSpPr>
            <a:cxnSpLocks/>
          </p:cNvCxnSpPr>
          <p:nvPr/>
        </p:nvCxnSpPr>
        <p:spPr>
          <a:xfrm flipH="1">
            <a:off x="7991856" y="2569464"/>
            <a:ext cx="1673352" cy="64008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214416E4-5D2B-06D2-2D68-C667605DD012}"/>
              </a:ext>
            </a:extLst>
          </p:cNvPr>
          <p:cNvSpPr txBox="1"/>
          <p:nvPr/>
        </p:nvSpPr>
        <p:spPr>
          <a:xfrm>
            <a:off x="9665208" y="2338631"/>
            <a:ext cx="2245102" cy="461665"/>
          </a:xfrm>
          <a:prstGeom prst="rect">
            <a:avLst/>
          </a:prstGeom>
          <a:noFill/>
        </p:spPr>
        <p:txBody>
          <a:bodyPr wrap="none" rtlCol="0">
            <a:spAutoFit/>
          </a:bodyPr>
          <a:lstStyle/>
          <a:p>
            <a:r>
              <a:rPr lang="en-CA" sz="2400" dirty="0">
                <a:solidFill>
                  <a:srgbClr val="FF0000"/>
                </a:solidFill>
                <a:latin typeface="Arial" panose="020B0604020202020204" pitchFamily="34" charset="0"/>
                <a:cs typeface="Arial" panose="020B0604020202020204" pitchFamily="34" charset="0"/>
              </a:rPr>
              <a:t>Your eyes here</a:t>
            </a:r>
          </a:p>
        </p:txBody>
      </p:sp>
      <p:sp>
        <p:nvSpPr>
          <p:cNvPr id="16" name="TextBox 15">
            <a:extLst>
              <a:ext uri="{FF2B5EF4-FFF2-40B4-BE49-F238E27FC236}">
                <a16:creationId xmlns:a16="http://schemas.microsoft.com/office/drawing/2014/main" id="{E428DB1E-00F1-C4D4-7BF4-458849743B04}"/>
              </a:ext>
            </a:extLst>
          </p:cNvPr>
          <p:cNvSpPr txBox="1"/>
          <p:nvPr/>
        </p:nvSpPr>
        <p:spPr>
          <a:xfrm>
            <a:off x="0" y="6535955"/>
            <a:ext cx="4645699" cy="246221"/>
          </a:xfrm>
          <a:prstGeom prst="rect">
            <a:avLst/>
          </a:prstGeom>
          <a:noFill/>
        </p:spPr>
        <p:txBody>
          <a:bodyPr wrap="square" rtlCol="0">
            <a:spAutoFit/>
          </a:bodyPr>
          <a:lstStyle/>
          <a:p>
            <a:r>
              <a:rPr lang="en-CA" sz="1000" dirty="0">
                <a:solidFill>
                  <a:schemeClr val="accent1">
                    <a:lumMod val="50000"/>
                  </a:schemeClr>
                </a:solidFill>
                <a:latin typeface="Arial" panose="020B0604020202020204" pitchFamily="34" charset="0"/>
                <a:cs typeface="Arial" panose="020B0604020202020204" pitchFamily="34" charset="0"/>
              </a:rPr>
              <a:t>WHO TB Report, 2023.</a:t>
            </a:r>
          </a:p>
        </p:txBody>
      </p:sp>
      <p:cxnSp>
        <p:nvCxnSpPr>
          <p:cNvPr id="3" name="Straight Arrow Connector 2">
            <a:extLst>
              <a:ext uri="{FF2B5EF4-FFF2-40B4-BE49-F238E27FC236}">
                <a16:creationId xmlns:a16="http://schemas.microsoft.com/office/drawing/2014/main" id="{DC1602E9-E331-40E2-43C7-6E1452017BBA}"/>
              </a:ext>
            </a:extLst>
          </p:cNvPr>
          <p:cNvCxnSpPr>
            <a:cxnSpLocks/>
            <a:stCxn id="5" idx="1"/>
          </p:cNvCxnSpPr>
          <p:nvPr/>
        </p:nvCxnSpPr>
        <p:spPr>
          <a:xfrm flipH="1">
            <a:off x="7991856" y="3602291"/>
            <a:ext cx="1673352" cy="45541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4D885B98-08A4-729B-1801-2E5B6F076F50}"/>
              </a:ext>
            </a:extLst>
          </p:cNvPr>
          <p:cNvSpPr txBox="1"/>
          <p:nvPr/>
        </p:nvSpPr>
        <p:spPr>
          <a:xfrm>
            <a:off x="9665208" y="3186792"/>
            <a:ext cx="2324675" cy="830997"/>
          </a:xfrm>
          <a:prstGeom prst="rect">
            <a:avLst/>
          </a:prstGeom>
          <a:noFill/>
        </p:spPr>
        <p:txBody>
          <a:bodyPr wrap="none" rtlCol="0">
            <a:spAutoFit/>
          </a:bodyPr>
          <a:lstStyle/>
          <a:p>
            <a:r>
              <a:rPr lang="en-CA" sz="2400" dirty="0">
                <a:solidFill>
                  <a:srgbClr val="FF0000"/>
                </a:solidFill>
                <a:latin typeface="Arial" panose="020B0604020202020204" pitchFamily="34" charset="0"/>
                <a:cs typeface="Arial" panose="020B0604020202020204" pitchFamily="34" charset="0"/>
              </a:rPr>
              <a:t>Now move your</a:t>
            </a:r>
          </a:p>
          <a:p>
            <a:r>
              <a:rPr lang="en-CA" sz="2400" dirty="0">
                <a:solidFill>
                  <a:srgbClr val="FF0000"/>
                </a:solidFill>
                <a:latin typeface="Arial" panose="020B0604020202020204" pitchFamily="34" charset="0"/>
                <a:cs typeface="Arial" panose="020B0604020202020204" pitchFamily="34" charset="0"/>
              </a:rPr>
              <a:t>eyes here</a:t>
            </a:r>
          </a:p>
        </p:txBody>
      </p:sp>
      <p:sp>
        <p:nvSpPr>
          <p:cNvPr id="9" name="TextBox 8">
            <a:extLst>
              <a:ext uri="{FF2B5EF4-FFF2-40B4-BE49-F238E27FC236}">
                <a16:creationId xmlns:a16="http://schemas.microsoft.com/office/drawing/2014/main" id="{B0B45F95-3702-2437-48C6-E034E12708A7}"/>
              </a:ext>
            </a:extLst>
          </p:cNvPr>
          <p:cNvSpPr txBox="1"/>
          <p:nvPr/>
        </p:nvSpPr>
        <p:spPr>
          <a:xfrm>
            <a:off x="202117" y="1707811"/>
            <a:ext cx="11787766" cy="3539430"/>
          </a:xfrm>
          <a:prstGeom prst="rect">
            <a:avLst/>
          </a:prstGeom>
          <a:solidFill>
            <a:schemeClr val="bg1"/>
          </a:solidFill>
          <a:ln w="28575">
            <a:solidFill>
              <a:schemeClr val="tx1"/>
            </a:solidFill>
          </a:ln>
        </p:spPr>
        <p:txBody>
          <a:bodyPr wrap="square" rtlCol="0">
            <a:spAutoFit/>
          </a:bodyPr>
          <a:lstStyle/>
          <a:p>
            <a:pPr algn="ctr"/>
            <a:endParaRPr lang="en-CA" sz="2800" b="1" dirty="0">
              <a:solidFill>
                <a:srgbClr val="FF0000"/>
              </a:solidFill>
              <a:latin typeface="Arial" panose="020B0604020202020204" pitchFamily="34" charset="0"/>
              <a:cs typeface="Arial" panose="020B0604020202020204" pitchFamily="34" charset="0"/>
            </a:endParaRPr>
          </a:p>
          <a:p>
            <a:pPr algn="ctr"/>
            <a:r>
              <a:rPr lang="en-CA" sz="2800" b="1" dirty="0">
                <a:solidFill>
                  <a:srgbClr val="FF0000"/>
                </a:solidFill>
                <a:latin typeface="Arial" panose="020B0604020202020204" pitchFamily="34" charset="0"/>
                <a:cs typeface="Arial" panose="020B0604020202020204" pitchFamily="34" charset="0"/>
              </a:rPr>
              <a:t>To reach tuberculosis elimination by 2050, we need to reduce annual tuberculosis incidence globally by 30% each and every year.</a:t>
            </a:r>
          </a:p>
          <a:p>
            <a:pPr algn="ctr"/>
            <a:endParaRPr lang="en-CA" sz="2800" b="1" dirty="0">
              <a:solidFill>
                <a:srgbClr val="FF0000"/>
              </a:solidFill>
              <a:latin typeface="Arial" panose="020B0604020202020204" pitchFamily="34" charset="0"/>
              <a:cs typeface="Arial" panose="020B0604020202020204" pitchFamily="34" charset="0"/>
            </a:endParaRPr>
          </a:p>
          <a:p>
            <a:pPr algn="ctr"/>
            <a:r>
              <a:rPr lang="en-CA" sz="2800" b="1" dirty="0">
                <a:solidFill>
                  <a:srgbClr val="FF0000"/>
                </a:solidFill>
                <a:latin typeface="Arial" panose="020B0604020202020204" pitchFamily="34" charset="0"/>
                <a:cs typeface="Arial" panose="020B0604020202020204" pitchFamily="34" charset="0"/>
              </a:rPr>
              <a:t>We haven’t been much better than 1.5% reductions recently… if we could get back on that track, we would eliminate tuberculosis by the year 2500 (476 years).</a:t>
            </a:r>
          </a:p>
          <a:p>
            <a:pPr algn="ctr"/>
            <a:endParaRPr lang="en-CA"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6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8FB6-49B8-4AD5-ADAA-7AD3F02331C3}"/>
              </a:ext>
            </a:extLst>
          </p:cNvPr>
          <p:cNvSpPr>
            <a:spLocks noGrp="1"/>
          </p:cNvSpPr>
          <p:nvPr>
            <p:ph type="title"/>
          </p:nvPr>
        </p:nvSpPr>
        <p:spPr/>
        <p:txBody>
          <a:bodyPr/>
          <a:lstStyle/>
          <a:p>
            <a:r>
              <a:rPr lang="en-CA" dirty="0"/>
              <a:t>Background</a:t>
            </a:r>
          </a:p>
        </p:txBody>
      </p:sp>
      <p:sp>
        <p:nvSpPr>
          <p:cNvPr id="3" name="Content Placeholder 2">
            <a:extLst>
              <a:ext uri="{FF2B5EF4-FFF2-40B4-BE49-F238E27FC236}">
                <a16:creationId xmlns:a16="http://schemas.microsoft.com/office/drawing/2014/main" id="{75C5B432-1EF7-023C-0B2A-FC7644F410F0}"/>
              </a:ext>
            </a:extLst>
          </p:cNvPr>
          <p:cNvSpPr>
            <a:spLocks noGrp="1"/>
          </p:cNvSpPr>
          <p:nvPr>
            <p:ph idx="1"/>
          </p:nvPr>
        </p:nvSpPr>
        <p:spPr>
          <a:xfrm>
            <a:off x="838200" y="1559617"/>
            <a:ext cx="10515600" cy="4507695"/>
          </a:xfrm>
        </p:spPr>
        <p:txBody>
          <a:bodyPr>
            <a:normAutofit lnSpcReduction="10000"/>
          </a:bodyPr>
          <a:lstStyle/>
          <a:p>
            <a:r>
              <a:rPr lang="en-CA" dirty="0"/>
              <a:t>Our armamentarium of diagnostics and treatments are not perfect – but better than we’ve ever had!</a:t>
            </a:r>
          </a:p>
          <a:p>
            <a:endParaRPr lang="en-CA" dirty="0"/>
          </a:p>
          <a:p>
            <a:r>
              <a:rPr lang="en-CA" dirty="0"/>
              <a:t>We have rapid PCR based diagnostics for TB disease (diagnosis in &lt;2h)</a:t>
            </a:r>
          </a:p>
          <a:p>
            <a:endParaRPr lang="en-CA" dirty="0"/>
          </a:p>
          <a:p>
            <a:r>
              <a:rPr lang="en-CA" dirty="0"/>
              <a:t>We have mobile, digital x-ray units to support TB disease screening (on a van!)</a:t>
            </a:r>
          </a:p>
          <a:p>
            <a:pPr lvl="1"/>
            <a:r>
              <a:rPr lang="en-CA" dirty="0"/>
              <a:t>These can be combined with computer aided detection of abnormalities</a:t>
            </a:r>
          </a:p>
          <a:p>
            <a:pPr lvl="1"/>
            <a:endParaRPr lang="en-CA" dirty="0"/>
          </a:p>
          <a:p>
            <a:r>
              <a:rPr lang="en-CA" dirty="0"/>
              <a:t>We have MUCH shorter treatments for drug-resistant TB disease (now 6 months vs. 9-18 months), and short regimens for TB infection (1-3 months!)</a:t>
            </a:r>
          </a:p>
          <a:p>
            <a:endParaRPr lang="en-CA" dirty="0"/>
          </a:p>
          <a:p>
            <a:r>
              <a:rPr lang="en-CA" dirty="0"/>
              <a:t>Even if imperfect and even if they don’t </a:t>
            </a:r>
            <a:r>
              <a:rPr lang="en-CA" b="1" dirty="0"/>
              <a:t>ELIMINATE TB</a:t>
            </a:r>
            <a:r>
              <a:rPr lang="en-CA" dirty="0"/>
              <a:t>… using them </a:t>
            </a:r>
            <a:r>
              <a:rPr lang="en-CA" i="1" dirty="0"/>
              <a:t>could</a:t>
            </a:r>
            <a:r>
              <a:rPr lang="en-CA" dirty="0"/>
              <a:t> have a significant impact. But how much? And would we “get back?”</a:t>
            </a:r>
          </a:p>
        </p:txBody>
      </p:sp>
      <p:sp>
        <p:nvSpPr>
          <p:cNvPr id="4" name="Content Placeholder 3">
            <a:extLst>
              <a:ext uri="{FF2B5EF4-FFF2-40B4-BE49-F238E27FC236}">
                <a16:creationId xmlns:a16="http://schemas.microsoft.com/office/drawing/2014/main" id="{41666295-1796-AF05-9386-C9EDDECDE03C}"/>
              </a:ext>
            </a:extLst>
          </p:cNvPr>
          <p:cNvSpPr>
            <a:spLocks noGrp="1"/>
          </p:cNvSpPr>
          <p:nvPr>
            <p:ph sz="quarter" idx="10"/>
          </p:nvPr>
        </p:nvSpPr>
        <p:spPr/>
        <p:txBody>
          <a:bodyPr/>
          <a:lstStyle/>
          <a:p>
            <a:r>
              <a:rPr lang="en-CA" dirty="0"/>
              <a:t>We need not wait for new technologies</a:t>
            </a:r>
          </a:p>
        </p:txBody>
      </p:sp>
    </p:spTree>
    <p:extLst>
      <p:ext uri="{BB962C8B-B14F-4D97-AF65-F5344CB8AC3E}">
        <p14:creationId xmlns:p14="http://schemas.microsoft.com/office/powerpoint/2010/main" val="96919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0648-BAF8-3A53-52FC-DC609722FF6F}"/>
              </a:ext>
            </a:extLst>
          </p:cNvPr>
          <p:cNvSpPr>
            <a:spLocks noGrp="1"/>
          </p:cNvSpPr>
          <p:nvPr>
            <p:ph type="title"/>
          </p:nvPr>
        </p:nvSpPr>
        <p:spPr/>
        <p:txBody>
          <a:bodyPr/>
          <a:lstStyle/>
          <a:p>
            <a:r>
              <a:rPr lang="en-CA" dirty="0"/>
              <a:t>Objectives</a:t>
            </a:r>
          </a:p>
        </p:txBody>
      </p:sp>
      <p:sp>
        <p:nvSpPr>
          <p:cNvPr id="3" name="Content Placeholder 2">
            <a:extLst>
              <a:ext uri="{FF2B5EF4-FFF2-40B4-BE49-F238E27FC236}">
                <a16:creationId xmlns:a16="http://schemas.microsoft.com/office/drawing/2014/main" id="{DAE56AA9-2D1F-7B34-E5D3-BF37B2E69452}"/>
              </a:ext>
            </a:extLst>
          </p:cNvPr>
          <p:cNvSpPr>
            <a:spLocks noGrp="1"/>
          </p:cNvSpPr>
          <p:nvPr>
            <p:ph idx="1"/>
          </p:nvPr>
        </p:nvSpPr>
        <p:spPr>
          <a:xfrm>
            <a:off x="838200" y="1933575"/>
            <a:ext cx="10515600" cy="3486150"/>
          </a:xfrm>
        </p:spPr>
        <p:txBody>
          <a:bodyPr>
            <a:normAutofit lnSpcReduction="10000"/>
          </a:bodyPr>
          <a:lstStyle/>
          <a:p>
            <a:pPr marL="0" indent="0" algn="ctr">
              <a:buNone/>
            </a:pPr>
            <a:r>
              <a:rPr lang="en-CA" sz="3200" dirty="0"/>
              <a:t>We worked with the World Health Organization and four countries with distinct tuberculosis epidemiology to model the scale-up of current technologies for tuberculosis screening and preventive treatment and estimate:</a:t>
            </a:r>
          </a:p>
          <a:p>
            <a:pPr marL="0" indent="0" algn="ctr">
              <a:buNone/>
            </a:pPr>
            <a:endParaRPr lang="en-CA" sz="3200" dirty="0"/>
          </a:p>
          <a:p>
            <a:pPr marL="514350" indent="-514350" algn="ctr">
              <a:buAutoNum type="arabicPeriod"/>
            </a:pPr>
            <a:r>
              <a:rPr lang="en-CA" sz="3200" dirty="0"/>
              <a:t>Epidemiological impact</a:t>
            </a:r>
          </a:p>
          <a:p>
            <a:pPr marL="514350" indent="-514350" algn="ctr">
              <a:buAutoNum type="arabicPeriod"/>
            </a:pPr>
            <a:r>
              <a:rPr lang="en-CA" sz="3200" dirty="0"/>
              <a:t>The return-on-investment</a:t>
            </a:r>
          </a:p>
        </p:txBody>
      </p:sp>
      <p:sp>
        <p:nvSpPr>
          <p:cNvPr id="4" name="Content Placeholder 3">
            <a:extLst>
              <a:ext uri="{FF2B5EF4-FFF2-40B4-BE49-F238E27FC236}">
                <a16:creationId xmlns:a16="http://schemas.microsoft.com/office/drawing/2014/main" id="{5118DE93-D361-8E04-BAB6-B90D23216B04}"/>
              </a:ext>
            </a:extLst>
          </p:cNvPr>
          <p:cNvSpPr>
            <a:spLocks noGrp="1"/>
          </p:cNvSpPr>
          <p:nvPr>
            <p:ph sz="quarter" idx="10"/>
          </p:nvPr>
        </p:nvSpPr>
        <p:spPr>
          <a:xfrm>
            <a:off x="838200" y="671137"/>
            <a:ext cx="10515600" cy="1060844"/>
          </a:xfrm>
        </p:spPr>
        <p:txBody>
          <a:bodyPr/>
          <a:lstStyle/>
          <a:p>
            <a:r>
              <a:rPr lang="en-CA" dirty="0"/>
              <a:t>The key question: How do we motivate countries to implement tools we know work?</a:t>
            </a:r>
          </a:p>
        </p:txBody>
      </p:sp>
    </p:spTree>
    <p:extLst>
      <p:ext uri="{BB962C8B-B14F-4D97-AF65-F5344CB8AC3E}">
        <p14:creationId xmlns:p14="http://schemas.microsoft.com/office/powerpoint/2010/main" val="40563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0AC4-FD10-4996-A7C3-B32B3C8F8BBD}"/>
              </a:ext>
            </a:extLst>
          </p:cNvPr>
          <p:cNvSpPr>
            <a:spLocks noGrp="1"/>
          </p:cNvSpPr>
          <p:nvPr>
            <p:ph type="title"/>
          </p:nvPr>
        </p:nvSpPr>
        <p:spPr/>
        <p:txBody>
          <a:bodyPr/>
          <a:lstStyle/>
          <a:p>
            <a:r>
              <a:rPr lang="en-CA" dirty="0"/>
              <a:t>Methods</a:t>
            </a:r>
          </a:p>
        </p:txBody>
      </p:sp>
      <p:sp>
        <p:nvSpPr>
          <p:cNvPr id="4" name="Content Placeholder 3">
            <a:extLst>
              <a:ext uri="{FF2B5EF4-FFF2-40B4-BE49-F238E27FC236}">
                <a16:creationId xmlns:a16="http://schemas.microsoft.com/office/drawing/2014/main" id="{8711B48D-9BF9-F06A-9C54-BEF06364D7BD}"/>
              </a:ext>
            </a:extLst>
          </p:cNvPr>
          <p:cNvSpPr>
            <a:spLocks noGrp="1"/>
          </p:cNvSpPr>
          <p:nvPr>
            <p:ph sz="quarter" idx="10"/>
          </p:nvPr>
        </p:nvSpPr>
        <p:spPr/>
        <p:txBody>
          <a:bodyPr/>
          <a:lstStyle/>
          <a:p>
            <a:r>
              <a:rPr lang="en-CA" dirty="0"/>
              <a:t>Participating countries and collaborative approach</a:t>
            </a:r>
          </a:p>
        </p:txBody>
      </p:sp>
      <p:pic>
        <p:nvPicPr>
          <p:cNvPr id="6" name="Picture 5">
            <a:extLst>
              <a:ext uri="{FF2B5EF4-FFF2-40B4-BE49-F238E27FC236}">
                <a16:creationId xmlns:a16="http://schemas.microsoft.com/office/drawing/2014/main" id="{B077A6C3-968F-11B3-558D-74BCD19AEA1B}"/>
              </a:ext>
            </a:extLst>
          </p:cNvPr>
          <p:cNvPicPr>
            <a:picLocks noChangeAspect="1"/>
          </p:cNvPicPr>
          <p:nvPr/>
        </p:nvPicPr>
        <p:blipFill>
          <a:blip r:embed="rId2"/>
          <a:stretch>
            <a:fillRect/>
          </a:stretch>
        </p:blipFill>
        <p:spPr>
          <a:xfrm>
            <a:off x="520463" y="1748038"/>
            <a:ext cx="2760345" cy="1725215"/>
          </a:xfrm>
          <a:prstGeom prst="rect">
            <a:avLst/>
          </a:prstGeom>
        </p:spPr>
      </p:pic>
      <p:pic>
        <p:nvPicPr>
          <p:cNvPr id="7" name="Picture 6">
            <a:extLst>
              <a:ext uri="{FF2B5EF4-FFF2-40B4-BE49-F238E27FC236}">
                <a16:creationId xmlns:a16="http://schemas.microsoft.com/office/drawing/2014/main" id="{0CBA72B9-F676-5E91-E289-14A165CDBAA7}"/>
              </a:ext>
            </a:extLst>
          </p:cNvPr>
          <p:cNvPicPr>
            <a:picLocks noChangeAspect="1"/>
          </p:cNvPicPr>
          <p:nvPr/>
        </p:nvPicPr>
        <p:blipFill>
          <a:blip r:embed="rId3"/>
          <a:stretch>
            <a:fillRect/>
          </a:stretch>
        </p:blipFill>
        <p:spPr>
          <a:xfrm>
            <a:off x="520463" y="3648075"/>
            <a:ext cx="2742343" cy="1828800"/>
          </a:xfrm>
          <a:prstGeom prst="rect">
            <a:avLst/>
          </a:prstGeom>
        </p:spPr>
      </p:pic>
      <p:pic>
        <p:nvPicPr>
          <p:cNvPr id="8" name="Picture 7">
            <a:extLst>
              <a:ext uri="{FF2B5EF4-FFF2-40B4-BE49-F238E27FC236}">
                <a16:creationId xmlns:a16="http://schemas.microsoft.com/office/drawing/2014/main" id="{2CD567CE-2453-C2C2-73F6-105D82CF8A64}"/>
              </a:ext>
            </a:extLst>
          </p:cNvPr>
          <p:cNvPicPr>
            <a:picLocks noChangeAspect="1"/>
          </p:cNvPicPr>
          <p:nvPr/>
        </p:nvPicPr>
        <p:blipFill>
          <a:blip r:embed="rId4"/>
          <a:stretch>
            <a:fillRect/>
          </a:stretch>
        </p:blipFill>
        <p:spPr>
          <a:xfrm>
            <a:off x="3553896" y="3648075"/>
            <a:ext cx="2587823" cy="1829753"/>
          </a:xfrm>
          <a:prstGeom prst="rect">
            <a:avLst/>
          </a:prstGeom>
        </p:spPr>
      </p:pic>
      <p:pic>
        <p:nvPicPr>
          <p:cNvPr id="9" name="Picture 8">
            <a:extLst>
              <a:ext uri="{FF2B5EF4-FFF2-40B4-BE49-F238E27FC236}">
                <a16:creationId xmlns:a16="http://schemas.microsoft.com/office/drawing/2014/main" id="{36200C0D-3CC2-B817-E308-96E613729393}"/>
              </a:ext>
            </a:extLst>
          </p:cNvPr>
          <p:cNvPicPr>
            <a:picLocks noChangeAspect="1"/>
          </p:cNvPicPr>
          <p:nvPr/>
        </p:nvPicPr>
        <p:blipFill>
          <a:blip r:embed="rId5"/>
          <a:stretch>
            <a:fillRect/>
          </a:stretch>
        </p:blipFill>
        <p:spPr>
          <a:xfrm>
            <a:off x="3553896" y="1748037"/>
            <a:ext cx="2587823" cy="1725215"/>
          </a:xfrm>
          <a:prstGeom prst="rect">
            <a:avLst/>
          </a:prstGeom>
        </p:spPr>
      </p:pic>
      <p:sp>
        <p:nvSpPr>
          <p:cNvPr id="11" name="TextBox 10">
            <a:extLst>
              <a:ext uri="{FF2B5EF4-FFF2-40B4-BE49-F238E27FC236}">
                <a16:creationId xmlns:a16="http://schemas.microsoft.com/office/drawing/2014/main" id="{F84C8DC0-9BAE-4CB1-DE2B-0516CD41BBB7}"/>
              </a:ext>
            </a:extLst>
          </p:cNvPr>
          <p:cNvSpPr txBox="1"/>
          <p:nvPr/>
        </p:nvSpPr>
        <p:spPr>
          <a:xfrm>
            <a:off x="6657975" y="1832937"/>
            <a:ext cx="5013562" cy="3477875"/>
          </a:xfrm>
          <a:prstGeom prst="rect">
            <a:avLst/>
          </a:prstGeom>
          <a:noFill/>
        </p:spPr>
        <p:txBody>
          <a:bodyPr wrap="square" rtlCol="0">
            <a:spAutoFit/>
          </a:bodyPr>
          <a:lstStyle/>
          <a:p>
            <a:r>
              <a:rPr lang="en-CA" sz="2000" dirty="0">
                <a:solidFill>
                  <a:schemeClr val="accent1">
                    <a:lumMod val="50000"/>
                  </a:schemeClr>
                </a:solidFill>
                <a:latin typeface="Arial" panose="020B0604020202020204" pitchFamily="34" charset="0"/>
                <a:cs typeface="Arial" panose="020B0604020202020204" pitchFamily="34" charset="0"/>
              </a:rPr>
              <a:t>Countries were approached for participation through WHO country offices</a:t>
            </a:r>
          </a:p>
          <a:p>
            <a:endParaRPr lang="en-CA" sz="2000" dirty="0">
              <a:solidFill>
                <a:schemeClr val="accent1">
                  <a:lumMod val="50000"/>
                </a:schemeClr>
              </a:solidFill>
              <a:latin typeface="Arial" panose="020B0604020202020204" pitchFamily="34" charset="0"/>
              <a:cs typeface="Arial" panose="020B0604020202020204" pitchFamily="34" charset="0"/>
            </a:endParaRPr>
          </a:p>
          <a:p>
            <a:r>
              <a:rPr lang="en-CA" sz="2000" dirty="0">
                <a:solidFill>
                  <a:schemeClr val="accent1">
                    <a:lumMod val="50000"/>
                  </a:schemeClr>
                </a:solidFill>
                <a:latin typeface="Arial" panose="020B0604020202020204" pitchFamily="34" charset="0"/>
                <a:cs typeface="Arial" panose="020B0604020202020204" pitchFamily="34" charset="0"/>
              </a:rPr>
              <a:t>Agreed to volunteer their time and expertise.</a:t>
            </a:r>
          </a:p>
          <a:p>
            <a:endParaRPr lang="en-CA" sz="2000" dirty="0">
              <a:solidFill>
                <a:schemeClr val="accent1">
                  <a:lumMod val="50000"/>
                </a:schemeClr>
              </a:solidFill>
              <a:latin typeface="Arial" panose="020B0604020202020204" pitchFamily="34" charset="0"/>
              <a:cs typeface="Arial" panose="020B0604020202020204" pitchFamily="34" charset="0"/>
            </a:endParaRPr>
          </a:p>
          <a:p>
            <a:r>
              <a:rPr lang="en-CA" sz="2000" dirty="0">
                <a:solidFill>
                  <a:schemeClr val="accent1">
                    <a:lumMod val="50000"/>
                  </a:schemeClr>
                </a:solidFill>
                <a:latin typeface="Arial" panose="020B0604020202020204" pitchFamily="34" charset="0"/>
                <a:cs typeface="Arial" panose="020B0604020202020204" pitchFamily="34" charset="0"/>
              </a:rPr>
              <a:t>Partnered with us to design interventions modeled, populations targeted, validate epidemiological and cost information, verify model calibration, and analyze and interpret results.</a:t>
            </a:r>
          </a:p>
        </p:txBody>
      </p:sp>
    </p:spTree>
    <p:extLst>
      <p:ext uri="{BB962C8B-B14F-4D97-AF65-F5344CB8AC3E}">
        <p14:creationId xmlns:p14="http://schemas.microsoft.com/office/powerpoint/2010/main" val="134601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B748-8CA1-9D19-757D-6968F76B6282}"/>
              </a:ext>
            </a:extLst>
          </p:cNvPr>
          <p:cNvSpPr>
            <a:spLocks noGrp="1"/>
          </p:cNvSpPr>
          <p:nvPr>
            <p:ph type="title"/>
          </p:nvPr>
        </p:nvSpPr>
        <p:spPr/>
        <p:txBody>
          <a:bodyPr/>
          <a:lstStyle/>
          <a:p>
            <a:r>
              <a:rPr lang="en-CA" dirty="0"/>
              <a:t>Methods</a:t>
            </a:r>
          </a:p>
        </p:txBody>
      </p:sp>
      <p:sp>
        <p:nvSpPr>
          <p:cNvPr id="4" name="Content Placeholder 3">
            <a:extLst>
              <a:ext uri="{FF2B5EF4-FFF2-40B4-BE49-F238E27FC236}">
                <a16:creationId xmlns:a16="http://schemas.microsoft.com/office/drawing/2014/main" id="{AEC963D1-EC7A-1725-8E5F-1B74579FBB70}"/>
              </a:ext>
            </a:extLst>
          </p:cNvPr>
          <p:cNvSpPr>
            <a:spLocks noGrp="1"/>
          </p:cNvSpPr>
          <p:nvPr>
            <p:ph sz="quarter" idx="10"/>
          </p:nvPr>
        </p:nvSpPr>
        <p:spPr/>
        <p:txBody>
          <a:bodyPr/>
          <a:lstStyle/>
          <a:p>
            <a:r>
              <a:rPr lang="en-CA" dirty="0"/>
              <a:t>Country characteristics</a:t>
            </a:r>
          </a:p>
        </p:txBody>
      </p:sp>
      <p:graphicFrame>
        <p:nvGraphicFramePr>
          <p:cNvPr id="5" name="Table 4">
            <a:extLst>
              <a:ext uri="{FF2B5EF4-FFF2-40B4-BE49-F238E27FC236}">
                <a16:creationId xmlns:a16="http://schemas.microsoft.com/office/drawing/2014/main" id="{C3D72241-77CE-D596-FA06-01556427480C}"/>
              </a:ext>
            </a:extLst>
          </p:cNvPr>
          <p:cNvGraphicFramePr>
            <a:graphicFrameLocks noGrp="1"/>
          </p:cNvGraphicFramePr>
          <p:nvPr>
            <p:extLst>
              <p:ext uri="{D42A27DB-BD31-4B8C-83A1-F6EECF244321}">
                <p14:modId xmlns:p14="http://schemas.microsoft.com/office/powerpoint/2010/main" val="3903130665"/>
              </p:ext>
            </p:extLst>
          </p:nvPr>
        </p:nvGraphicFramePr>
        <p:xfrm>
          <a:off x="371137" y="1528963"/>
          <a:ext cx="11548337" cy="4295966"/>
        </p:xfrm>
        <a:graphic>
          <a:graphicData uri="http://schemas.openxmlformats.org/drawingml/2006/table">
            <a:tbl>
              <a:tblPr>
                <a:tableStyleId>{2D5ABB26-0587-4C30-8999-92F81FD0307C}</a:tableStyleId>
              </a:tblPr>
              <a:tblGrid>
                <a:gridCol w="2145049">
                  <a:extLst>
                    <a:ext uri="{9D8B030D-6E8A-4147-A177-3AD203B41FA5}">
                      <a16:colId xmlns:a16="http://schemas.microsoft.com/office/drawing/2014/main" val="2792696079"/>
                    </a:ext>
                  </a:extLst>
                </a:gridCol>
                <a:gridCol w="2350822">
                  <a:extLst>
                    <a:ext uri="{9D8B030D-6E8A-4147-A177-3AD203B41FA5}">
                      <a16:colId xmlns:a16="http://schemas.microsoft.com/office/drawing/2014/main" val="3745839376"/>
                    </a:ext>
                  </a:extLst>
                </a:gridCol>
                <a:gridCol w="2350822">
                  <a:extLst>
                    <a:ext uri="{9D8B030D-6E8A-4147-A177-3AD203B41FA5}">
                      <a16:colId xmlns:a16="http://schemas.microsoft.com/office/drawing/2014/main" val="696187170"/>
                    </a:ext>
                  </a:extLst>
                </a:gridCol>
                <a:gridCol w="2350822">
                  <a:extLst>
                    <a:ext uri="{9D8B030D-6E8A-4147-A177-3AD203B41FA5}">
                      <a16:colId xmlns:a16="http://schemas.microsoft.com/office/drawing/2014/main" val="2207506054"/>
                    </a:ext>
                  </a:extLst>
                </a:gridCol>
                <a:gridCol w="2350822">
                  <a:extLst>
                    <a:ext uri="{9D8B030D-6E8A-4147-A177-3AD203B41FA5}">
                      <a16:colId xmlns:a16="http://schemas.microsoft.com/office/drawing/2014/main" val="1033017074"/>
                    </a:ext>
                  </a:extLst>
                </a:gridCol>
              </a:tblGrid>
              <a:tr h="546868">
                <a:tc>
                  <a:txBody>
                    <a:bodyPr/>
                    <a:lstStyle/>
                    <a:p>
                      <a:pPr algn="r" fontAlgn="ctr"/>
                      <a:r>
                        <a:rPr lang="en-CA" sz="1600" b="1" u="none" strike="noStrike" dirty="0">
                          <a:effectLst/>
                          <a:latin typeface="Arial" panose="020B0604020202020204" pitchFamily="34" charset="0"/>
                          <a:cs typeface="Arial" panose="020B0604020202020204" pitchFamily="34" charset="0"/>
                        </a:rPr>
                        <a:t> </a:t>
                      </a:r>
                      <a:endParaRPr lang="en-CA" sz="16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CA" sz="2000" b="1" u="none" strike="noStrike" dirty="0">
                          <a:effectLst/>
                          <a:latin typeface="Arial" panose="020B0604020202020204" pitchFamily="34" charset="0"/>
                          <a:cs typeface="Arial" panose="020B0604020202020204" pitchFamily="34" charset="0"/>
                        </a:rPr>
                        <a:t>Brazil</a:t>
                      </a:r>
                      <a:endParaRPr lang="en-CA" sz="20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CA" sz="2000" b="1" u="none" strike="noStrike" dirty="0">
                          <a:effectLst/>
                          <a:latin typeface="Arial" panose="020B0604020202020204" pitchFamily="34" charset="0"/>
                          <a:cs typeface="Arial" panose="020B0604020202020204" pitchFamily="34" charset="0"/>
                        </a:rPr>
                        <a:t>Georgia</a:t>
                      </a:r>
                      <a:endParaRPr lang="en-CA" sz="20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CA" sz="2000" b="1" u="none" strike="noStrike" dirty="0">
                          <a:effectLst/>
                          <a:latin typeface="Arial" panose="020B0604020202020204" pitchFamily="34" charset="0"/>
                          <a:cs typeface="Arial" panose="020B0604020202020204" pitchFamily="34" charset="0"/>
                        </a:rPr>
                        <a:t>Kenya</a:t>
                      </a:r>
                      <a:endParaRPr lang="en-CA" sz="20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r>
                        <a:rPr lang="en-CA" sz="2000" b="1" u="none" strike="noStrike" dirty="0">
                          <a:effectLst/>
                          <a:latin typeface="Arial" panose="020B0604020202020204" pitchFamily="34" charset="0"/>
                          <a:cs typeface="Arial" panose="020B0604020202020204" pitchFamily="34" charset="0"/>
                        </a:rPr>
                        <a:t>South Africa</a:t>
                      </a:r>
                      <a:endParaRPr lang="en-CA" sz="20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62730224"/>
                  </a:ext>
                </a:extLst>
              </a:tr>
              <a:tr h="330665">
                <a:tc>
                  <a:txBody>
                    <a:bodyPr/>
                    <a:lstStyle/>
                    <a:p>
                      <a:pPr algn="l" fontAlgn="ctr"/>
                      <a:r>
                        <a:rPr lang="en-CA" sz="1600" u="none" strike="noStrike" dirty="0">
                          <a:effectLst/>
                          <a:latin typeface="Arial" panose="020B0604020202020204" pitchFamily="34" charset="0"/>
                          <a:cs typeface="Arial" panose="020B0604020202020204" pitchFamily="34" charset="0"/>
                        </a:rPr>
                        <a:t>Population (2022)</a:t>
                      </a:r>
                      <a:endParaRPr lang="en-CA" sz="16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203 million</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a:effectLst/>
                          <a:latin typeface="Arial" panose="020B0604020202020204" pitchFamily="34" charset="0"/>
                          <a:cs typeface="Arial" panose="020B0604020202020204" pitchFamily="34" charset="0"/>
                        </a:rPr>
                        <a:t>3.7 million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54 million</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62 million</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639534"/>
                  </a:ext>
                </a:extLst>
              </a:tr>
              <a:tr h="546868">
                <a:tc>
                  <a:txBody>
                    <a:bodyPr/>
                    <a:lstStyle/>
                    <a:p>
                      <a:pPr algn="l" fontAlgn="ctr"/>
                      <a:r>
                        <a:rPr lang="en-CA" sz="1600" u="none" strike="noStrike" dirty="0">
                          <a:effectLst/>
                          <a:latin typeface="Arial" panose="020B0604020202020204" pitchFamily="34" charset="0"/>
                          <a:cs typeface="Arial" panose="020B0604020202020204" pitchFamily="34" charset="0"/>
                        </a:rPr>
                        <a:t>Estimated TB Incidence per 100,000 population</a:t>
                      </a:r>
                      <a:endParaRPr lang="en-CA" sz="16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49 (42-56)</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60 (48-73)</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237 (149-363)</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468 (304-665)</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23927497"/>
                  </a:ext>
                </a:extLst>
              </a:tr>
              <a:tr h="546868">
                <a:tc>
                  <a:txBody>
                    <a:bodyPr/>
                    <a:lstStyle/>
                    <a:p>
                      <a:pPr algn="l" fontAlgn="ctr"/>
                      <a:r>
                        <a:rPr lang="en-CA" sz="1600" u="none" strike="noStrike" dirty="0">
                          <a:effectLst/>
                          <a:latin typeface="Arial" panose="020B0604020202020204" pitchFamily="34" charset="0"/>
                          <a:cs typeface="Arial" panose="020B0604020202020204" pitchFamily="34" charset="0"/>
                        </a:rPr>
                        <a:t>TB Notification Rate</a:t>
                      </a:r>
                      <a:endParaRPr lang="en-CA" sz="16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a:effectLst/>
                          <a:latin typeface="Arial" panose="020B0604020202020204" pitchFamily="34" charset="0"/>
                          <a:cs typeface="Arial" panose="020B0604020202020204" pitchFamily="34" charset="0"/>
                        </a:rPr>
                        <a:t>83% (72-98)</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a:effectLst/>
                          <a:latin typeface="Arial" panose="020B0604020202020204" pitchFamily="34" charset="0"/>
                          <a:cs typeface="Arial" panose="020B0604020202020204" pitchFamily="34" charset="0"/>
                        </a:rPr>
                        <a:t>68% (55-84)</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69% (45-110)</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77% (54-120)</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850564"/>
                  </a:ext>
                </a:extLst>
              </a:tr>
              <a:tr h="438767">
                <a:tc>
                  <a:txBody>
                    <a:bodyPr/>
                    <a:lstStyle/>
                    <a:p>
                      <a:pPr algn="l" fontAlgn="ctr"/>
                      <a:r>
                        <a:rPr lang="en-CA" sz="1600" u="none" strike="noStrike" dirty="0">
                          <a:effectLst/>
                          <a:latin typeface="Arial" panose="020B0604020202020204" pitchFamily="34" charset="0"/>
                          <a:cs typeface="Arial" panose="020B0604020202020204" pitchFamily="34" charset="0"/>
                        </a:rPr>
                        <a:t>TB Case Fatality Ratio</a:t>
                      </a:r>
                      <a:endParaRPr lang="en-CA" sz="16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11% (9-13)</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4% (3-5)</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22% (11-35)</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20% (9-34)</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023938"/>
                  </a:ext>
                </a:extLst>
              </a:tr>
              <a:tr h="654970">
                <a:tc>
                  <a:txBody>
                    <a:bodyPr/>
                    <a:lstStyle/>
                    <a:p>
                      <a:pPr algn="l" fontAlgn="ctr"/>
                      <a:r>
                        <a:rPr lang="en-CA" sz="1600" u="none" strike="noStrike" dirty="0">
                          <a:effectLst/>
                          <a:latin typeface="Arial" panose="020B0604020202020204" pitchFamily="34" charset="0"/>
                          <a:cs typeface="Arial" panose="020B0604020202020204" pitchFamily="34" charset="0"/>
                        </a:rPr>
                        <a:t>HIV-coinfection</a:t>
                      </a:r>
                      <a:endParaRPr lang="en-CA" sz="16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a:effectLst/>
                          <a:latin typeface="Arial" panose="020B0604020202020204" pitchFamily="34" charset="0"/>
                          <a:cs typeface="Arial" panose="020B0604020202020204" pitchFamily="34" charset="0"/>
                        </a:rPr>
                        <a:t>18%</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2.9%</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22.7%</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54.3%</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6361021"/>
                  </a:ext>
                </a:extLst>
              </a:tr>
              <a:tr h="438767">
                <a:tc>
                  <a:txBody>
                    <a:bodyPr/>
                    <a:lstStyle/>
                    <a:p>
                      <a:pPr algn="l" fontAlgn="ctr"/>
                      <a:r>
                        <a:rPr lang="en-CA" sz="1600" b="0" i="0" u="none" strike="noStrike" dirty="0">
                          <a:solidFill>
                            <a:srgbClr val="000000"/>
                          </a:solidFill>
                          <a:effectLst/>
                          <a:latin typeface="Arial" panose="020B0604020202020204" pitchFamily="34" charset="0"/>
                          <a:cs typeface="Arial" panose="020B0604020202020204" pitchFamily="34" charset="0"/>
                        </a:rPr>
                        <a:t>Proportion Rifampicin-Resistant</a:t>
                      </a: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2.7%</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16.4%</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1%</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CA" sz="1600" u="none" strike="noStrike" dirty="0">
                          <a:effectLst/>
                          <a:latin typeface="Arial" panose="020B0604020202020204" pitchFamily="34" charset="0"/>
                          <a:cs typeface="Arial" panose="020B0604020202020204" pitchFamily="34" charset="0"/>
                        </a:rPr>
                        <a:t>3.9%</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3411224"/>
                  </a:ext>
                </a:extLst>
              </a:tr>
              <a:tr h="546868">
                <a:tc>
                  <a:txBody>
                    <a:bodyPr/>
                    <a:lstStyle/>
                    <a:p>
                      <a:pPr algn="l" fontAlgn="ctr"/>
                      <a:r>
                        <a:rPr lang="en-CA" sz="1600" u="none" strike="noStrike" dirty="0">
                          <a:effectLst/>
                          <a:latin typeface="Arial" panose="020B0604020202020204" pitchFamily="34" charset="0"/>
                          <a:cs typeface="Arial" panose="020B0604020202020204" pitchFamily="34" charset="0"/>
                        </a:rPr>
                        <a:t>TB Preventive Treatment Coverage</a:t>
                      </a:r>
                      <a:endParaRPr lang="en-CA" sz="1600" b="1"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PLHIV: 30%</a:t>
                      </a:r>
                    </a:p>
                    <a:p>
                      <a:pPr algn="r" fontAlgn="ctr"/>
                      <a:r>
                        <a:rPr lang="en-CA" sz="1600" u="none" strike="noStrike" dirty="0">
                          <a:effectLst/>
                          <a:latin typeface="Arial" panose="020B0604020202020204" pitchFamily="34" charset="0"/>
                          <a:cs typeface="Arial" panose="020B0604020202020204" pitchFamily="34" charset="0"/>
                        </a:rPr>
                        <a:t>HHC: 18%</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PLHIV: 4%</a:t>
                      </a:r>
                    </a:p>
                    <a:p>
                      <a:pPr algn="r" fontAlgn="ctr"/>
                      <a:r>
                        <a:rPr lang="en-CA" sz="1600" u="none" strike="noStrike" dirty="0">
                          <a:effectLst/>
                          <a:latin typeface="Arial" panose="020B0604020202020204" pitchFamily="34" charset="0"/>
                          <a:cs typeface="Arial" panose="020B0604020202020204" pitchFamily="34" charset="0"/>
                        </a:rPr>
                        <a:t>HHC: 19%</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PLHIV: 32%</a:t>
                      </a:r>
                    </a:p>
                    <a:p>
                      <a:pPr algn="r" fontAlgn="ctr"/>
                      <a:r>
                        <a:rPr lang="en-CA" sz="1600" b="0" i="0" u="none" strike="noStrike" dirty="0">
                          <a:solidFill>
                            <a:srgbClr val="000000"/>
                          </a:solidFill>
                          <a:effectLst/>
                          <a:latin typeface="Arial" panose="020B0604020202020204" pitchFamily="34" charset="0"/>
                          <a:cs typeface="Arial" panose="020B0604020202020204" pitchFamily="34" charset="0"/>
                        </a:rPr>
                        <a:t>HHC: 18%</a:t>
                      </a: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CA" sz="1600" u="none" strike="noStrike" dirty="0">
                          <a:effectLst/>
                          <a:latin typeface="Arial" panose="020B0604020202020204" pitchFamily="34" charset="0"/>
                          <a:cs typeface="Arial" panose="020B0604020202020204" pitchFamily="34" charset="0"/>
                        </a:rPr>
                        <a:t>PLHIV: 62%</a:t>
                      </a:r>
                    </a:p>
                    <a:p>
                      <a:pPr algn="r" fontAlgn="ctr"/>
                      <a:r>
                        <a:rPr lang="en-CA" sz="1600" u="none" strike="noStrike" dirty="0">
                          <a:effectLst/>
                          <a:latin typeface="Arial" panose="020B0604020202020204" pitchFamily="34" charset="0"/>
                          <a:cs typeface="Arial" panose="020B0604020202020204" pitchFamily="34" charset="0"/>
                        </a:rPr>
                        <a:t>HHC: 6%</a:t>
                      </a:r>
                      <a:endParaRPr lang="en-CA" sz="1600" b="0" i="0" u="none" strike="noStrike" dirty="0">
                        <a:solidFill>
                          <a:srgbClr val="000000"/>
                        </a:solidFill>
                        <a:effectLst/>
                        <a:latin typeface="Arial" panose="020B0604020202020204" pitchFamily="34" charset="0"/>
                        <a:cs typeface="Arial" panose="020B0604020202020204" pitchFamily="34" charset="0"/>
                      </a:endParaRPr>
                    </a:p>
                  </a:txBody>
                  <a:tcPr marL="5880" marR="5880" marT="588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3442169"/>
                  </a:ext>
                </a:extLst>
              </a:tr>
            </a:tbl>
          </a:graphicData>
        </a:graphic>
      </p:graphicFrame>
      <p:sp>
        <p:nvSpPr>
          <p:cNvPr id="16" name="Rectangle 15">
            <a:extLst>
              <a:ext uri="{FF2B5EF4-FFF2-40B4-BE49-F238E27FC236}">
                <a16:creationId xmlns:a16="http://schemas.microsoft.com/office/drawing/2014/main" id="{88EEC864-BF05-C614-E6B8-752212D739B1}"/>
              </a:ext>
            </a:extLst>
          </p:cNvPr>
          <p:cNvSpPr/>
          <p:nvPr/>
        </p:nvSpPr>
        <p:spPr>
          <a:xfrm>
            <a:off x="142536" y="3181646"/>
            <a:ext cx="2499063" cy="4505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6EE1C432-C34A-3056-71B6-8A17C78C72DF}"/>
              </a:ext>
            </a:extLst>
          </p:cNvPr>
          <p:cNvSpPr/>
          <p:nvPr/>
        </p:nvSpPr>
        <p:spPr>
          <a:xfrm>
            <a:off x="142536" y="5284883"/>
            <a:ext cx="2499063" cy="5400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36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9A8E-B9E7-A909-F255-9848B83A441A}"/>
              </a:ext>
            </a:extLst>
          </p:cNvPr>
          <p:cNvSpPr>
            <a:spLocks noGrp="1"/>
          </p:cNvSpPr>
          <p:nvPr>
            <p:ph type="title"/>
          </p:nvPr>
        </p:nvSpPr>
        <p:spPr/>
        <p:txBody>
          <a:bodyPr/>
          <a:lstStyle/>
          <a:p>
            <a:r>
              <a:rPr lang="en-CA" dirty="0"/>
              <a:t>Methods</a:t>
            </a:r>
          </a:p>
        </p:txBody>
      </p:sp>
      <p:sp>
        <p:nvSpPr>
          <p:cNvPr id="3" name="Content Placeholder 2">
            <a:extLst>
              <a:ext uri="{FF2B5EF4-FFF2-40B4-BE49-F238E27FC236}">
                <a16:creationId xmlns:a16="http://schemas.microsoft.com/office/drawing/2014/main" id="{D9BA8FB4-EED1-DEFC-C307-2F245F8EA939}"/>
              </a:ext>
            </a:extLst>
          </p:cNvPr>
          <p:cNvSpPr>
            <a:spLocks noGrp="1"/>
          </p:cNvSpPr>
          <p:nvPr>
            <p:ph idx="1"/>
          </p:nvPr>
        </p:nvSpPr>
        <p:spPr/>
        <p:txBody>
          <a:bodyPr>
            <a:normAutofit/>
          </a:bodyPr>
          <a:lstStyle/>
          <a:p>
            <a:r>
              <a:rPr lang="en-CA" dirty="0"/>
              <a:t>All countries prioritized people with HIV and household contacts of people with tuberculosis</a:t>
            </a:r>
          </a:p>
          <a:p>
            <a:pPr lvl="1"/>
            <a:r>
              <a:rPr lang="en-CA" sz="2000" dirty="0"/>
              <a:t>The “slam dunk” populations to target for screening and prevention: high-risk for tuberculosis infection and disease; benefits very clearly outweigh the risks at individual and population levels.</a:t>
            </a:r>
          </a:p>
          <a:p>
            <a:pPr lvl="1"/>
            <a:endParaRPr lang="en-CA" sz="2000" dirty="0"/>
          </a:p>
          <a:p>
            <a:r>
              <a:rPr lang="en-CA" dirty="0"/>
              <a:t>But who else? Not many “slam dunks” in tuberculosis…</a:t>
            </a:r>
          </a:p>
          <a:p>
            <a:endParaRPr lang="en-CA" dirty="0"/>
          </a:p>
          <a:p>
            <a:r>
              <a:rPr lang="en-CA" dirty="0"/>
              <a:t>We thought “high-risk” communities might be a good starting point. But who is high-risk? And would all countries agree?</a:t>
            </a:r>
            <a:endParaRPr lang="en-CA" sz="2000" dirty="0"/>
          </a:p>
        </p:txBody>
      </p:sp>
      <p:sp>
        <p:nvSpPr>
          <p:cNvPr id="4" name="Content Placeholder 3">
            <a:extLst>
              <a:ext uri="{FF2B5EF4-FFF2-40B4-BE49-F238E27FC236}">
                <a16:creationId xmlns:a16="http://schemas.microsoft.com/office/drawing/2014/main" id="{995F3313-60CB-A034-6833-BF65B34DFEDD}"/>
              </a:ext>
            </a:extLst>
          </p:cNvPr>
          <p:cNvSpPr>
            <a:spLocks noGrp="1"/>
          </p:cNvSpPr>
          <p:nvPr>
            <p:ph sz="quarter" idx="10"/>
          </p:nvPr>
        </p:nvSpPr>
        <p:spPr>
          <a:xfrm>
            <a:off x="838199" y="671137"/>
            <a:ext cx="10726271" cy="551814"/>
          </a:xfrm>
        </p:spPr>
        <p:txBody>
          <a:bodyPr>
            <a:normAutofit/>
          </a:bodyPr>
          <a:lstStyle/>
          <a:p>
            <a:r>
              <a:rPr lang="en-CA" dirty="0"/>
              <a:t>Populations targeted for tuberculosis screening &amp; prevention</a:t>
            </a:r>
          </a:p>
        </p:txBody>
      </p:sp>
    </p:spTree>
    <p:extLst>
      <p:ext uri="{BB962C8B-B14F-4D97-AF65-F5344CB8AC3E}">
        <p14:creationId xmlns:p14="http://schemas.microsoft.com/office/powerpoint/2010/main" val="3300314405"/>
      </p:ext>
    </p:extLst>
  </p:cSld>
  <p:clrMapOvr>
    <a:masterClrMapping/>
  </p:clrMapOvr>
</p:sld>
</file>

<file path=ppt/theme/theme1.xml><?xml version="1.0" encoding="utf-8"?>
<a:theme xmlns:a="http://schemas.openxmlformats.org/drawingml/2006/main" name="Custom TB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TB 4" id="{67C21827-310D-4C89-B44F-83AA80C50D9C}" vid="{E96B85D5-5B36-461D-8D7B-53E9B99ECA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Custom TB 4</Template>
  <TotalTime>7925</TotalTime>
  <Words>2993</Words>
  <Application>Microsoft Office PowerPoint</Application>
  <PresentationFormat>Widescreen</PresentationFormat>
  <Paragraphs>549</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BlinkMacSystemFont</vt:lpstr>
      <vt:lpstr>Calibri</vt:lpstr>
      <vt:lpstr>Calibri Light</vt:lpstr>
      <vt:lpstr>Courier New</vt:lpstr>
      <vt:lpstr>Custom TB 4</vt:lpstr>
      <vt:lpstr>Scaling existing diagnostics and treatment of tuberculosis disease and infection and estimating return on investment</vt:lpstr>
      <vt:lpstr>PowerPoint Presentation</vt:lpstr>
      <vt:lpstr>PowerPoint Presentation</vt:lpstr>
      <vt:lpstr>Background</vt:lpstr>
      <vt:lpstr>Background</vt:lpstr>
      <vt:lpstr>Objectives</vt:lpstr>
      <vt:lpstr>Methods</vt:lpstr>
      <vt:lpstr>Methods</vt:lpstr>
      <vt:lpstr>Methods</vt:lpstr>
      <vt:lpstr>Methods</vt:lpstr>
      <vt:lpstr>Methods</vt:lpstr>
      <vt:lpstr>Modeling Methods</vt:lpstr>
      <vt:lpstr>Modeling Methods</vt:lpstr>
      <vt:lpstr>Modeling Methods</vt:lpstr>
      <vt:lpstr>Modeling Methods</vt:lpstr>
      <vt:lpstr>Modeling Methods</vt:lpstr>
      <vt:lpstr>Modeling Methods</vt:lpstr>
      <vt:lpstr>Modeling Methods</vt:lpstr>
      <vt:lpstr>Modeling Methods</vt:lpstr>
      <vt:lpstr>Modeling Methods</vt:lpstr>
      <vt:lpstr>Modeling Methods</vt:lpstr>
      <vt:lpstr>Modeling Methods</vt:lpstr>
      <vt:lpstr>Modeling Methods</vt:lpstr>
      <vt:lpstr>Methods</vt:lpstr>
      <vt:lpstr>Methods</vt:lpstr>
      <vt:lpstr>Methods</vt:lpstr>
      <vt:lpstr>Results</vt:lpstr>
      <vt:lpstr>Results</vt:lpstr>
      <vt:lpstr>Results</vt:lpstr>
      <vt:lpstr>Results</vt:lpstr>
      <vt:lpstr>Results</vt:lpstr>
      <vt:lpstr>Results</vt:lpstr>
      <vt:lpstr>Results</vt:lpstr>
      <vt:lpstr>Results</vt:lpstr>
      <vt:lpstr>Results</vt:lpstr>
      <vt:lpstr>Results</vt:lpstr>
      <vt:lpstr>Results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existing diagnostics and treatment of TB disease and infection and estimating return on investment</dc:title>
  <dc:creator>Jonathon Campbell, Dr.</dc:creator>
  <cp:lastModifiedBy>Jonathon Campbell, Dr.</cp:lastModifiedBy>
  <cp:revision>76</cp:revision>
  <dcterms:created xsi:type="dcterms:W3CDTF">2024-04-03T14:02:53Z</dcterms:created>
  <dcterms:modified xsi:type="dcterms:W3CDTF">2024-07-17T20:44:52Z</dcterms:modified>
</cp:coreProperties>
</file>