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350" r:id="rId3"/>
    <p:sldId id="267" r:id="rId4"/>
    <p:sldId id="268" r:id="rId5"/>
    <p:sldId id="278" r:id="rId6"/>
    <p:sldId id="315" r:id="rId7"/>
    <p:sldId id="383" r:id="rId8"/>
    <p:sldId id="382" r:id="rId9"/>
    <p:sldId id="331" r:id="rId10"/>
    <p:sldId id="339" r:id="rId11"/>
    <p:sldId id="258" r:id="rId12"/>
    <p:sldId id="364" r:id="rId13"/>
    <p:sldId id="326" r:id="rId14"/>
    <p:sldId id="385" r:id="rId15"/>
    <p:sldId id="387" r:id="rId16"/>
    <p:sldId id="261" r:id="rId17"/>
    <p:sldId id="260" r:id="rId18"/>
    <p:sldId id="373" r:id="rId19"/>
    <p:sldId id="374" r:id="rId20"/>
    <p:sldId id="375" r:id="rId21"/>
    <p:sldId id="344" r:id="rId22"/>
    <p:sldId id="348" r:id="rId23"/>
    <p:sldId id="386" r:id="rId24"/>
    <p:sldId id="377" r:id="rId25"/>
    <p:sldId id="378" r:id="rId26"/>
    <p:sldId id="381" r:id="rId27"/>
    <p:sldId id="379" r:id="rId28"/>
    <p:sldId id="388" r:id="rId29"/>
    <p:sldId id="389" r:id="rId30"/>
    <p:sldId id="338" r:id="rId31"/>
    <p:sldId id="380" r:id="rId32"/>
    <p:sldId id="392" r:id="rId33"/>
    <p:sldId id="376" r:id="rId34"/>
    <p:sldId id="391" r:id="rId35"/>
    <p:sldId id="393" r:id="rId36"/>
    <p:sldId id="390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64"/>
    <p:restoredTop sz="96197"/>
  </p:normalViewPr>
  <p:slideViewPr>
    <p:cSldViewPr snapToGrid="0" snapToObjects="1">
      <p:cViewPr varScale="1">
        <p:scale>
          <a:sx n="85" d="100"/>
          <a:sy n="85" d="100"/>
        </p:scale>
        <p:origin x="192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4EABF-AAA2-B64F-9E3B-8C11579F1FE2}" type="datetimeFigureOut">
              <a:rPr lang="en-US" smtClean="0"/>
              <a:t>4/27/23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BCD60E-1F1C-334B-9127-BA61E2F4B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01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proportions in each of these categories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3604A-1E23-4B45-A970-820C2C5F25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37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drug resistance is handled separately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3604A-1E23-4B45-A970-820C2C5F25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36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that this is a problem, because so much of the TB response depends on timely treatment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3604A-1E23-4B45-A970-820C2C5F250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3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51770-0B03-AFE5-AFF4-1796DBF03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B93D02-3039-586C-0EF9-211B4D22CE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060E6-F59C-DE59-6EF3-890F18D8B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A32C-2ABB-D342-AF5A-DE39AE13AC9F}" type="datetimeFigureOut">
              <a:rPr lang="en-US" smtClean="0"/>
              <a:t>4/27/23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E2A6A-1FC9-6D85-79C4-679E56961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ACD9D-2D97-6768-3374-159D7A3B6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4E6F-4E0B-A746-B7BE-0FB6F571B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03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A1C87-C832-82E5-4A38-1233013B6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23E254-E6E2-84F6-A98D-FC418E1209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26D68-D690-14C5-3B1A-570B62682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A32C-2ABB-D342-AF5A-DE39AE13AC9F}" type="datetimeFigureOut">
              <a:rPr lang="en-US" smtClean="0"/>
              <a:t>4/27/23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B5964-5D66-136D-C0E1-4D0AC544F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9A803-22FE-5313-9DFC-3D3D5692F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4E6F-4E0B-A746-B7BE-0FB6F571B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072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6CEE90-0B0A-A1E6-2DDA-DC19035992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40D1D1-27A9-BBE1-B01D-94D559CBAE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4FC95-2620-A6D1-9E9F-85BF361D1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A32C-2ABB-D342-AF5A-DE39AE13AC9F}" type="datetimeFigureOut">
              <a:rPr lang="en-US" smtClean="0"/>
              <a:t>4/27/23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1E242-49BD-7EA8-8715-922B50D08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AF999-D83B-47A3-30EF-9B28AC03D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4E6F-4E0B-A746-B7BE-0FB6F571B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9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1BE76-FE2D-7673-C184-67E4EFCBD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06582-785B-EE83-61AE-4F1138C9E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15EB1-1EFF-03C5-3B55-4EF876D7A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A32C-2ABB-D342-AF5A-DE39AE13AC9F}" type="datetimeFigureOut">
              <a:rPr lang="en-US" smtClean="0"/>
              <a:t>4/27/23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1D521-4D75-7C1B-BC7A-05A02F302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B949C-077B-EFBF-E205-A87EAE933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4E6F-4E0B-A746-B7BE-0FB6F571B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19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554E4-5028-09AB-D431-F09B87535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97ACFE-AF12-6537-DDC8-E8121A94C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18C58-26B0-D3FE-0B7A-56C899339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A32C-2ABB-D342-AF5A-DE39AE13AC9F}" type="datetimeFigureOut">
              <a:rPr lang="en-US" smtClean="0"/>
              <a:t>4/27/23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27BD7D-59BB-07D1-BBDA-504A9682F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A1B290-5B79-0BC1-CDAD-5E3504034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4E6F-4E0B-A746-B7BE-0FB6F571B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022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846CB-4AFB-F850-D41A-A23709582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89F47-57BA-E923-52F0-8E6D3060DD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8A17FF-5476-9F9D-EAB6-1E6B559A46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1F3D16-ADEE-2C2B-62AF-07726A186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A32C-2ABB-D342-AF5A-DE39AE13AC9F}" type="datetimeFigureOut">
              <a:rPr lang="en-US" smtClean="0"/>
              <a:t>4/27/23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40A9DF-9466-D1E8-6450-C91ED6D08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87A07E-E0DF-98DA-1A31-E8DCC5D8F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4E6F-4E0B-A746-B7BE-0FB6F571B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47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7DFAD-558E-8E89-B02B-CFEB02477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61CA2F-6201-D5F0-2DE9-C761792EC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5C0A2F-E56F-3A95-ED6F-780AE32130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39B045-FEF4-6E09-BB33-5314D98243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B994F6-F99A-D129-38DE-F1B60F9ABA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163B42-2331-5C3F-DDAD-2244BDD92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A32C-2ABB-D342-AF5A-DE39AE13AC9F}" type="datetimeFigureOut">
              <a:rPr lang="en-US" smtClean="0"/>
              <a:t>4/27/23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C7EC81-FD99-E04C-3FCF-FBD21B4A9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3B32A2-87AF-78DF-E10D-E07770261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4E6F-4E0B-A746-B7BE-0FB6F571B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23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E0D80-3610-3619-5E1A-8B90B54F0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AA5A76-CE2B-6615-318D-1B69DEA8C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A32C-2ABB-D342-AF5A-DE39AE13AC9F}" type="datetimeFigureOut">
              <a:rPr lang="en-US" smtClean="0"/>
              <a:t>4/27/23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2CE078-C4A2-53AE-E3B3-3E31AFA07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0485CB-D1BC-C98F-B7E1-7656640EC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4E6F-4E0B-A746-B7BE-0FB6F571B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90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ABF760-FE96-A396-2644-BC50FD6C6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A32C-2ABB-D342-AF5A-DE39AE13AC9F}" type="datetimeFigureOut">
              <a:rPr lang="en-US" smtClean="0"/>
              <a:t>4/27/23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7EF260-C9D3-9F2D-95BA-895E562DE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A327E5-89AB-01BA-880A-C4A70DBCA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4E6F-4E0B-A746-B7BE-0FB6F571B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67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3B70A-3283-A104-127F-02B72B831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20C3E-9AED-6517-D2DA-C177CF535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0CFC20-E54F-23F8-B50B-7A8B7CC4CA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526BCB-B1EC-2DE4-5290-9C2E4E8A6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A32C-2ABB-D342-AF5A-DE39AE13AC9F}" type="datetimeFigureOut">
              <a:rPr lang="en-US" smtClean="0"/>
              <a:t>4/27/23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8EE7A-C798-B5FD-553B-A304C4992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88ED16-0E7A-EF6E-6F35-E087572B7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4E6F-4E0B-A746-B7BE-0FB6F571B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61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26227-B217-6066-8CE5-FF7D03D6B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58C930-9EAB-31A6-EC9B-436439C841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168A5A-598A-7D02-4AAA-E095D2683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7D104-9084-22FD-2CA9-AC9A7298C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A32C-2ABB-D342-AF5A-DE39AE13AC9F}" type="datetimeFigureOut">
              <a:rPr lang="en-US" smtClean="0"/>
              <a:t>4/27/23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C25BD-BB9C-137B-2C2C-4809615DF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F00B57-9DCF-BFE6-47B4-4AA7D9AC1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4E6F-4E0B-A746-B7BE-0FB6F571B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51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54A813-320E-1B15-739D-2D6E5982D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FEF81C-351A-A077-07F1-17FEED32C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1CEB1-D0C0-5124-46AD-FFE58C973A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BA32C-2ABB-D342-AF5A-DE39AE13AC9F}" type="datetimeFigureOut">
              <a:rPr lang="en-US" smtClean="0"/>
              <a:t>4/27/23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D86F4-2A6F-302A-A882-538788B37B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069B7-F746-A3D4-A86E-B5510C10AD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F4E6F-4E0B-A746-B7BE-0FB6F571B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1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27.png"/><Relationship Id="rId4" Type="http://schemas.openxmlformats.org/officeDocument/2006/relationships/image" Target="../media/image10.png"/><Relationship Id="rId9" Type="http://schemas.openxmlformats.org/officeDocument/2006/relationships/image" Target="../media/image25.png"/><Relationship Id="rId1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DADE2-83A8-4CB6-44F8-DB4B1B58B5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Model-based methods for estimating effects of COVID-19 on TB incidence and mortality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6AF506-85AB-D175-1457-D5A61EBCF1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err="1"/>
              <a:t>Nim</a:t>
            </a:r>
            <a:r>
              <a:rPr lang="en-US" dirty="0"/>
              <a:t> </a:t>
            </a:r>
            <a:r>
              <a:rPr lang="en-US" dirty="0" err="1"/>
              <a:t>Arinaminpathy</a:t>
            </a:r>
            <a:r>
              <a:rPr lang="en-US" dirty="0"/>
              <a:t>, Imperial College London</a:t>
            </a:r>
          </a:p>
          <a:p>
            <a:pPr algn="r"/>
            <a:r>
              <a:rPr lang="en-US" dirty="0"/>
              <a:t>TB-Mac seminar series, 27 April 2023</a:t>
            </a:r>
          </a:p>
        </p:txBody>
      </p:sp>
    </p:spTree>
    <p:extLst>
      <p:ext uri="{BB962C8B-B14F-4D97-AF65-F5344CB8AC3E}">
        <p14:creationId xmlns:p14="http://schemas.microsoft.com/office/powerpoint/2010/main" val="1856978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BA380-D296-A041-AEAD-DEDDEA61A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49292" cy="1325563"/>
          </a:xfrm>
        </p:spPr>
        <p:txBody>
          <a:bodyPr/>
          <a:lstStyle/>
          <a:p>
            <a:r>
              <a:rPr lang="en-US" dirty="0"/>
              <a:t>Notifications as evidence of disruptions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DC782-4869-3743-AEAB-25EE1A7EA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5053"/>
            <a:ext cx="5923547" cy="456782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Drops in notifications could arise from a range of different factors:</a:t>
            </a:r>
          </a:p>
          <a:p>
            <a:r>
              <a:rPr lang="en-US" dirty="0"/>
              <a:t>Symptomatic patients not being able to access care</a:t>
            </a:r>
          </a:p>
          <a:p>
            <a:r>
              <a:rPr lang="en-US" dirty="0"/>
              <a:t>Even once symptomatic patients present for care, healthcare facilities do not have capacity to diagnose/manage TB</a:t>
            </a:r>
          </a:p>
          <a:p>
            <a:pPr lvl="1"/>
            <a:r>
              <a:rPr lang="en-US" dirty="0"/>
              <a:t>Diagnostic facilities are diverted to COVID</a:t>
            </a:r>
          </a:p>
          <a:p>
            <a:pPr lvl="1"/>
            <a:r>
              <a:rPr lang="en-US" dirty="0"/>
              <a:t>Any available HR capacity is diverted to COVID</a:t>
            </a:r>
          </a:p>
          <a:p>
            <a:pPr lvl="1"/>
            <a:r>
              <a:rPr lang="en-US" dirty="0"/>
              <a:t>Some primary care providers simply closed their facilities</a:t>
            </a:r>
          </a:p>
          <a:p>
            <a:endParaRPr lang="en-US" dirty="0"/>
          </a:p>
          <a:p>
            <a:r>
              <a:rPr lang="en-US" dirty="0"/>
              <a:t>Temporary decrease in TB burden</a:t>
            </a:r>
          </a:p>
          <a:p>
            <a:endParaRPr lang="en-US" dirty="0"/>
          </a:p>
          <a:p>
            <a:r>
              <a:rPr lang="en-US" dirty="0"/>
              <a:t>Programmatic delays in reporting TB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68E56C5-5497-C54E-BE98-795D5A013B0B}"/>
              </a:ext>
            </a:extLst>
          </p:cNvPr>
          <p:cNvCxnSpPr/>
          <p:nvPr/>
        </p:nvCxnSpPr>
        <p:spPr>
          <a:xfrm>
            <a:off x="5847127" y="6115574"/>
            <a:ext cx="11157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1A01BD4-5636-9C46-BA1A-393DE2D38965}"/>
              </a:ext>
            </a:extLst>
          </p:cNvPr>
          <p:cNvSpPr txBox="1"/>
          <p:nvPr/>
        </p:nvSpPr>
        <p:spPr>
          <a:xfrm>
            <a:off x="7357146" y="5930908"/>
            <a:ext cx="457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[Likely to have resolved once reports </a:t>
            </a:r>
            <a:r>
              <a:rPr lang="en-US" i="1" dirty="0" err="1"/>
              <a:t>stabilised</a:t>
            </a:r>
            <a:r>
              <a:rPr lang="en-US" i="1" dirty="0"/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28BA00-E919-FE45-828D-D0A3DED38D6F}"/>
              </a:ext>
            </a:extLst>
          </p:cNvPr>
          <p:cNvSpPr txBox="1"/>
          <p:nvPr/>
        </p:nvSpPr>
        <p:spPr>
          <a:xfrm>
            <a:off x="7357146" y="5118575"/>
            <a:ext cx="450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Model lockdown-related reductions in transmission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FFE0CE3-2C4B-D742-AA18-12A3A60FAB85}"/>
              </a:ext>
            </a:extLst>
          </p:cNvPr>
          <p:cNvCxnSpPr/>
          <p:nvPr/>
        </p:nvCxnSpPr>
        <p:spPr>
          <a:xfrm>
            <a:off x="5847127" y="5402510"/>
            <a:ext cx="11157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Brace 8">
            <a:extLst>
              <a:ext uri="{FF2B5EF4-FFF2-40B4-BE49-F238E27FC236}">
                <a16:creationId xmlns:a16="http://schemas.microsoft.com/office/drawing/2014/main" id="{262F6258-FB4C-7540-8A37-6CA5B98F2BC3}"/>
              </a:ext>
            </a:extLst>
          </p:cNvPr>
          <p:cNvSpPr/>
          <p:nvPr/>
        </p:nvSpPr>
        <p:spPr>
          <a:xfrm>
            <a:off x="6583371" y="1883481"/>
            <a:ext cx="557867" cy="309103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70AE95-F398-C647-A2F5-90D4A9D7540A}"/>
              </a:ext>
            </a:extLst>
          </p:cNvPr>
          <p:cNvSpPr txBox="1"/>
          <p:nvPr/>
        </p:nvSpPr>
        <p:spPr>
          <a:xfrm>
            <a:off x="7357146" y="2967334"/>
            <a:ext cx="3498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Model delays to diagnosis and treatment initiation, to match notifications</a:t>
            </a:r>
          </a:p>
        </p:txBody>
      </p:sp>
    </p:spTree>
    <p:extLst>
      <p:ext uri="{BB962C8B-B14F-4D97-AF65-F5344CB8AC3E}">
        <p14:creationId xmlns:p14="http://schemas.microsoft.com/office/powerpoint/2010/main" val="3229372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1AC76-D027-3FF5-2CC9-1063BDF0B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possible effects of COVID-19 on TB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C2505C-E21F-A4E4-4AE7-2ABD532B3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‘Direct’ effects: e.g. evidence from India, that co-disease with COVID-19 and TB carried substantially higher mortality risk than either disease alone</a:t>
            </a:r>
          </a:p>
          <a:p>
            <a:endParaRPr lang="en-US" dirty="0"/>
          </a:p>
          <a:p>
            <a:r>
              <a:rPr lang="en-US" dirty="0"/>
              <a:t>Other ‘indirect’ effects: possibility for disruptions in other parts of the care cascade than just diagnosis, e.g. treatment continuity or provision of DST</a:t>
            </a:r>
          </a:p>
          <a:p>
            <a:pPr lvl="1"/>
            <a:r>
              <a:rPr lang="en-US" dirty="0"/>
              <a:t>No systematic data for these outcomes</a:t>
            </a:r>
          </a:p>
          <a:p>
            <a:pPr lvl="1"/>
            <a:r>
              <a:rPr lang="en-US" dirty="0"/>
              <a:t>Previous analysis suggests that these types of disruptions may have only minor effects on TB incidence and mortality, compared to diagnosis (</a:t>
            </a:r>
            <a:r>
              <a:rPr lang="en-US" dirty="0" err="1"/>
              <a:t>Cilloni</a:t>
            </a:r>
            <a:r>
              <a:rPr lang="en-US" dirty="0"/>
              <a:t> et al, </a:t>
            </a:r>
            <a:r>
              <a:rPr lang="en-US" dirty="0" err="1"/>
              <a:t>EClinicalMedicine</a:t>
            </a:r>
            <a:r>
              <a:rPr lang="en-US" dirty="0"/>
              <a:t> 2020)</a:t>
            </a:r>
          </a:p>
          <a:p>
            <a:pPr lvl="1"/>
            <a:endParaRPr lang="en-US" dirty="0"/>
          </a:p>
          <a:p>
            <a:r>
              <a:rPr lang="en-US" dirty="0"/>
              <a:t>‘Distal’ effects acting on TB determinants, e.g. impoverishment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12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1AC76-D027-3FF5-2CC9-1063BDF0B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possible effects of COVID-19 on TB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C2505C-E21F-A4E4-4AE7-2ABD532B3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‘Direct’ effects: e.g. evidence from India, that co-disease with COVID-19 and TB carried substantially higher mortality risk than either disease alone</a:t>
            </a:r>
          </a:p>
          <a:p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Other ‘indirect’ effects: possibility for disruptions in other parts of the care cascade than just diagnosis, e.g. treatment continuity or provision of DST</a:t>
            </a:r>
          </a:p>
          <a:p>
            <a:pPr lvl="1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No systematic data for these outcomes</a:t>
            </a:r>
          </a:p>
          <a:p>
            <a:pPr lvl="1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Previous analysis suggests that these types of disruptions may have only minor effects on TB incidence and mortality, compared to diagnosis (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Cilloni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et al,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EClinicalMedicine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2020)</a:t>
            </a:r>
          </a:p>
          <a:p>
            <a:pPr lvl="1"/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‘Distal’ effects acting on TB determinants, e.g. impoverishment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6914C2-09BA-750C-BD49-31A186CC6C93}"/>
              </a:ext>
            </a:extLst>
          </p:cNvPr>
          <p:cNvSpPr txBox="1"/>
          <p:nvPr/>
        </p:nvSpPr>
        <p:spPr>
          <a:xfrm rot="19917455">
            <a:off x="3667841" y="2936557"/>
            <a:ext cx="432522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00" dirty="0"/>
              <a:t>Not modelled</a:t>
            </a:r>
          </a:p>
        </p:txBody>
      </p:sp>
    </p:spTree>
    <p:extLst>
      <p:ext uri="{BB962C8B-B14F-4D97-AF65-F5344CB8AC3E}">
        <p14:creationId xmlns:p14="http://schemas.microsoft.com/office/powerpoint/2010/main" val="1345252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BA380-D296-A041-AEAD-DEDDEA61A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091989" cy="1325563"/>
          </a:xfrm>
        </p:spPr>
        <p:txBody>
          <a:bodyPr/>
          <a:lstStyle/>
          <a:p>
            <a:r>
              <a:rPr lang="en-US" dirty="0"/>
              <a:t>The overall approach</a:t>
            </a:r>
          </a:p>
        </p:txBody>
      </p:sp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D9E96700-D00A-9644-A42E-9C60EB18C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7705" y="0"/>
            <a:ext cx="441117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489FAD-B42F-B14A-9BAA-8DBAF8006FB7}"/>
              </a:ext>
            </a:extLst>
          </p:cNvPr>
          <p:cNvSpPr txBox="1"/>
          <p:nvPr/>
        </p:nvSpPr>
        <p:spPr>
          <a:xfrm rot="16200000">
            <a:off x="9286736" y="2209282"/>
            <a:ext cx="785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National </a:t>
            </a:r>
          </a:p>
          <a:p>
            <a:r>
              <a:rPr lang="en-US" sz="1200" dirty="0"/>
              <a:t>lockdown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A3FA9F-1A51-EF47-A959-4C80F4DFAB97}"/>
              </a:ext>
            </a:extLst>
          </p:cNvPr>
          <p:cNvSpPr txBox="1"/>
          <p:nvPr/>
        </p:nvSpPr>
        <p:spPr>
          <a:xfrm rot="16200000">
            <a:off x="10624672" y="2132520"/>
            <a:ext cx="673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/>
          </a:p>
          <a:p>
            <a:r>
              <a:rPr lang="en-US" sz="1200" dirty="0"/>
              <a:t>Second </a:t>
            </a:r>
          </a:p>
          <a:p>
            <a:r>
              <a:rPr lang="en-US" sz="1200" dirty="0"/>
              <a:t>wave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6F40783-F288-F940-B9BC-60A5F344EC35}"/>
              </a:ext>
            </a:extLst>
          </p:cNvPr>
          <p:cNvGrpSpPr/>
          <p:nvPr/>
        </p:nvGrpSpPr>
        <p:grpSpPr>
          <a:xfrm>
            <a:off x="629645" y="2404766"/>
            <a:ext cx="6264211" cy="3409474"/>
            <a:chOff x="629645" y="2404766"/>
            <a:chExt cx="6264211" cy="340947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3176AD7-E21C-834A-A67E-25E4EDFE667C}"/>
                </a:ext>
              </a:extLst>
            </p:cNvPr>
            <p:cNvSpPr txBox="1"/>
            <p:nvPr/>
          </p:nvSpPr>
          <p:spPr>
            <a:xfrm>
              <a:off x="633829" y="2607971"/>
              <a:ext cx="1402915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Uninfected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F3A364D-A351-3A4A-A689-72CCC4235C0D}"/>
                </a:ext>
              </a:extLst>
            </p:cNvPr>
            <p:cNvSpPr txBox="1"/>
            <p:nvPr/>
          </p:nvSpPr>
          <p:spPr>
            <a:xfrm>
              <a:off x="2890601" y="2469471"/>
              <a:ext cx="1402915" cy="64633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Latent, ‘fast’ progression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15E7875-D6F6-E44A-AE31-A652E4FA228B}"/>
                </a:ext>
              </a:extLst>
            </p:cNvPr>
            <p:cNvSpPr txBox="1"/>
            <p:nvPr/>
          </p:nvSpPr>
          <p:spPr>
            <a:xfrm>
              <a:off x="5147373" y="2469470"/>
              <a:ext cx="1574106" cy="64633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Latent, ‘slow’ progression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A0D4556-A984-6146-B5E3-A5F6EF8D0935}"/>
                </a:ext>
              </a:extLst>
            </p:cNvPr>
            <p:cNvSpPr txBox="1"/>
            <p:nvPr/>
          </p:nvSpPr>
          <p:spPr>
            <a:xfrm>
              <a:off x="5147373" y="3672869"/>
              <a:ext cx="1574106" cy="92333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Active, infectious disease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7608920-77CE-6F48-84FA-7FFD50946397}"/>
                </a:ext>
              </a:extLst>
            </p:cNvPr>
            <p:cNvSpPr txBox="1"/>
            <p:nvPr/>
          </p:nvSpPr>
          <p:spPr>
            <a:xfrm>
              <a:off x="2888513" y="4122719"/>
              <a:ext cx="1402915" cy="64632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/>
                <a:t>On TB treatment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A46069A-F5BA-EC4D-B29F-AC31AAB58138}"/>
                </a:ext>
              </a:extLst>
            </p:cNvPr>
            <p:cNvCxnSpPr>
              <a:stCxn id="9" idx="3"/>
              <a:endCxn id="11" idx="1"/>
            </p:cNvCxnSpPr>
            <p:nvPr/>
          </p:nvCxnSpPr>
          <p:spPr>
            <a:xfrm>
              <a:off x="2036744" y="2792637"/>
              <a:ext cx="85385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00B2A45-B70F-E948-AB6C-FD26B9A606BB}"/>
                </a:ext>
              </a:extLst>
            </p:cNvPr>
            <p:cNvCxnSpPr>
              <a:stCxn id="11" idx="3"/>
              <a:endCxn id="12" idx="1"/>
            </p:cNvCxnSpPr>
            <p:nvPr/>
          </p:nvCxnSpPr>
          <p:spPr>
            <a:xfrm flipV="1">
              <a:off x="4293516" y="2792636"/>
              <a:ext cx="853857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4E011DE-2BCF-C442-B274-ACEF8CC7416E}"/>
                </a:ext>
              </a:extLst>
            </p:cNvPr>
            <p:cNvCxnSpPr>
              <a:cxnSpLocks/>
              <a:stCxn id="11" idx="2"/>
            </p:cNvCxnSpPr>
            <p:nvPr/>
          </p:nvCxnSpPr>
          <p:spPr>
            <a:xfrm>
              <a:off x="3592059" y="3115802"/>
              <a:ext cx="0" cy="7333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F3072BE7-2AA1-C64A-B060-26DECE6BFA80}"/>
                </a:ext>
              </a:extLst>
            </p:cNvPr>
            <p:cNvCxnSpPr/>
            <p:nvPr/>
          </p:nvCxnSpPr>
          <p:spPr>
            <a:xfrm>
              <a:off x="3592056" y="3849139"/>
              <a:ext cx="155531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A6FC39F-7372-5B44-AA5D-449F3EB8D73F}"/>
                </a:ext>
              </a:extLst>
            </p:cNvPr>
            <p:cNvCxnSpPr>
              <a:stCxn id="12" idx="2"/>
            </p:cNvCxnSpPr>
            <p:nvPr/>
          </p:nvCxnSpPr>
          <p:spPr>
            <a:xfrm>
              <a:off x="5934426" y="3115801"/>
              <a:ext cx="0" cy="54775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F16399E-EB05-6D4F-94E8-049A803F0FAE}"/>
                </a:ext>
              </a:extLst>
            </p:cNvPr>
            <p:cNvSpPr/>
            <p:nvPr/>
          </p:nvSpPr>
          <p:spPr>
            <a:xfrm>
              <a:off x="3567008" y="4605516"/>
              <a:ext cx="2476245" cy="724020"/>
            </a:xfrm>
            <a:custGeom>
              <a:avLst/>
              <a:gdLst>
                <a:gd name="connsiteX0" fmla="*/ 2373881 w 2451072"/>
                <a:gd name="connsiteY0" fmla="*/ 0 h 1024331"/>
                <a:gd name="connsiteX1" fmla="*/ 2199220 w 2451072"/>
                <a:gd name="connsiteY1" fmla="*/ 924674 h 1024331"/>
                <a:gd name="connsiteX2" fmla="*/ 288227 w 2451072"/>
                <a:gd name="connsiteY2" fmla="*/ 914400 h 1024331"/>
                <a:gd name="connsiteX3" fmla="*/ 41647 w 2451072"/>
                <a:gd name="connsiteY3" fmla="*/ 174661 h 1024331"/>
                <a:gd name="connsiteX0" fmla="*/ 2373881 w 2451072"/>
                <a:gd name="connsiteY0" fmla="*/ 0 h 1024331"/>
                <a:gd name="connsiteX1" fmla="*/ 2199220 w 2451072"/>
                <a:gd name="connsiteY1" fmla="*/ 924674 h 1024331"/>
                <a:gd name="connsiteX2" fmla="*/ 288227 w 2451072"/>
                <a:gd name="connsiteY2" fmla="*/ 914400 h 1024331"/>
                <a:gd name="connsiteX3" fmla="*/ 41647 w 2451072"/>
                <a:gd name="connsiteY3" fmla="*/ 247339 h 1024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1072" h="1024331">
                  <a:moveTo>
                    <a:pt x="2373881" y="0"/>
                  </a:moveTo>
                  <a:cubicBezTo>
                    <a:pt x="2460355" y="386137"/>
                    <a:pt x="2546829" y="772274"/>
                    <a:pt x="2199220" y="924674"/>
                  </a:cubicBezTo>
                  <a:cubicBezTo>
                    <a:pt x="1851611" y="1077074"/>
                    <a:pt x="647822" y="1039402"/>
                    <a:pt x="288227" y="914400"/>
                  </a:cubicBezTo>
                  <a:cubicBezTo>
                    <a:pt x="-71369" y="789398"/>
                    <a:pt x="-14861" y="554707"/>
                    <a:pt x="41647" y="247339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9BCF97F-371D-BC44-ABED-016A6877DB08}"/>
                </a:ext>
              </a:extLst>
            </p:cNvPr>
            <p:cNvSpPr txBox="1"/>
            <p:nvPr/>
          </p:nvSpPr>
          <p:spPr>
            <a:xfrm>
              <a:off x="629645" y="4122719"/>
              <a:ext cx="1402915" cy="64632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/>
                <a:t>Recovered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17CFE6A2-7A65-ED46-BDD3-2B72FB1E5FF4}"/>
                </a:ext>
              </a:extLst>
            </p:cNvPr>
            <p:cNvCxnSpPr>
              <a:stCxn id="14" idx="1"/>
              <a:endCxn id="22" idx="3"/>
            </p:cNvCxnSpPr>
            <p:nvPr/>
          </p:nvCxnSpPr>
          <p:spPr>
            <a:xfrm flipH="1">
              <a:off x="2032560" y="4445880"/>
              <a:ext cx="85595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A2D9BA5-C5B6-5944-AC9B-AA9D74FCD9EA}"/>
                </a:ext>
              </a:extLst>
            </p:cNvPr>
            <p:cNvSpPr txBox="1"/>
            <p:nvPr/>
          </p:nvSpPr>
          <p:spPr>
            <a:xfrm>
              <a:off x="5934426" y="3242810"/>
              <a:ext cx="9594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/>
                <a:t>Reactivation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35307EF-6B99-974D-B373-9A659BC6AC0C}"/>
                </a:ext>
              </a:extLst>
            </p:cNvPr>
            <p:cNvSpPr txBox="1"/>
            <p:nvPr/>
          </p:nvSpPr>
          <p:spPr>
            <a:xfrm>
              <a:off x="3582248" y="3251176"/>
              <a:ext cx="8842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/>
                <a:t>Breakdown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4A45B07-270D-C94E-8AE5-DF44E69AEC4E}"/>
                    </a:ext>
                  </a:extLst>
                </p:cNvPr>
                <p:cNvSpPr txBox="1"/>
                <p:nvPr/>
              </p:nvSpPr>
              <p:spPr>
                <a:xfrm>
                  <a:off x="2366113" y="2404766"/>
                  <a:ext cx="19511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4A45B07-270D-C94E-8AE5-DF44E69AEC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6113" y="2404766"/>
                  <a:ext cx="195118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31250" r="-31250" b="-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2551C0E-ED71-784B-89BF-82392963E11B}"/>
                </a:ext>
              </a:extLst>
            </p:cNvPr>
            <p:cNvSpPr txBox="1"/>
            <p:nvPr/>
          </p:nvSpPr>
          <p:spPr>
            <a:xfrm>
              <a:off x="4186569" y="5352575"/>
              <a:ext cx="16979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Diagnosis and treatment initiation rate</a:t>
              </a:r>
            </a:p>
          </p:txBody>
        </p:sp>
      </p:grpSp>
      <p:sp>
        <p:nvSpPr>
          <p:cNvPr id="29" name="Lightning Bolt 28">
            <a:extLst>
              <a:ext uri="{FF2B5EF4-FFF2-40B4-BE49-F238E27FC236}">
                <a16:creationId xmlns:a16="http://schemas.microsoft.com/office/drawing/2014/main" id="{13905A88-9CC5-A94B-A91A-AB9C49642591}"/>
              </a:ext>
            </a:extLst>
          </p:cNvPr>
          <p:cNvSpPr/>
          <p:nvPr/>
        </p:nvSpPr>
        <p:spPr>
          <a:xfrm rot="10952511" flipH="1">
            <a:off x="3015780" y="5293734"/>
            <a:ext cx="634939" cy="354378"/>
          </a:xfrm>
          <a:prstGeom prst="lightningBol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9F48BF-77CF-054E-B320-58FEB526CA05}"/>
              </a:ext>
            </a:extLst>
          </p:cNvPr>
          <p:cNvSpPr txBox="1"/>
          <p:nvPr/>
        </p:nvSpPr>
        <p:spPr>
          <a:xfrm>
            <a:off x="1993420" y="5655658"/>
            <a:ext cx="187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COVID-19-related </a:t>
            </a:r>
          </a:p>
          <a:p>
            <a:r>
              <a:rPr lang="en-US" i="1" dirty="0"/>
              <a:t>disruptions</a:t>
            </a:r>
          </a:p>
        </p:txBody>
      </p:sp>
    </p:spTree>
    <p:extLst>
      <p:ext uri="{BB962C8B-B14F-4D97-AF65-F5344CB8AC3E}">
        <p14:creationId xmlns:p14="http://schemas.microsoft.com/office/powerpoint/2010/main" val="314095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D2BA4-CFB6-A1A7-B5BF-9180FC72F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0241"/>
          </a:xfrm>
        </p:spPr>
        <p:txBody>
          <a:bodyPr/>
          <a:lstStyle/>
          <a:p>
            <a:r>
              <a:rPr lang="en-US" dirty="0"/>
              <a:t>The overall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AF017-C5FA-02EC-69FD-97CAFFEF4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9480"/>
            <a:ext cx="10515600" cy="481858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Concentrated on 28 countries that accounted for 95% of drop in global TB notifications from Jan 2020 – Dec 2021 inclusive</a:t>
            </a:r>
          </a:p>
          <a:p>
            <a:pPr lvl="1"/>
            <a:r>
              <a:rPr lang="en-US" dirty="0"/>
              <a:t>Regional aggregations used for countries that had large large reductions without making substantive global contribution</a:t>
            </a:r>
          </a:p>
          <a:p>
            <a:endParaRPr lang="en-US" dirty="0"/>
          </a:p>
          <a:p>
            <a:r>
              <a:rPr lang="en-US" dirty="0"/>
              <a:t>Models accounting for public/private sectors and HIV status</a:t>
            </a:r>
          </a:p>
          <a:p>
            <a:pPr lvl="1"/>
            <a:r>
              <a:rPr lang="en-US" dirty="0"/>
              <a:t>But </a:t>
            </a:r>
            <a:r>
              <a:rPr lang="en-US" i="1" dirty="0"/>
              <a:t>not</a:t>
            </a:r>
            <a:r>
              <a:rPr lang="en-US" dirty="0"/>
              <a:t> by drug resistance status (see last talk by Pete Dodd)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i="1" dirty="0"/>
              <a:t>Not</a:t>
            </a:r>
            <a:r>
              <a:rPr lang="en-US" dirty="0"/>
              <a:t> including separate disruptions by HIV status, nor by public/private sectors </a:t>
            </a:r>
          </a:p>
          <a:p>
            <a:pPr lvl="1"/>
            <a:r>
              <a:rPr lang="en-US" dirty="0"/>
              <a:t>Except for India, where stratified data available</a:t>
            </a:r>
          </a:p>
          <a:p>
            <a:pPr lvl="1"/>
            <a:endParaRPr lang="en-US" dirty="0"/>
          </a:p>
          <a:p>
            <a:r>
              <a:rPr lang="en-US" i="1" dirty="0"/>
              <a:t>Not </a:t>
            </a:r>
            <a:r>
              <a:rPr lang="en-US" dirty="0"/>
              <a:t>distinguishing disruptions for:</a:t>
            </a:r>
          </a:p>
          <a:p>
            <a:pPr lvl="1"/>
            <a:r>
              <a:rPr lang="en-US" dirty="0"/>
              <a:t>Males vs females (</a:t>
            </a:r>
            <a:r>
              <a:rPr lang="en-US" i="1" dirty="0"/>
              <a:t>see </a:t>
            </a:r>
            <a:r>
              <a:rPr lang="en-US" dirty="0"/>
              <a:t>McQuaid et al, BMC Medicine 2022)</a:t>
            </a:r>
          </a:p>
          <a:p>
            <a:pPr lvl="1"/>
            <a:r>
              <a:rPr lang="en-US" dirty="0"/>
              <a:t>Children vs adults (</a:t>
            </a:r>
            <a:r>
              <a:rPr lang="en-US" i="1" dirty="0"/>
              <a:t>see</a:t>
            </a:r>
            <a:r>
              <a:rPr lang="en-US" dirty="0"/>
              <a:t> Ranasinghe et al, Lancet Global Health 2022) </a:t>
            </a:r>
          </a:p>
          <a:p>
            <a:pPr lvl="1"/>
            <a:endParaRPr lang="en-US" dirty="0"/>
          </a:p>
          <a:p>
            <a:r>
              <a:rPr lang="en-US" dirty="0"/>
              <a:t>For 2022 report: </a:t>
            </a:r>
            <a:r>
              <a:rPr lang="en-US" i="1" dirty="0"/>
              <a:t>not </a:t>
            </a:r>
            <a:r>
              <a:rPr lang="en-US" dirty="0"/>
              <a:t>providing projections for future years, only ‘nowcasting’</a:t>
            </a:r>
          </a:p>
        </p:txBody>
      </p:sp>
    </p:spTree>
    <p:extLst>
      <p:ext uri="{BB962C8B-B14F-4D97-AF65-F5344CB8AC3E}">
        <p14:creationId xmlns:p14="http://schemas.microsoft.com/office/powerpoint/2010/main" val="260638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163B70-6F98-976A-FA4E-06597692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structure and calibration to pre-COVID data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441875-6D6B-018B-2E20-4AB43C4B20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88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57E867-3A87-ED43-BCD6-112ECC3A636D}"/>
              </a:ext>
            </a:extLst>
          </p:cNvPr>
          <p:cNvSpPr txBox="1"/>
          <p:nvPr/>
        </p:nvSpPr>
        <p:spPr>
          <a:xfrm>
            <a:off x="1140377" y="1482977"/>
            <a:ext cx="140291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Uninfected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5562DD-423A-FB46-98BB-FED626E8EC0A}"/>
              </a:ext>
            </a:extLst>
          </p:cNvPr>
          <p:cNvSpPr txBox="1"/>
          <p:nvPr/>
        </p:nvSpPr>
        <p:spPr>
          <a:xfrm>
            <a:off x="3395061" y="1346728"/>
            <a:ext cx="143885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Latent, “fast” progression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B7DA04-4431-494D-B262-18CA701198A0}"/>
              </a:ext>
            </a:extLst>
          </p:cNvPr>
          <p:cNvSpPr txBox="1"/>
          <p:nvPr/>
        </p:nvSpPr>
        <p:spPr>
          <a:xfrm>
            <a:off x="5653921" y="1346729"/>
            <a:ext cx="157410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Latent, “slow” progression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98FDC2C-8FC7-8D41-AF50-F20B5F1A7C03}"/>
                  </a:ext>
                </a:extLst>
              </p:cNvPr>
              <p:cNvSpPr txBox="1"/>
              <p:nvPr/>
            </p:nvSpPr>
            <p:spPr>
              <a:xfrm>
                <a:off x="5653921" y="2550128"/>
                <a:ext cx="1574106" cy="9233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Active, infectious disease (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98FDC2C-8FC7-8D41-AF50-F20B5F1A7C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3921" y="2550128"/>
                <a:ext cx="1574106" cy="923330"/>
              </a:xfrm>
              <a:prstGeom prst="rect">
                <a:avLst/>
              </a:prstGeom>
              <a:blipFill>
                <a:blip r:embed="rId2"/>
                <a:stretch>
                  <a:fillRect t="-2667" b="-800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B0262A26-EB09-A042-92BD-4ABEE385EDD0}"/>
              </a:ext>
            </a:extLst>
          </p:cNvPr>
          <p:cNvSpPr txBox="1"/>
          <p:nvPr/>
        </p:nvSpPr>
        <p:spPr>
          <a:xfrm>
            <a:off x="3395061" y="3354988"/>
            <a:ext cx="1557404" cy="10026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On TB treatment, public sector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D17B19F-CAFE-FC46-9995-D84DFD9C7EE6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2543292" y="1667643"/>
            <a:ext cx="7807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64C03BA-C3D2-D043-843E-FE4FF99E0B39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4833918" y="1669894"/>
            <a:ext cx="7402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2BE28AF-5BA2-C74A-A3C8-99BAB6C8202B}"/>
              </a:ext>
            </a:extLst>
          </p:cNvPr>
          <p:cNvCxnSpPr>
            <a:cxnSpLocks/>
          </p:cNvCxnSpPr>
          <p:nvPr/>
        </p:nvCxnSpPr>
        <p:spPr>
          <a:xfrm>
            <a:off x="4123970" y="2726398"/>
            <a:ext cx="14501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3D9DD01-7CA0-5D45-971C-90B68993409D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6440974" y="1993060"/>
            <a:ext cx="0" cy="481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225D366-5D7C-EA46-BFCB-11EF9EDA3693}"/>
                  </a:ext>
                </a:extLst>
              </p:cNvPr>
              <p:cNvSpPr txBox="1"/>
              <p:nvPr/>
            </p:nvSpPr>
            <p:spPr>
              <a:xfrm>
                <a:off x="2821098" y="1300562"/>
                <a:ext cx="3617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225D366-5D7C-EA46-BFCB-11EF9EDA36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098" y="1300562"/>
                <a:ext cx="36176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8133D6C-A6F8-F94B-8223-D90DA0F2381F}"/>
                  </a:ext>
                </a:extLst>
              </p:cNvPr>
              <p:cNvSpPr txBox="1"/>
              <p:nvPr/>
            </p:nvSpPr>
            <p:spPr>
              <a:xfrm>
                <a:off x="6549801" y="2087339"/>
                <a:ext cx="1846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8133D6C-A6F8-F94B-8223-D90DA0F23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9801" y="2087339"/>
                <a:ext cx="184666" cy="276999"/>
              </a:xfrm>
              <a:prstGeom prst="rect">
                <a:avLst/>
              </a:prstGeom>
              <a:blipFill>
                <a:blip r:embed="rId4"/>
                <a:stretch>
                  <a:fillRect l="-12500"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FEFB183-0FAD-3D41-B166-8ADBD6206095}"/>
                  </a:ext>
                </a:extLst>
              </p:cNvPr>
              <p:cNvSpPr txBox="1"/>
              <p:nvPr/>
            </p:nvSpPr>
            <p:spPr>
              <a:xfrm>
                <a:off x="4073557" y="2127188"/>
                <a:ext cx="3764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FEFB183-0FAD-3D41-B166-8ADBD6206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557" y="2127188"/>
                <a:ext cx="37644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1424CF9-3168-B840-8AA7-7CB7106F1593}"/>
                  </a:ext>
                </a:extLst>
              </p:cNvPr>
              <p:cNvSpPr txBox="1"/>
              <p:nvPr/>
            </p:nvSpPr>
            <p:spPr>
              <a:xfrm>
                <a:off x="5066746" y="1276610"/>
                <a:ext cx="414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1424CF9-3168-B840-8AA7-7CB7106F15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746" y="1276610"/>
                <a:ext cx="41421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EF40265-6587-F04F-A649-EAA2C6F20A12}"/>
                  </a:ext>
                </a:extLst>
              </p:cNvPr>
              <p:cNvSpPr txBox="1"/>
              <p:nvPr/>
            </p:nvSpPr>
            <p:spPr>
              <a:xfrm>
                <a:off x="2875345" y="2441728"/>
                <a:ext cx="1855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EF40265-6587-F04F-A649-EAA2C6F20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345" y="2441728"/>
                <a:ext cx="185564" cy="276999"/>
              </a:xfrm>
              <a:prstGeom prst="rect">
                <a:avLst/>
              </a:prstGeom>
              <a:blipFill>
                <a:blip r:embed="rId7"/>
                <a:stretch>
                  <a:fillRect l="-33333" r="-33333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93350B7-BC55-1E4D-80E4-108B50F3D2CF}"/>
              </a:ext>
            </a:extLst>
          </p:cNvPr>
          <p:cNvCxnSpPr>
            <a:stCxn id="7" idx="3"/>
          </p:cNvCxnSpPr>
          <p:nvPr/>
        </p:nvCxnSpPr>
        <p:spPr>
          <a:xfrm>
            <a:off x="7228027" y="3011793"/>
            <a:ext cx="6889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2A5083B-A53D-6E4F-AD8B-D6FADDCC4EE8}"/>
                  </a:ext>
                </a:extLst>
              </p:cNvPr>
              <p:cNvSpPr txBox="1"/>
              <p:nvPr/>
            </p:nvSpPr>
            <p:spPr>
              <a:xfrm>
                <a:off x="7387647" y="3021088"/>
                <a:ext cx="4197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𝑇𝐵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2A5083B-A53D-6E4F-AD8B-D6FADDCC4E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7647" y="3021088"/>
                <a:ext cx="419794" cy="276999"/>
              </a:xfrm>
              <a:prstGeom prst="rect">
                <a:avLst/>
              </a:prstGeom>
              <a:blipFill>
                <a:blip r:embed="rId8"/>
                <a:stretch>
                  <a:fillRect l="-11765" r="-2941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870E8F02-52C6-3C43-B824-760ED3CD9AD2}"/>
              </a:ext>
            </a:extLst>
          </p:cNvPr>
          <p:cNvSpPr txBox="1"/>
          <p:nvPr/>
        </p:nvSpPr>
        <p:spPr>
          <a:xfrm>
            <a:off x="1177857" y="4161805"/>
            <a:ext cx="1402915" cy="64632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Recovered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A2AE427-62D9-564E-9755-FD002A6F44A8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2589757" y="3856298"/>
            <a:ext cx="805304" cy="4462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48DF65-BD47-314C-A6F6-7453A3D5F026}"/>
              </a:ext>
            </a:extLst>
          </p:cNvPr>
          <p:cNvCxnSpPr>
            <a:cxnSpLocks/>
          </p:cNvCxnSpPr>
          <p:nvPr/>
        </p:nvCxnSpPr>
        <p:spPr>
          <a:xfrm>
            <a:off x="1837650" y="2856159"/>
            <a:ext cx="3736499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2477DB4-B034-3F40-8575-131744651D00}"/>
                  </a:ext>
                </a:extLst>
              </p:cNvPr>
              <p:cNvSpPr txBox="1"/>
              <p:nvPr/>
            </p:nvSpPr>
            <p:spPr>
              <a:xfrm>
                <a:off x="2769608" y="3703263"/>
                <a:ext cx="3483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2477DB4-B034-3F40-8575-131744651D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608" y="3703263"/>
                <a:ext cx="34830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2D811CC-DFD9-3A44-9194-96399DFEFCD6}"/>
              </a:ext>
            </a:extLst>
          </p:cNvPr>
          <p:cNvCxnSpPr>
            <a:cxnSpLocks/>
          </p:cNvCxnSpPr>
          <p:nvPr/>
        </p:nvCxnSpPr>
        <p:spPr>
          <a:xfrm>
            <a:off x="4123970" y="1993059"/>
            <a:ext cx="0" cy="733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6857BE5-B502-1EFD-21CB-8F0AB16790B0}"/>
              </a:ext>
            </a:extLst>
          </p:cNvPr>
          <p:cNvSpPr txBox="1"/>
          <p:nvPr/>
        </p:nvSpPr>
        <p:spPr>
          <a:xfrm>
            <a:off x="3413031" y="4636937"/>
            <a:ext cx="1523399" cy="10026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On TB treatment, private sector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E4A739F-80DD-20C9-3B22-CD641E41D36D}"/>
              </a:ext>
            </a:extLst>
          </p:cNvPr>
          <p:cNvCxnSpPr>
            <a:cxnSpLocks/>
          </p:cNvCxnSpPr>
          <p:nvPr/>
        </p:nvCxnSpPr>
        <p:spPr>
          <a:xfrm>
            <a:off x="6109013" y="3473458"/>
            <a:ext cx="0" cy="382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8C6FC28-9673-4102-2C80-7288D37ED4EE}"/>
              </a:ext>
            </a:extLst>
          </p:cNvPr>
          <p:cNvCxnSpPr>
            <a:cxnSpLocks/>
            <a:endCxn id="8" idx="3"/>
          </p:cNvCxnSpPr>
          <p:nvPr/>
        </p:nvCxnSpPr>
        <p:spPr>
          <a:xfrm flipH="1">
            <a:off x="4952465" y="3856298"/>
            <a:ext cx="11565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E3A1B1A-D4F7-2C3B-9A81-062E0D107582}"/>
              </a:ext>
            </a:extLst>
          </p:cNvPr>
          <p:cNvCxnSpPr/>
          <p:nvPr/>
        </p:nvCxnSpPr>
        <p:spPr>
          <a:xfrm>
            <a:off x="6734467" y="3473458"/>
            <a:ext cx="0" cy="16371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D6DA5AD-89F7-CDFA-D53E-9BA3986C9DFF}"/>
              </a:ext>
            </a:extLst>
          </p:cNvPr>
          <p:cNvCxnSpPr/>
          <p:nvPr/>
        </p:nvCxnSpPr>
        <p:spPr>
          <a:xfrm flipH="1">
            <a:off x="4936430" y="5099880"/>
            <a:ext cx="17980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2AE869E-B3F4-342D-175C-7D0029F081A2}"/>
              </a:ext>
            </a:extLst>
          </p:cNvPr>
          <p:cNvCxnSpPr>
            <a:cxnSpLocks/>
          </p:cNvCxnSpPr>
          <p:nvPr/>
        </p:nvCxnSpPr>
        <p:spPr>
          <a:xfrm flipH="1" flipV="1">
            <a:off x="1837650" y="2856159"/>
            <a:ext cx="5268" cy="12681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898EA40-8B6D-EA20-5935-107093021D06}"/>
              </a:ext>
            </a:extLst>
          </p:cNvPr>
          <p:cNvCxnSpPr>
            <a:stCxn id="29" idx="1"/>
          </p:cNvCxnSpPr>
          <p:nvPr/>
        </p:nvCxnSpPr>
        <p:spPr>
          <a:xfrm flipH="1" flipV="1">
            <a:off x="2594249" y="4636937"/>
            <a:ext cx="818782" cy="501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1B9766A-1ABB-A36A-F1BB-7CBB96EC8323}"/>
                  </a:ext>
                </a:extLst>
              </p:cNvPr>
              <p:cNvSpPr txBox="1"/>
              <p:nvPr/>
            </p:nvSpPr>
            <p:spPr>
              <a:xfrm>
                <a:off x="5273854" y="3923387"/>
                <a:ext cx="835165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𝑝𝑢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1B9766A-1ABB-A36A-F1BB-7CBB96EC8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3854" y="3923387"/>
                <a:ext cx="835165" cy="298415"/>
              </a:xfrm>
              <a:prstGeom prst="rect">
                <a:avLst/>
              </a:prstGeom>
              <a:blipFill>
                <a:blip r:embed="rId10"/>
                <a:stretch>
                  <a:fillRect l="-7576" r="-3030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5992D43-D75C-F763-45D8-7CDA0BD650D9}"/>
                  </a:ext>
                </a:extLst>
              </p:cNvPr>
              <p:cNvSpPr txBox="1"/>
              <p:nvPr/>
            </p:nvSpPr>
            <p:spPr>
              <a:xfrm>
                <a:off x="5270576" y="5178239"/>
                <a:ext cx="818366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𝑝𝑟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5992D43-D75C-F763-45D8-7CDA0BD650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0576" y="5178239"/>
                <a:ext cx="818366" cy="298415"/>
              </a:xfrm>
              <a:prstGeom prst="rect">
                <a:avLst/>
              </a:prstGeom>
              <a:blipFill>
                <a:blip r:embed="rId11"/>
                <a:stretch>
                  <a:fillRect l="-7692" r="-1538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965DDC7-CC14-D5A6-5272-F58F805EA2CE}"/>
                  </a:ext>
                </a:extLst>
              </p:cNvPr>
              <p:cNvSpPr txBox="1"/>
              <p:nvPr/>
            </p:nvSpPr>
            <p:spPr>
              <a:xfrm>
                <a:off x="2771385" y="4933361"/>
                <a:ext cx="3483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965DDC7-CC14-D5A6-5272-F58F805EA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385" y="4933361"/>
                <a:ext cx="34830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C430B03A-62A8-1118-88AE-F010B8F7C5F6}"/>
              </a:ext>
            </a:extLst>
          </p:cNvPr>
          <p:cNvSpPr txBox="1"/>
          <p:nvPr/>
        </p:nvSpPr>
        <p:spPr>
          <a:xfrm>
            <a:off x="8754229" y="3792463"/>
            <a:ext cx="225991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Also including:</a:t>
            </a:r>
          </a:p>
          <a:p>
            <a:endParaRPr lang="en-US" dirty="0"/>
          </a:p>
          <a:p>
            <a:r>
              <a:rPr lang="en-US" dirty="0"/>
              <a:t>Exogenous reinfection</a:t>
            </a:r>
          </a:p>
          <a:p>
            <a:r>
              <a:rPr lang="en-US" dirty="0"/>
              <a:t>Relapse</a:t>
            </a:r>
          </a:p>
          <a:p>
            <a:r>
              <a:rPr lang="en-US" dirty="0"/>
              <a:t>Population turnover</a:t>
            </a:r>
          </a:p>
          <a:p>
            <a:r>
              <a:rPr lang="en-US" dirty="0"/>
              <a:t>Self-cure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693713-4E49-205B-0497-A170569EA09F}"/>
              </a:ext>
            </a:extLst>
          </p:cNvPr>
          <p:cNvSpPr txBox="1"/>
          <p:nvPr/>
        </p:nvSpPr>
        <p:spPr>
          <a:xfrm>
            <a:off x="525289" y="377232"/>
            <a:ext cx="27080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Model structure</a:t>
            </a:r>
          </a:p>
        </p:txBody>
      </p:sp>
    </p:spTree>
    <p:extLst>
      <p:ext uri="{BB962C8B-B14F-4D97-AF65-F5344CB8AC3E}">
        <p14:creationId xmlns:p14="http://schemas.microsoft.com/office/powerpoint/2010/main" val="4195596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236D46B8-79D4-C322-6FC6-1C0C75FC6032}"/>
              </a:ext>
            </a:extLst>
          </p:cNvPr>
          <p:cNvSpPr txBox="1"/>
          <p:nvPr/>
        </p:nvSpPr>
        <p:spPr>
          <a:xfrm>
            <a:off x="1105063" y="4086857"/>
            <a:ext cx="1402915" cy="64632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Recovered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F36C7F4-2173-5A38-CF41-A92DEB253E0A}"/>
              </a:ext>
            </a:extLst>
          </p:cNvPr>
          <p:cNvSpPr txBox="1"/>
          <p:nvPr/>
        </p:nvSpPr>
        <p:spPr>
          <a:xfrm>
            <a:off x="1141460" y="4124331"/>
            <a:ext cx="1402915" cy="64632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Recovered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93EC144-9F4C-6CE2-C76E-D7044FAB515F}"/>
              </a:ext>
            </a:extLst>
          </p:cNvPr>
          <p:cNvSpPr txBox="1"/>
          <p:nvPr/>
        </p:nvSpPr>
        <p:spPr>
          <a:xfrm>
            <a:off x="3324585" y="4563570"/>
            <a:ext cx="1557404" cy="10026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On TB treatment, public sector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0768BF7-FAE6-AA59-9FCB-3D26387CFD07}"/>
              </a:ext>
            </a:extLst>
          </p:cNvPr>
          <p:cNvSpPr txBox="1"/>
          <p:nvPr/>
        </p:nvSpPr>
        <p:spPr>
          <a:xfrm>
            <a:off x="3368807" y="4597430"/>
            <a:ext cx="1547045" cy="10026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On TB treatment, public sector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222ADB9-8B61-22E0-4D02-6DCE63C3A29A}"/>
              </a:ext>
            </a:extLst>
          </p:cNvPr>
          <p:cNvSpPr txBox="1"/>
          <p:nvPr/>
        </p:nvSpPr>
        <p:spPr>
          <a:xfrm>
            <a:off x="3327335" y="3281621"/>
            <a:ext cx="1557404" cy="10026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On TB treatment, public sector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2FF0A28-4791-77EF-FA09-C787365F5420}"/>
              </a:ext>
            </a:extLst>
          </p:cNvPr>
          <p:cNvSpPr txBox="1"/>
          <p:nvPr/>
        </p:nvSpPr>
        <p:spPr>
          <a:xfrm>
            <a:off x="3361199" y="3315481"/>
            <a:ext cx="1557404" cy="10026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On TB treatment, public sector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479F8B0-23C5-8556-BB1C-5F9755FE838C}"/>
                  </a:ext>
                </a:extLst>
              </p:cNvPr>
              <p:cNvSpPr txBox="1"/>
              <p:nvPr/>
            </p:nvSpPr>
            <p:spPr>
              <a:xfrm>
                <a:off x="5590775" y="2474752"/>
                <a:ext cx="1574106" cy="9233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Active, infectious disease (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479F8B0-23C5-8556-BB1C-5F9755FE8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775" y="2474752"/>
                <a:ext cx="1574106" cy="923330"/>
              </a:xfrm>
              <a:prstGeom prst="rect">
                <a:avLst/>
              </a:prstGeom>
              <a:blipFill>
                <a:blip r:embed="rId2"/>
                <a:stretch>
                  <a:fillRect t="-2703" b="-945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A52E737-B514-E85D-FF82-0579D15484E5}"/>
                  </a:ext>
                </a:extLst>
              </p:cNvPr>
              <p:cNvSpPr txBox="1"/>
              <p:nvPr/>
            </p:nvSpPr>
            <p:spPr>
              <a:xfrm>
                <a:off x="5622165" y="2510242"/>
                <a:ext cx="1574106" cy="9233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Active, infectious disease (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A52E737-B514-E85D-FF82-0579D15484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2165" y="2510242"/>
                <a:ext cx="1574106" cy="923330"/>
              </a:xfrm>
              <a:prstGeom prst="rect">
                <a:avLst/>
              </a:prstGeom>
              <a:blipFill>
                <a:blip r:embed="rId3"/>
                <a:stretch>
                  <a:fillRect t="-2703" b="-945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B5B3713E-AEDC-3F25-2F98-A2D354DB12D5}"/>
              </a:ext>
            </a:extLst>
          </p:cNvPr>
          <p:cNvSpPr txBox="1"/>
          <p:nvPr/>
        </p:nvSpPr>
        <p:spPr>
          <a:xfrm>
            <a:off x="5582018" y="1275749"/>
            <a:ext cx="156623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Latent, “slow” progression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713729-2495-18BE-C3BF-75A03FCCE339}"/>
              </a:ext>
            </a:extLst>
          </p:cNvPr>
          <p:cNvSpPr txBox="1"/>
          <p:nvPr/>
        </p:nvSpPr>
        <p:spPr>
          <a:xfrm>
            <a:off x="5618431" y="1311239"/>
            <a:ext cx="157410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Latent, “slow” progression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31832C-5548-C665-B98A-101FC249224D}"/>
              </a:ext>
            </a:extLst>
          </p:cNvPr>
          <p:cNvSpPr txBox="1"/>
          <p:nvPr/>
        </p:nvSpPr>
        <p:spPr>
          <a:xfrm>
            <a:off x="3333606" y="1277153"/>
            <a:ext cx="143885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Latent, “fast” progression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3F1B08-4ED6-992B-2958-E18E78A1622A}"/>
              </a:ext>
            </a:extLst>
          </p:cNvPr>
          <p:cNvSpPr txBox="1"/>
          <p:nvPr/>
        </p:nvSpPr>
        <p:spPr>
          <a:xfrm>
            <a:off x="3359571" y="1310000"/>
            <a:ext cx="143885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Latent, “fast” progression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631844-8B2A-A1B8-03BB-EA1C7F926CDA}"/>
              </a:ext>
            </a:extLst>
          </p:cNvPr>
          <p:cNvSpPr txBox="1"/>
          <p:nvPr/>
        </p:nvSpPr>
        <p:spPr>
          <a:xfrm>
            <a:off x="1085968" y="1410040"/>
            <a:ext cx="140291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8710D4-DEE5-163C-E1AF-64154B734700}"/>
              </a:ext>
            </a:extLst>
          </p:cNvPr>
          <p:cNvSpPr txBox="1"/>
          <p:nvPr/>
        </p:nvSpPr>
        <p:spPr>
          <a:xfrm>
            <a:off x="1117935" y="1445008"/>
            <a:ext cx="140291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57E867-3A87-ED43-BCD6-112ECC3A636D}"/>
              </a:ext>
            </a:extLst>
          </p:cNvPr>
          <p:cNvSpPr txBox="1"/>
          <p:nvPr/>
        </p:nvSpPr>
        <p:spPr>
          <a:xfrm>
            <a:off x="1140377" y="1482977"/>
            <a:ext cx="140291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Uninfected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5562DD-423A-FB46-98BB-FED626E8EC0A}"/>
              </a:ext>
            </a:extLst>
          </p:cNvPr>
          <p:cNvSpPr txBox="1"/>
          <p:nvPr/>
        </p:nvSpPr>
        <p:spPr>
          <a:xfrm>
            <a:off x="3395061" y="1346728"/>
            <a:ext cx="143885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Latent, “fast” progression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B7DA04-4431-494D-B262-18CA701198A0}"/>
              </a:ext>
            </a:extLst>
          </p:cNvPr>
          <p:cNvSpPr txBox="1"/>
          <p:nvPr/>
        </p:nvSpPr>
        <p:spPr>
          <a:xfrm>
            <a:off x="5653921" y="1346729"/>
            <a:ext cx="157410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Latent, “slow” progression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98FDC2C-8FC7-8D41-AF50-F20B5F1A7C03}"/>
                  </a:ext>
                </a:extLst>
              </p:cNvPr>
              <p:cNvSpPr txBox="1"/>
              <p:nvPr/>
            </p:nvSpPr>
            <p:spPr>
              <a:xfrm>
                <a:off x="5653921" y="2550128"/>
                <a:ext cx="1574106" cy="9233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Active, infectious disease (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98FDC2C-8FC7-8D41-AF50-F20B5F1A7C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3921" y="2550128"/>
                <a:ext cx="1574106" cy="923330"/>
              </a:xfrm>
              <a:prstGeom prst="rect">
                <a:avLst/>
              </a:prstGeom>
              <a:blipFill>
                <a:blip r:embed="rId4"/>
                <a:stretch>
                  <a:fillRect t="-2667" b="-800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B0262A26-EB09-A042-92BD-4ABEE385EDD0}"/>
              </a:ext>
            </a:extLst>
          </p:cNvPr>
          <p:cNvSpPr txBox="1"/>
          <p:nvPr/>
        </p:nvSpPr>
        <p:spPr>
          <a:xfrm>
            <a:off x="3395061" y="3354988"/>
            <a:ext cx="1557404" cy="10026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On TB treatment, public sector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D17B19F-CAFE-FC46-9995-D84DFD9C7EE6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2543292" y="1667643"/>
            <a:ext cx="7807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64C03BA-C3D2-D043-843E-FE4FF99E0B39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4833918" y="1669894"/>
            <a:ext cx="7402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2BE28AF-5BA2-C74A-A3C8-99BAB6C8202B}"/>
              </a:ext>
            </a:extLst>
          </p:cNvPr>
          <p:cNvCxnSpPr>
            <a:cxnSpLocks/>
          </p:cNvCxnSpPr>
          <p:nvPr/>
        </p:nvCxnSpPr>
        <p:spPr>
          <a:xfrm>
            <a:off x="4123970" y="2726398"/>
            <a:ext cx="14501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3D9DD01-7CA0-5D45-971C-90B68993409D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6440974" y="1993060"/>
            <a:ext cx="0" cy="481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225D366-5D7C-EA46-BFCB-11EF9EDA3693}"/>
                  </a:ext>
                </a:extLst>
              </p:cNvPr>
              <p:cNvSpPr txBox="1"/>
              <p:nvPr/>
            </p:nvSpPr>
            <p:spPr>
              <a:xfrm>
                <a:off x="2821098" y="1300562"/>
                <a:ext cx="3617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225D366-5D7C-EA46-BFCB-11EF9EDA36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098" y="1300562"/>
                <a:ext cx="36176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8133D6C-A6F8-F94B-8223-D90DA0F2381F}"/>
                  </a:ext>
                </a:extLst>
              </p:cNvPr>
              <p:cNvSpPr txBox="1"/>
              <p:nvPr/>
            </p:nvSpPr>
            <p:spPr>
              <a:xfrm>
                <a:off x="6549801" y="2087339"/>
                <a:ext cx="449354" cy="2955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8133D6C-A6F8-F94B-8223-D90DA0F23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9801" y="2087339"/>
                <a:ext cx="449354" cy="295594"/>
              </a:xfrm>
              <a:prstGeom prst="rect">
                <a:avLst/>
              </a:prstGeom>
              <a:blipFill>
                <a:blip r:embed="rId6"/>
                <a:stretch>
                  <a:fillRect l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FEFB183-0FAD-3D41-B166-8ADBD6206095}"/>
                  </a:ext>
                </a:extLst>
              </p:cNvPr>
              <p:cNvSpPr txBox="1"/>
              <p:nvPr/>
            </p:nvSpPr>
            <p:spPr>
              <a:xfrm>
                <a:off x="4073557" y="2127188"/>
                <a:ext cx="634404" cy="3879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FEFB183-0FAD-3D41-B166-8ADBD6206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557" y="2127188"/>
                <a:ext cx="634404" cy="3879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1424CF9-3168-B840-8AA7-7CB7106F1593}"/>
                  </a:ext>
                </a:extLst>
              </p:cNvPr>
              <p:cNvSpPr txBox="1"/>
              <p:nvPr/>
            </p:nvSpPr>
            <p:spPr>
              <a:xfrm>
                <a:off x="5066746" y="1276610"/>
                <a:ext cx="4142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1424CF9-3168-B840-8AA7-7CB7106F15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746" y="1276610"/>
                <a:ext cx="41421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EF40265-6587-F04F-A649-EAA2C6F20A12}"/>
                  </a:ext>
                </a:extLst>
              </p:cNvPr>
              <p:cNvSpPr txBox="1"/>
              <p:nvPr/>
            </p:nvSpPr>
            <p:spPr>
              <a:xfrm>
                <a:off x="2875345" y="2441728"/>
                <a:ext cx="445763" cy="2955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EF40265-6587-F04F-A649-EAA2C6F20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345" y="2441728"/>
                <a:ext cx="445763" cy="295594"/>
              </a:xfrm>
              <a:prstGeom prst="rect">
                <a:avLst/>
              </a:prstGeom>
              <a:blipFill>
                <a:blip r:embed="rId9"/>
                <a:stretch>
                  <a:fillRect l="-13889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93350B7-BC55-1E4D-80E4-108B50F3D2CF}"/>
              </a:ext>
            </a:extLst>
          </p:cNvPr>
          <p:cNvCxnSpPr>
            <a:stCxn id="7" idx="3"/>
          </p:cNvCxnSpPr>
          <p:nvPr/>
        </p:nvCxnSpPr>
        <p:spPr>
          <a:xfrm>
            <a:off x="7228027" y="3011793"/>
            <a:ext cx="6889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2A5083B-A53D-6E4F-AD8B-D6FADDCC4EE8}"/>
                  </a:ext>
                </a:extLst>
              </p:cNvPr>
              <p:cNvSpPr txBox="1"/>
              <p:nvPr/>
            </p:nvSpPr>
            <p:spPr>
              <a:xfrm>
                <a:off x="7387647" y="3021088"/>
                <a:ext cx="443711" cy="3427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𝑇𝐵</m:t>
                          </m:r>
                        </m:sub>
                        <m:sup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2A5083B-A53D-6E4F-AD8B-D6FADDCC4E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7647" y="3021088"/>
                <a:ext cx="443711" cy="342723"/>
              </a:xfrm>
              <a:prstGeom prst="rect">
                <a:avLst/>
              </a:prstGeom>
              <a:blipFill>
                <a:blip r:embed="rId10"/>
                <a:stretch>
                  <a:fillRect l="-11111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870E8F02-52C6-3C43-B824-760ED3CD9AD2}"/>
              </a:ext>
            </a:extLst>
          </p:cNvPr>
          <p:cNvSpPr txBox="1"/>
          <p:nvPr/>
        </p:nvSpPr>
        <p:spPr>
          <a:xfrm>
            <a:off x="1177857" y="4161805"/>
            <a:ext cx="1402915" cy="64632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Recovered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A2AE427-62D9-564E-9755-FD002A6F44A8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2589757" y="3856298"/>
            <a:ext cx="805304" cy="4462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48DF65-BD47-314C-A6F6-7453A3D5F026}"/>
              </a:ext>
            </a:extLst>
          </p:cNvPr>
          <p:cNvCxnSpPr>
            <a:cxnSpLocks/>
          </p:cNvCxnSpPr>
          <p:nvPr/>
        </p:nvCxnSpPr>
        <p:spPr>
          <a:xfrm>
            <a:off x="1837650" y="2856159"/>
            <a:ext cx="3736499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2477DB4-B034-3F40-8575-131744651D00}"/>
                  </a:ext>
                </a:extLst>
              </p:cNvPr>
              <p:cNvSpPr txBox="1"/>
              <p:nvPr/>
            </p:nvSpPr>
            <p:spPr>
              <a:xfrm>
                <a:off x="2769608" y="3703263"/>
                <a:ext cx="3483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2477DB4-B034-3F40-8575-131744651D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608" y="3703263"/>
                <a:ext cx="34830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2D811CC-DFD9-3A44-9194-96399DFEFCD6}"/>
              </a:ext>
            </a:extLst>
          </p:cNvPr>
          <p:cNvCxnSpPr>
            <a:cxnSpLocks/>
          </p:cNvCxnSpPr>
          <p:nvPr/>
        </p:nvCxnSpPr>
        <p:spPr>
          <a:xfrm>
            <a:off x="4123970" y="1993059"/>
            <a:ext cx="0" cy="733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6857BE5-B502-1EFD-21CB-8F0AB16790B0}"/>
              </a:ext>
            </a:extLst>
          </p:cNvPr>
          <p:cNvSpPr txBox="1"/>
          <p:nvPr/>
        </p:nvSpPr>
        <p:spPr>
          <a:xfrm>
            <a:off x="3413031" y="4636937"/>
            <a:ext cx="1523399" cy="10026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On TB treatment, private sector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E4A739F-80DD-20C9-3B22-CD641E41D36D}"/>
              </a:ext>
            </a:extLst>
          </p:cNvPr>
          <p:cNvCxnSpPr>
            <a:cxnSpLocks/>
          </p:cNvCxnSpPr>
          <p:nvPr/>
        </p:nvCxnSpPr>
        <p:spPr>
          <a:xfrm>
            <a:off x="6109013" y="3473458"/>
            <a:ext cx="0" cy="382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8C6FC28-9673-4102-2C80-7288D37ED4EE}"/>
              </a:ext>
            </a:extLst>
          </p:cNvPr>
          <p:cNvCxnSpPr>
            <a:cxnSpLocks/>
            <a:endCxn id="8" idx="3"/>
          </p:cNvCxnSpPr>
          <p:nvPr/>
        </p:nvCxnSpPr>
        <p:spPr>
          <a:xfrm flipH="1">
            <a:off x="4952465" y="3856298"/>
            <a:ext cx="11565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E3A1B1A-D4F7-2C3B-9A81-062E0D107582}"/>
              </a:ext>
            </a:extLst>
          </p:cNvPr>
          <p:cNvCxnSpPr/>
          <p:nvPr/>
        </p:nvCxnSpPr>
        <p:spPr>
          <a:xfrm>
            <a:off x="6734467" y="3473458"/>
            <a:ext cx="0" cy="16371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D6DA5AD-89F7-CDFA-D53E-9BA3986C9DFF}"/>
              </a:ext>
            </a:extLst>
          </p:cNvPr>
          <p:cNvCxnSpPr/>
          <p:nvPr/>
        </p:nvCxnSpPr>
        <p:spPr>
          <a:xfrm flipH="1">
            <a:off x="4936430" y="5099880"/>
            <a:ext cx="17980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2AE869E-B3F4-342D-175C-7D0029F081A2}"/>
              </a:ext>
            </a:extLst>
          </p:cNvPr>
          <p:cNvCxnSpPr>
            <a:cxnSpLocks/>
            <a:stCxn id="42" idx="0"/>
          </p:cNvCxnSpPr>
          <p:nvPr/>
        </p:nvCxnSpPr>
        <p:spPr>
          <a:xfrm flipH="1" flipV="1">
            <a:off x="1837650" y="2856159"/>
            <a:ext cx="5268" cy="12681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898EA40-8B6D-EA20-5935-107093021D06}"/>
              </a:ext>
            </a:extLst>
          </p:cNvPr>
          <p:cNvCxnSpPr>
            <a:stCxn id="29" idx="1"/>
          </p:cNvCxnSpPr>
          <p:nvPr/>
        </p:nvCxnSpPr>
        <p:spPr>
          <a:xfrm flipH="1" flipV="1">
            <a:off x="2594249" y="4636937"/>
            <a:ext cx="818782" cy="501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1B9766A-1ABB-A36A-F1BB-7CBB96EC8323}"/>
                  </a:ext>
                </a:extLst>
              </p:cNvPr>
              <p:cNvSpPr txBox="1"/>
              <p:nvPr/>
            </p:nvSpPr>
            <p:spPr>
              <a:xfrm>
                <a:off x="5273854" y="3923387"/>
                <a:ext cx="835165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𝑝𝑢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1B9766A-1ABB-A36A-F1BB-7CBB96EC8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3854" y="3923387"/>
                <a:ext cx="835165" cy="298415"/>
              </a:xfrm>
              <a:prstGeom prst="rect">
                <a:avLst/>
              </a:prstGeom>
              <a:blipFill>
                <a:blip r:embed="rId12"/>
                <a:stretch>
                  <a:fillRect l="-7576" r="-3030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5992D43-D75C-F763-45D8-7CDA0BD650D9}"/>
                  </a:ext>
                </a:extLst>
              </p:cNvPr>
              <p:cNvSpPr txBox="1"/>
              <p:nvPr/>
            </p:nvSpPr>
            <p:spPr>
              <a:xfrm>
                <a:off x="5270576" y="5178239"/>
                <a:ext cx="818366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𝑝𝑟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5992D43-D75C-F763-45D8-7CDA0BD650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0576" y="5178239"/>
                <a:ext cx="818366" cy="298415"/>
              </a:xfrm>
              <a:prstGeom prst="rect">
                <a:avLst/>
              </a:prstGeom>
              <a:blipFill>
                <a:blip r:embed="rId13"/>
                <a:stretch>
                  <a:fillRect l="-7692" r="-1538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965DDC7-CC14-D5A6-5272-F58F805EA2CE}"/>
                  </a:ext>
                </a:extLst>
              </p:cNvPr>
              <p:cNvSpPr txBox="1"/>
              <p:nvPr/>
            </p:nvSpPr>
            <p:spPr>
              <a:xfrm>
                <a:off x="2771385" y="4933361"/>
                <a:ext cx="3483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965DDC7-CC14-D5A6-5272-F58F805EA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385" y="4933361"/>
                <a:ext cx="34830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3044BB9-2BAF-68E3-6DFE-41D41A8C9537}"/>
              </a:ext>
            </a:extLst>
          </p:cNvPr>
          <p:cNvCxnSpPr>
            <a:cxnSpLocks/>
          </p:cNvCxnSpPr>
          <p:nvPr/>
        </p:nvCxnSpPr>
        <p:spPr>
          <a:xfrm>
            <a:off x="8324850" y="723900"/>
            <a:ext cx="0" cy="543877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D595AE56-2783-1369-39E7-F7F2178061AA}"/>
              </a:ext>
            </a:extLst>
          </p:cNvPr>
          <p:cNvSpPr/>
          <p:nvPr/>
        </p:nvSpPr>
        <p:spPr>
          <a:xfrm>
            <a:off x="9232911" y="1728684"/>
            <a:ext cx="1541164" cy="7173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260326A-6954-0DDC-8E93-D8B9BFA50C5B}"/>
              </a:ext>
            </a:extLst>
          </p:cNvPr>
          <p:cNvSpPr txBox="1"/>
          <p:nvPr/>
        </p:nvSpPr>
        <p:spPr>
          <a:xfrm>
            <a:off x="9542440" y="1914211"/>
            <a:ext cx="856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HIV -</a:t>
            </a:r>
            <a:r>
              <a:rPr lang="en-US" dirty="0" err="1"/>
              <a:t>ve</a:t>
            </a:r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3712ACA-1C48-0EDB-00E2-84E3CBB1E7E1}"/>
              </a:ext>
            </a:extLst>
          </p:cNvPr>
          <p:cNvSpPr/>
          <p:nvPr/>
        </p:nvSpPr>
        <p:spPr>
          <a:xfrm>
            <a:off x="9232911" y="3120113"/>
            <a:ext cx="1541164" cy="7173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D03DC88-5B87-0100-987F-8A88200B1FE5}"/>
              </a:ext>
            </a:extLst>
          </p:cNvPr>
          <p:cNvSpPr txBox="1"/>
          <p:nvPr/>
        </p:nvSpPr>
        <p:spPr>
          <a:xfrm>
            <a:off x="9565047" y="3202045"/>
            <a:ext cx="95872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HIV +</a:t>
            </a:r>
            <a:r>
              <a:rPr lang="en-US" sz="1500" dirty="0" err="1"/>
              <a:t>ve</a:t>
            </a:r>
            <a:r>
              <a:rPr lang="en-US" sz="1500" dirty="0"/>
              <a:t>, </a:t>
            </a:r>
          </a:p>
          <a:p>
            <a:r>
              <a:rPr lang="en-US" sz="1500" dirty="0"/>
              <a:t>untreated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A98B740-80F3-4D6B-EB52-846A8943C1C2}"/>
              </a:ext>
            </a:extLst>
          </p:cNvPr>
          <p:cNvSpPr/>
          <p:nvPr/>
        </p:nvSpPr>
        <p:spPr>
          <a:xfrm>
            <a:off x="9232911" y="4511542"/>
            <a:ext cx="1541164" cy="7173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346701C-E371-871D-DDA7-9C4B21D1CAF6}"/>
              </a:ext>
            </a:extLst>
          </p:cNvPr>
          <p:cNvSpPr txBox="1"/>
          <p:nvPr/>
        </p:nvSpPr>
        <p:spPr>
          <a:xfrm>
            <a:off x="9568831" y="4694287"/>
            <a:ext cx="879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 ART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1943F4AE-0C9C-57F6-48C8-5BAB74FAB579}"/>
              </a:ext>
            </a:extLst>
          </p:cNvPr>
          <p:cNvCxnSpPr>
            <a:stCxn id="51" idx="2"/>
            <a:endCxn id="55" idx="0"/>
          </p:cNvCxnSpPr>
          <p:nvPr/>
        </p:nvCxnSpPr>
        <p:spPr>
          <a:xfrm>
            <a:off x="10003493" y="2445994"/>
            <a:ext cx="0" cy="6741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7449775-1F50-63ED-5500-F3363A12ED00}"/>
              </a:ext>
            </a:extLst>
          </p:cNvPr>
          <p:cNvCxnSpPr>
            <a:stCxn id="55" idx="2"/>
            <a:endCxn id="57" idx="0"/>
          </p:cNvCxnSpPr>
          <p:nvPr/>
        </p:nvCxnSpPr>
        <p:spPr>
          <a:xfrm>
            <a:off x="10003493" y="3837423"/>
            <a:ext cx="0" cy="6741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37BB63EE-F060-F810-B4E2-D63E5CB8D5D3}"/>
              </a:ext>
            </a:extLst>
          </p:cNvPr>
          <p:cNvSpPr txBox="1"/>
          <p:nvPr/>
        </p:nvSpPr>
        <p:spPr>
          <a:xfrm>
            <a:off x="9421674" y="1031523"/>
            <a:ext cx="1221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HIV ‘layers’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780769-49F9-1F0C-E22A-0A25ED3580CE}"/>
              </a:ext>
            </a:extLst>
          </p:cNvPr>
          <p:cNvSpPr txBox="1"/>
          <p:nvPr/>
        </p:nvSpPr>
        <p:spPr>
          <a:xfrm>
            <a:off x="525289" y="377232"/>
            <a:ext cx="27080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Model structure</a:t>
            </a:r>
          </a:p>
        </p:txBody>
      </p:sp>
    </p:spTree>
    <p:extLst>
      <p:ext uri="{BB962C8B-B14F-4D97-AF65-F5344CB8AC3E}">
        <p14:creationId xmlns:p14="http://schemas.microsoft.com/office/powerpoint/2010/main" val="63396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3" grpId="0"/>
      <p:bldP spid="55" grpId="0" animBg="1"/>
      <p:bldP spid="56" grpId="0"/>
      <p:bldP spid="57" grpId="0" animBg="1"/>
      <p:bldP spid="58" grpId="0"/>
      <p:bldP spid="6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4CBC4-0905-2219-6CA9-C7EC9010D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Public/private sectors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9ABF3-2818-0BC6-C995-3A233A679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Structure used for countries identified as ‘PPM priority’ countries by WHO</a:t>
            </a:r>
          </a:p>
          <a:p>
            <a:r>
              <a:rPr lang="en-US" dirty="0"/>
              <a:t>In working with notification data, need to account for under-reporting by private healthcare providers</a:t>
            </a:r>
          </a:p>
          <a:p>
            <a:endParaRPr lang="en-US" dirty="0"/>
          </a:p>
          <a:p>
            <a:r>
              <a:rPr lang="en-US" dirty="0"/>
              <a:t>Notification data typically isn’t available separately for the private sector: </a:t>
            </a:r>
          </a:p>
          <a:p>
            <a:r>
              <a:rPr lang="en-US" b="1" dirty="0"/>
              <a:t>Assume </a:t>
            </a:r>
            <a:r>
              <a:rPr lang="en-US" dirty="0"/>
              <a:t>that disruptions affected public and private sectors equally</a:t>
            </a:r>
          </a:p>
          <a:p>
            <a:r>
              <a:rPr lang="en-US" i="1" dirty="0"/>
              <a:t>Exception</a:t>
            </a:r>
            <a:r>
              <a:rPr lang="en-US" dirty="0"/>
              <a:t>: India, whose </a:t>
            </a:r>
            <a:r>
              <a:rPr lang="en-US" dirty="0" err="1"/>
              <a:t>Nikshay</a:t>
            </a:r>
            <a:r>
              <a:rPr lang="en-US" dirty="0"/>
              <a:t> data shows public and private separately</a:t>
            </a:r>
          </a:p>
          <a:p>
            <a:pPr lvl="1"/>
            <a:r>
              <a:rPr lang="en-US" dirty="0"/>
              <a:t>See separate modelling exercise by India NTEP </a:t>
            </a:r>
          </a:p>
          <a:p>
            <a:pPr lvl="1"/>
            <a:endParaRPr lang="en-US" dirty="0"/>
          </a:p>
          <a:p>
            <a:r>
              <a:rPr lang="en-US" dirty="0"/>
              <a:t>‘Private’ reflects only ‘engaged private’: </a:t>
            </a:r>
            <a:r>
              <a:rPr lang="en-US" b="1" dirty="0"/>
              <a:t>Assume</a:t>
            </a:r>
            <a:r>
              <a:rPr lang="en-US" dirty="0"/>
              <a:t> that disruptions apply to all private providers equally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30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435C9-D989-37C0-B75D-B5BD86EE6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HIV/TB coinfection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8703E-B73B-2973-6400-FBF01B2C5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Structure used for countries for which &gt;10% of incident TB is estimated to be HIV coinfected</a:t>
            </a:r>
          </a:p>
          <a:p>
            <a:endParaRPr lang="en-US" dirty="0"/>
          </a:p>
          <a:p>
            <a:r>
              <a:rPr lang="en-US" dirty="0"/>
              <a:t>Dynamics of HIV </a:t>
            </a:r>
            <a:r>
              <a:rPr lang="en-US" i="1" dirty="0"/>
              <a:t>not </a:t>
            </a:r>
            <a:r>
              <a:rPr lang="en-US" dirty="0"/>
              <a:t>explicitly modelled</a:t>
            </a:r>
          </a:p>
          <a:p>
            <a:pPr lvl="1"/>
            <a:r>
              <a:rPr lang="en-US" dirty="0"/>
              <a:t>Taken as external input </a:t>
            </a:r>
          </a:p>
          <a:p>
            <a:r>
              <a:rPr lang="en-US" dirty="0"/>
              <a:t>Transitions between strata informed by </a:t>
            </a:r>
            <a:r>
              <a:rPr lang="en-US" dirty="0" err="1"/>
              <a:t>Thembisa</a:t>
            </a:r>
            <a:r>
              <a:rPr lang="en-US" dirty="0"/>
              <a:t> model estimates for:</a:t>
            </a:r>
          </a:p>
          <a:p>
            <a:pPr lvl="1"/>
            <a:r>
              <a:rPr lang="en-US" dirty="0"/>
              <a:t>HIV incidence and prevalence; and ART coverage</a:t>
            </a:r>
          </a:p>
          <a:p>
            <a:r>
              <a:rPr lang="en-US" dirty="0"/>
              <a:t>HIV confers increased risk of progression to active disease from all latent compartments; ART reduces this risk</a:t>
            </a:r>
          </a:p>
        </p:txBody>
      </p:sp>
    </p:spTree>
    <p:extLst>
      <p:ext uri="{BB962C8B-B14F-4D97-AF65-F5344CB8AC3E}">
        <p14:creationId xmlns:p14="http://schemas.microsoft.com/office/powerpoint/2010/main" val="27066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F616F-1FA0-AB0F-6938-7EC9A7547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EA8F2-A30F-2889-8916-AFCAB1ABE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Evidence of disruptions to TB services</a:t>
            </a:r>
          </a:p>
          <a:p>
            <a:r>
              <a:rPr lang="en-US" dirty="0"/>
              <a:t>Model structure</a:t>
            </a:r>
          </a:p>
          <a:p>
            <a:r>
              <a:rPr lang="en-US" dirty="0"/>
              <a:t>Model calibrations</a:t>
            </a:r>
          </a:p>
          <a:p>
            <a:r>
              <a:rPr lang="en-US" dirty="0"/>
              <a:t>Modelling TB service disruptions</a:t>
            </a:r>
          </a:p>
          <a:p>
            <a:r>
              <a:rPr lang="en-US"/>
              <a:t>Concluding thoughts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728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1F2B8C-2479-899C-5967-7F8B82A6F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Country groupings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F911CC1-8095-AACD-46FE-3DE33144FC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752392"/>
              </p:ext>
            </p:extLst>
          </p:nvPr>
        </p:nvGraphicFramePr>
        <p:xfrm>
          <a:off x="1764944" y="1690688"/>
          <a:ext cx="8659063" cy="4450304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2169323">
                  <a:extLst>
                    <a:ext uri="{9D8B030D-6E8A-4147-A177-3AD203B41FA5}">
                      <a16:colId xmlns:a16="http://schemas.microsoft.com/office/drawing/2014/main" val="891469218"/>
                    </a:ext>
                  </a:extLst>
                </a:gridCol>
                <a:gridCol w="2149186">
                  <a:extLst>
                    <a:ext uri="{9D8B030D-6E8A-4147-A177-3AD203B41FA5}">
                      <a16:colId xmlns:a16="http://schemas.microsoft.com/office/drawing/2014/main" val="2384581547"/>
                    </a:ext>
                  </a:extLst>
                </a:gridCol>
                <a:gridCol w="2150140">
                  <a:extLst>
                    <a:ext uri="{9D8B030D-6E8A-4147-A177-3AD203B41FA5}">
                      <a16:colId xmlns:a16="http://schemas.microsoft.com/office/drawing/2014/main" val="1639502570"/>
                    </a:ext>
                  </a:extLst>
                </a:gridCol>
                <a:gridCol w="2190414">
                  <a:extLst>
                    <a:ext uri="{9D8B030D-6E8A-4147-A177-3AD203B41FA5}">
                      <a16:colId xmlns:a16="http://schemas.microsoft.com/office/drawing/2014/main" val="1724084141"/>
                    </a:ext>
                  </a:extLst>
                </a:gridCol>
              </a:tblGrid>
              <a:tr h="713469"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</a:rPr>
                        <a:t>HIV/TB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069" marR="103069" marT="54398" marB="54398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</a:rPr>
                        <a:t>Public/private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069" marR="103069" marT="54398" marB="54398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</a:rPr>
                        <a:t>HIV/TB and public/private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069" marR="103069" marT="54398" marB="54398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</a:rPr>
                        <a:t>Neither HIV/TB nor public/private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069" marR="103069" marT="54398" marB="54398"/>
                </a:tc>
                <a:extLst>
                  <a:ext uri="{0D108BD9-81ED-4DB2-BD59-A6C34878D82A}">
                    <a16:rowId xmlns:a16="http://schemas.microsoft.com/office/drawing/2014/main" val="1993830298"/>
                  </a:ext>
                </a:extLst>
              </a:tr>
              <a:tr h="3736835">
                <a:tc>
                  <a:txBody>
                    <a:bodyPr/>
                    <a:lstStyle/>
                    <a:p>
                      <a:r>
                        <a:rPr lang="en-GB" sz="1800" b="0" dirty="0">
                          <a:effectLst/>
                        </a:rPr>
                        <a:t>Brazil</a:t>
                      </a:r>
                    </a:p>
                    <a:p>
                      <a:r>
                        <a:rPr lang="en-GB" sz="1800" b="0" dirty="0">
                          <a:effectLst/>
                        </a:rPr>
                        <a:t>Colombia</a:t>
                      </a:r>
                    </a:p>
                    <a:p>
                      <a:r>
                        <a:rPr lang="en-GB" sz="1800" b="0" dirty="0">
                          <a:effectLst/>
                        </a:rPr>
                        <a:t>Lesotho</a:t>
                      </a:r>
                    </a:p>
                    <a:p>
                      <a:r>
                        <a:rPr lang="en-GB" sz="1800" b="0" dirty="0">
                          <a:effectLst/>
                        </a:rPr>
                        <a:t>Papua New Guinea</a:t>
                      </a:r>
                    </a:p>
                    <a:p>
                      <a:r>
                        <a:rPr lang="en-GB" sz="1800" b="0" dirty="0">
                          <a:effectLst/>
                        </a:rPr>
                        <a:t>Zimbabwe</a:t>
                      </a:r>
                    </a:p>
                    <a:p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069" marR="103069" marT="54398" marB="54398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</a:rPr>
                        <a:t>Angola</a:t>
                      </a:r>
                    </a:p>
                    <a:p>
                      <a:r>
                        <a:rPr lang="en-GB" sz="1800">
                          <a:effectLst/>
                        </a:rPr>
                        <a:t>Bangladesh</a:t>
                      </a:r>
                    </a:p>
                    <a:p>
                      <a:r>
                        <a:rPr lang="en-GB" sz="1800">
                          <a:effectLst/>
                        </a:rPr>
                        <a:t>Cambodia</a:t>
                      </a:r>
                    </a:p>
                    <a:p>
                      <a:r>
                        <a:rPr lang="en-GB" sz="1800">
                          <a:effectLst/>
                        </a:rPr>
                        <a:t>China</a:t>
                      </a:r>
                    </a:p>
                    <a:p>
                      <a:r>
                        <a:rPr lang="en-GB" sz="1800">
                          <a:effectLst/>
                        </a:rPr>
                        <a:t>India</a:t>
                      </a:r>
                    </a:p>
                    <a:p>
                      <a:r>
                        <a:rPr lang="en-GB" sz="1800">
                          <a:effectLst/>
                        </a:rPr>
                        <a:t>Indonesia</a:t>
                      </a:r>
                    </a:p>
                    <a:p>
                      <a:r>
                        <a:rPr lang="en-GB" sz="1800">
                          <a:effectLst/>
                        </a:rPr>
                        <a:t>Nepal</a:t>
                      </a:r>
                    </a:p>
                    <a:p>
                      <a:r>
                        <a:rPr lang="en-GB" sz="1800">
                          <a:effectLst/>
                        </a:rPr>
                        <a:t>Pakistan</a:t>
                      </a:r>
                    </a:p>
                    <a:p>
                      <a:r>
                        <a:rPr lang="en-GB" sz="1800">
                          <a:effectLst/>
                        </a:rPr>
                        <a:t>Philippines</a:t>
                      </a:r>
                    </a:p>
                    <a:p>
                      <a:r>
                        <a:rPr lang="en-GB" sz="1800">
                          <a:effectLst/>
                        </a:rPr>
                        <a:t>Myanmar</a:t>
                      </a:r>
                    </a:p>
                    <a:p>
                      <a:r>
                        <a:rPr lang="en-GB" sz="1800">
                          <a:effectLst/>
                        </a:rPr>
                        <a:t>Viet Nam</a:t>
                      </a:r>
                    </a:p>
                    <a:p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069" marR="103069" marT="54398" marB="54398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</a:rPr>
                        <a:t>Kenya</a:t>
                      </a:r>
                    </a:p>
                    <a:p>
                      <a:r>
                        <a:rPr lang="en-GB" sz="1800" dirty="0">
                          <a:effectLst/>
                        </a:rPr>
                        <a:t>South Africa</a:t>
                      </a:r>
                    </a:p>
                    <a:p>
                      <a:r>
                        <a:rPr lang="en-GB" sz="1800" dirty="0">
                          <a:effectLst/>
                        </a:rPr>
                        <a:t>Thailand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069" marR="103069" marT="54398" marB="54398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</a:rPr>
                        <a:t>Azerbaijan</a:t>
                      </a:r>
                    </a:p>
                    <a:p>
                      <a:r>
                        <a:rPr lang="en-GB" sz="1800" dirty="0">
                          <a:effectLst/>
                        </a:rPr>
                        <a:t>DPR Korea</a:t>
                      </a:r>
                    </a:p>
                    <a:p>
                      <a:r>
                        <a:rPr lang="en-GB" sz="1800" dirty="0">
                          <a:effectLst/>
                        </a:rPr>
                        <a:t>Ethiopia</a:t>
                      </a:r>
                    </a:p>
                    <a:p>
                      <a:r>
                        <a:rPr lang="en-GB" sz="1800" dirty="0">
                          <a:effectLst/>
                        </a:rPr>
                        <a:t>Kazakhstan</a:t>
                      </a:r>
                    </a:p>
                    <a:p>
                      <a:r>
                        <a:rPr lang="en-GB" sz="1800" dirty="0">
                          <a:effectLst/>
                        </a:rPr>
                        <a:t>Kyrgyzstan</a:t>
                      </a:r>
                    </a:p>
                    <a:p>
                      <a:r>
                        <a:rPr lang="en-GB" sz="1800" dirty="0">
                          <a:effectLst/>
                        </a:rPr>
                        <a:t>Malaysia</a:t>
                      </a:r>
                    </a:p>
                    <a:p>
                      <a:r>
                        <a:rPr lang="en-GB" sz="1800" dirty="0">
                          <a:effectLst/>
                        </a:rPr>
                        <a:t>Mexico</a:t>
                      </a:r>
                    </a:p>
                    <a:p>
                      <a:r>
                        <a:rPr lang="en-GB" sz="1800" dirty="0">
                          <a:effectLst/>
                        </a:rPr>
                        <a:t>Mongolia*</a:t>
                      </a:r>
                    </a:p>
                    <a:p>
                      <a:r>
                        <a:rPr lang="en-GB" sz="1800" dirty="0">
                          <a:effectLst/>
                        </a:rPr>
                        <a:t>Peru</a:t>
                      </a:r>
                    </a:p>
                    <a:p>
                      <a:r>
                        <a:rPr lang="en-GB" sz="1800" dirty="0">
                          <a:effectLst/>
                        </a:rPr>
                        <a:t>Romania</a:t>
                      </a:r>
                    </a:p>
                    <a:p>
                      <a:r>
                        <a:rPr lang="en-GB" sz="1800" dirty="0">
                          <a:effectLst/>
                        </a:rPr>
                        <a:t>Russian Federation</a:t>
                      </a:r>
                    </a:p>
                    <a:p>
                      <a:r>
                        <a:rPr lang="en-GB" sz="1800" dirty="0">
                          <a:effectLst/>
                        </a:rPr>
                        <a:t>Timor </a:t>
                      </a:r>
                      <a:r>
                        <a:rPr lang="en-GB" sz="1800" dirty="0" err="1">
                          <a:effectLst/>
                        </a:rPr>
                        <a:t>Leste</a:t>
                      </a:r>
                      <a:r>
                        <a:rPr lang="en-GB" sz="1800" dirty="0">
                          <a:effectLst/>
                        </a:rPr>
                        <a:t>*</a:t>
                      </a:r>
                    </a:p>
                    <a:p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069" marR="103069" marT="54398" marB="54398"/>
                </a:tc>
                <a:extLst>
                  <a:ext uri="{0D108BD9-81ED-4DB2-BD59-A6C34878D82A}">
                    <a16:rowId xmlns:a16="http://schemas.microsoft.com/office/drawing/2014/main" val="2269665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31948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56CBB-1808-8B24-4F61-3E2B91F22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4127"/>
          </a:xfrm>
        </p:spPr>
        <p:txBody>
          <a:bodyPr/>
          <a:lstStyle/>
          <a:p>
            <a:r>
              <a:rPr lang="en-US" dirty="0"/>
              <a:t>Model calibrations: targets and parameters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F2967C6-7CA6-521A-A8F0-A7AE15A583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2327499"/>
              </p:ext>
            </p:extLst>
          </p:nvPr>
        </p:nvGraphicFramePr>
        <p:xfrm>
          <a:off x="838200" y="1719620"/>
          <a:ext cx="10329808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1170">
                  <a:extLst>
                    <a:ext uri="{9D8B030D-6E8A-4147-A177-3AD203B41FA5}">
                      <a16:colId xmlns:a16="http://schemas.microsoft.com/office/drawing/2014/main" val="2059852026"/>
                    </a:ext>
                  </a:extLst>
                </a:gridCol>
                <a:gridCol w="2747571">
                  <a:extLst>
                    <a:ext uri="{9D8B030D-6E8A-4147-A177-3AD203B41FA5}">
                      <a16:colId xmlns:a16="http://schemas.microsoft.com/office/drawing/2014/main" val="1273549070"/>
                    </a:ext>
                  </a:extLst>
                </a:gridCol>
                <a:gridCol w="2866455">
                  <a:extLst>
                    <a:ext uri="{9D8B030D-6E8A-4147-A177-3AD203B41FA5}">
                      <a16:colId xmlns:a16="http://schemas.microsoft.com/office/drawing/2014/main" val="73315028"/>
                    </a:ext>
                  </a:extLst>
                </a:gridCol>
                <a:gridCol w="2944612">
                  <a:extLst>
                    <a:ext uri="{9D8B030D-6E8A-4147-A177-3AD203B41FA5}">
                      <a16:colId xmlns:a16="http://schemas.microsoft.com/office/drawing/2014/main" val="12548081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 models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Public/private countries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HIV/TB countries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4507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Calibration targets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Pre-COVID incidence rates</a:t>
                      </a:r>
                    </a:p>
                    <a:p>
                      <a:r>
                        <a:rPr lang="en-US" dirty="0"/>
                        <a:t>Pre-COVID mortality rates (WHO estimated)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Private notifications where available (India, soon also Philippines and Indonesia)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Proportion of TB incidence that was  HIV-coinfected, 2019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Mortality rates amongst HIV +</a:t>
                      </a:r>
                      <a:r>
                        <a:rPr lang="en-US" dirty="0" err="1"/>
                        <a:t>ve</a:t>
                      </a:r>
                      <a:r>
                        <a:rPr lang="en-US" dirty="0"/>
                        <a:t> TB,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5671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Free parameters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Average onward infections per case per year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Mortality hazard, untreated 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Upon </a:t>
                      </a:r>
                      <a:r>
                        <a:rPr lang="en-US" dirty="0" err="1"/>
                        <a:t>careseeking</a:t>
                      </a:r>
                      <a:r>
                        <a:rPr lang="en-US" dirty="0"/>
                        <a:t>, proportion of patients visiting public vs private sector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Relative hazard of developing TB given latent infection, HIV +</a:t>
                      </a:r>
                      <a:r>
                        <a:rPr lang="en-US" dirty="0" err="1"/>
                        <a:t>ve</a:t>
                      </a:r>
                      <a:r>
                        <a:rPr lang="en-US" dirty="0"/>
                        <a:t> vs HIV –</a:t>
                      </a:r>
                      <a:r>
                        <a:rPr lang="en-US" dirty="0" err="1"/>
                        <a:t>ve</a:t>
                      </a:r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Relative hazard of mortality for untreated TB, HIV +</a:t>
                      </a:r>
                      <a:r>
                        <a:rPr lang="en-US" dirty="0" err="1"/>
                        <a:t>ve</a:t>
                      </a:r>
                      <a:r>
                        <a:rPr lang="en-US" dirty="0"/>
                        <a:t> vs HIV –</a:t>
                      </a:r>
                      <a:r>
                        <a:rPr lang="en-US" dirty="0" err="1"/>
                        <a:t>ve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244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8188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9B9FE-118F-3C67-4862-FCAA63B62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calibrations were performed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D1B24-7282-363B-A7EA-09337C9CC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Bayesian MCMC to systematically propagate uncertainty from input parameters to model projections</a:t>
            </a:r>
          </a:p>
          <a:p>
            <a:endParaRPr lang="en-US" dirty="0"/>
          </a:p>
          <a:p>
            <a:r>
              <a:rPr lang="en-US" dirty="0"/>
              <a:t>For each country: 3 independent MCMC chains to ensure convergence</a:t>
            </a:r>
          </a:p>
          <a:p>
            <a:endParaRPr lang="en-US" dirty="0"/>
          </a:p>
          <a:p>
            <a:r>
              <a:rPr lang="en-US" dirty="0"/>
              <a:t>Ran for 100,000 iterations, then ‘thinned’ to extract 250 samples</a:t>
            </a:r>
          </a:p>
          <a:p>
            <a:r>
              <a:rPr lang="en-US" dirty="0"/>
              <a:t>Uncertainty intervals on model projections quantified as 2.5</a:t>
            </a:r>
            <a:r>
              <a:rPr lang="en-US" baseline="30000" dirty="0"/>
              <a:t>th</a:t>
            </a:r>
            <a:r>
              <a:rPr lang="en-US" dirty="0"/>
              <a:t>, 50</a:t>
            </a:r>
            <a:r>
              <a:rPr lang="en-US" baseline="30000" dirty="0"/>
              <a:t>th</a:t>
            </a:r>
            <a:r>
              <a:rPr lang="en-US" dirty="0"/>
              <a:t> and 97.5</a:t>
            </a:r>
            <a:r>
              <a:rPr lang="en-US" baseline="30000" dirty="0"/>
              <a:t>th</a:t>
            </a:r>
            <a:r>
              <a:rPr lang="en-US" dirty="0"/>
              <a:t> percentiles</a:t>
            </a:r>
          </a:p>
          <a:p>
            <a:r>
              <a:rPr lang="en-US" dirty="0"/>
              <a:t>See additional info for further outputs on calibration results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54632E-B5E4-552A-845D-B34817A65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114" y="1690688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410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8758F9-0BA7-EA83-B562-AA62AABA2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Modelling disruptions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94D6FD-83B8-9812-1836-2286B9BF69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73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9C3EF-8310-CC45-5208-5DF4B7B53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0598"/>
          </a:xfrm>
        </p:spPr>
        <p:txBody>
          <a:bodyPr/>
          <a:lstStyle/>
          <a:p>
            <a:r>
              <a:rPr lang="en-US" dirty="0"/>
              <a:t>Modelling disruptions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7A1446-ED22-40BA-11E6-6611411EFF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2110" y="1420792"/>
                <a:ext cx="4351355" cy="4989807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i="1" dirty="0"/>
                  <a:t>All model structures </a:t>
                </a:r>
                <a:r>
                  <a:rPr lang="en-US" dirty="0"/>
                  <a:t>have a parameter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denoting COVID-induced effects on TB </a:t>
                </a:r>
                <a:r>
                  <a:rPr lang="en-US" dirty="0" err="1"/>
                  <a:t>careseeking</a:t>
                </a:r>
                <a:r>
                  <a:rPr lang="en-US" dirty="0"/>
                  <a:t> and diagnosis</a:t>
                </a:r>
              </a:p>
              <a:p>
                <a:endParaRPr lang="en-US" dirty="0"/>
              </a:p>
              <a:p>
                <a:r>
                  <a:rPr lang="en-US" dirty="0"/>
                  <a:t>For each country, take monthly (or quarterly) data from Jan 2020 onwards</a:t>
                </a:r>
              </a:p>
              <a:p>
                <a:r>
                  <a:rPr lang="en-US" i="1" dirty="0"/>
                  <a:t>Modelled</a:t>
                </a:r>
                <a:r>
                  <a:rPr lang="en-US" dirty="0"/>
                  <a:t> notifications in a given month: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+12</m:t>
                          </m:r>
                        </m:sup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)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Adjust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on a monthly/quarterly basis so that the timeseries for modelled notifications matches the data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7A1446-ED22-40BA-11E6-6611411EFF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2110" y="1420792"/>
                <a:ext cx="4351355" cy="4989807"/>
              </a:xfrm>
              <a:blipFill>
                <a:blip r:embed="rId2"/>
                <a:stretch>
                  <a:fillRect l="-4651" t="-2538" r="-2326" b="-10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173258E2-C888-21FD-7C04-F6CF69EE5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5765" y="2215441"/>
            <a:ext cx="6150827" cy="28069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7FF0CE-3FA6-946F-3282-478E7E2444D0}"/>
                  </a:ext>
                </a:extLst>
              </p:cNvPr>
              <p:cNvSpPr txBox="1"/>
              <p:nvPr/>
            </p:nvSpPr>
            <p:spPr>
              <a:xfrm>
                <a:off x="8281907" y="1555916"/>
                <a:ext cx="7585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7FF0CE-3FA6-946F-3282-478E7E244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1907" y="1555916"/>
                <a:ext cx="75854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508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9C3EF-8310-CC45-5208-5DF4B7B53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0598"/>
          </a:xfrm>
        </p:spPr>
        <p:txBody>
          <a:bodyPr/>
          <a:lstStyle/>
          <a:p>
            <a:r>
              <a:rPr lang="en-US" dirty="0"/>
              <a:t>Modelling disruptions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C96A82C7-92BE-328C-2E42-5EC5B4D018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2110" y="1420792"/>
                <a:ext cx="4351355" cy="4989807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i="1" dirty="0"/>
                  <a:t>All model structures </a:t>
                </a:r>
                <a:r>
                  <a:rPr lang="en-US" dirty="0"/>
                  <a:t>have a parameter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denoting COVID-induced effects on TB </a:t>
                </a:r>
                <a:r>
                  <a:rPr lang="en-US" dirty="0" err="1"/>
                  <a:t>careseeking</a:t>
                </a:r>
                <a:r>
                  <a:rPr lang="en-US" dirty="0"/>
                  <a:t> and diagnosis</a:t>
                </a:r>
              </a:p>
              <a:p>
                <a:endParaRPr lang="en-US" dirty="0"/>
              </a:p>
              <a:p>
                <a:r>
                  <a:rPr lang="en-US" dirty="0"/>
                  <a:t>For each country, take monthly (or quarterly) data from Jan 2020 onwards</a:t>
                </a:r>
              </a:p>
              <a:p>
                <a:r>
                  <a:rPr lang="en-US" i="1" dirty="0"/>
                  <a:t>Modelled</a:t>
                </a:r>
                <a:r>
                  <a:rPr lang="en-US" dirty="0"/>
                  <a:t> notifications in a given month: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+12</m:t>
                          </m:r>
                        </m:sup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)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Adjust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on a monthly/quarterly basis so that the timeseries for modelled notifications matches the data </a:t>
                </a:r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C96A82C7-92BE-328C-2E42-5EC5B4D018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2110" y="1420792"/>
                <a:ext cx="4351355" cy="4989807"/>
              </a:xfrm>
              <a:blipFill>
                <a:blip r:embed="rId2"/>
                <a:stretch>
                  <a:fillRect l="-4651" t="-2538" r="-2326" b="-10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A7A5313C-2846-8E5F-84C1-8C73513A5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831" y="828510"/>
            <a:ext cx="5190991" cy="542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018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ACC77-9606-B7E9-46A7-F61067CA2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0339"/>
          </a:xfrm>
        </p:spPr>
        <p:txBody>
          <a:bodyPr/>
          <a:lstStyle/>
          <a:p>
            <a:r>
              <a:rPr lang="en-US" dirty="0"/>
              <a:t>TB transmission reductions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D2F15-431B-5339-EF6C-A1650BC09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3648"/>
            <a:ext cx="10515600" cy="473336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Much as restrictions have affected SARS-CoV-2 transmission, they are likely to have done the same to TB</a:t>
            </a:r>
          </a:p>
          <a:p>
            <a:endParaRPr lang="en-US" dirty="0"/>
          </a:p>
          <a:p>
            <a:r>
              <a:rPr lang="en-US" dirty="0"/>
              <a:t>We don’t yet have </a:t>
            </a:r>
            <a:r>
              <a:rPr lang="en-US" i="1" dirty="0"/>
              <a:t>direct </a:t>
            </a:r>
            <a:r>
              <a:rPr lang="en-US" dirty="0"/>
              <a:t>evidence for effects on TB transmission during lockdowns</a:t>
            </a:r>
          </a:p>
          <a:p>
            <a:pPr lvl="1"/>
            <a:endParaRPr lang="en-US" dirty="0"/>
          </a:p>
          <a:p>
            <a:r>
              <a:rPr lang="en-US" dirty="0"/>
              <a:t>For purpose of modelling: assume that TB transmission was reduced by a constant factor </a:t>
            </a:r>
            <a:r>
              <a:rPr lang="en-US" i="1" dirty="0"/>
              <a:t>c</a:t>
            </a:r>
            <a:r>
              <a:rPr lang="en-US" dirty="0"/>
              <a:t> during periods of restrictions</a:t>
            </a:r>
          </a:p>
          <a:p>
            <a:pPr lvl="1"/>
            <a:r>
              <a:rPr lang="en-US" dirty="0"/>
              <a:t>Draw </a:t>
            </a:r>
            <a:r>
              <a:rPr lang="en-US" i="1" dirty="0"/>
              <a:t>c</a:t>
            </a:r>
            <a:r>
              <a:rPr lang="en-US" dirty="0"/>
              <a:t> from a uniform distribution from 25% - 75%</a:t>
            </a:r>
          </a:p>
          <a:p>
            <a:pPr lvl="1"/>
            <a:r>
              <a:rPr lang="en-US" dirty="0"/>
              <a:t>Where restrictions acted only at the subnational level, scale </a:t>
            </a:r>
            <a:r>
              <a:rPr lang="en-US" i="1" dirty="0"/>
              <a:t>c</a:t>
            </a:r>
            <a:r>
              <a:rPr lang="en-US" dirty="0"/>
              <a:t> by the size of the population affected</a:t>
            </a:r>
          </a:p>
          <a:p>
            <a:endParaRPr lang="en-US" dirty="0"/>
          </a:p>
          <a:p>
            <a:r>
              <a:rPr lang="en-US" dirty="0"/>
              <a:t>Assume that TB transmission returned to pre-pandemic levels after restrictions were lifted</a:t>
            </a:r>
          </a:p>
        </p:txBody>
      </p:sp>
    </p:spTree>
    <p:extLst>
      <p:ext uri="{BB962C8B-B14F-4D97-AF65-F5344CB8AC3E}">
        <p14:creationId xmlns:p14="http://schemas.microsoft.com/office/powerpoint/2010/main" val="343954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17EF92-EBF8-FB95-4550-240307FA6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together: results for global TB estimates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C68E9F-CAC4-8A50-A308-70D31E0785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352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D2D0A989-B71D-4EE9-6774-64E268760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526" y="936433"/>
            <a:ext cx="7581954" cy="4985133"/>
          </a:xfrm>
          <a:prstGeom prst="rect">
            <a:avLst/>
          </a:prstGeom>
        </p:spPr>
      </p:pic>
      <p:sp>
        <p:nvSpPr>
          <p:cNvPr id="22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CA29A4-48AF-FAB8-1B89-0D0B708D0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Regional incidence projections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865F9B-A574-6B1F-6AEA-4FC66B1E9681}"/>
              </a:ext>
            </a:extLst>
          </p:cNvPr>
          <p:cNvSpPr txBox="1"/>
          <p:nvPr/>
        </p:nvSpPr>
        <p:spPr>
          <a:xfrm>
            <a:off x="8272340" y="6132228"/>
            <a:ext cx="360316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WHO Global TB report, 2022</a:t>
            </a:r>
          </a:p>
        </p:txBody>
      </p:sp>
    </p:spTree>
    <p:extLst>
      <p:ext uri="{BB962C8B-B14F-4D97-AF65-F5344CB8AC3E}">
        <p14:creationId xmlns:p14="http://schemas.microsoft.com/office/powerpoint/2010/main" val="7988853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8C8816-3C6E-37CF-044C-B567A3183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Regional mortality projections</a:t>
            </a:r>
          </a:p>
        </p:txBody>
      </p:sp>
      <p:pic>
        <p:nvPicPr>
          <p:cNvPr id="5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35C53F9A-063B-BDAC-844F-75DBE901B2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5600" y="936000"/>
            <a:ext cx="7612761" cy="499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71CA17-0D3B-055F-B66E-6F3E09786192}"/>
              </a:ext>
            </a:extLst>
          </p:cNvPr>
          <p:cNvSpPr txBox="1"/>
          <p:nvPr/>
        </p:nvSpPr>
        <p:spPr>
          <a:xfrm>
            <a:off x="8272340" y="6132228"/>
            <a:ext cx="360316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WHO Global TB report, 2022</a:t>
            </a:r>
          </a:p>
        </p:txBody>
      </p:sp>
    </p:spTree>
    <p:extLst>
      <p:ext uri="{BB962C8B-B14F-4D97-AF65-F5344CB8AC3E}">
        <p14:creationId xmlns:p14="http://schemas.microsoft.com/office/powerpoint/2010/main" val="4218462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CE18E1-A10C-35D2-F460-7BEAF7B6A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6400"/>
          </a:xfrm>
        </p:spPr>
        <p:txBody>
          <a:bodyPr>
            <a:normAutofit/>
          </a:bodyPr>
          <a:lstStyle/>
          <a:p>
            <a:r>
              <a:rPr lang="en-US" sz="3500" dirty="0"/>
              <a:t>Recent methods for TB burden estimation: </a:t>
            </a:r>
            <a:r>
              <a:rPr lang="en-US" sz="3500" b="1" dirty="0"/>
              <a:t>incidence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EE4593AF-2C96-35CA-3259-9688D783A2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56417"/>
                <a:ext cx="10515600" cy="3773037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Notification-to-incidence ratios</a:t>
                </a:r>
              </a:p>
              <a:p>
                <a:pPr lvl="1"/>
                <a:r>
                  <a:rPr lang="en-US" dirty="0"/>
                  <a:t>For low-burden countries with good reporting: standard factor for under-detection and under-reporting</a:t>
                </a:r>
              </a:p>
              <a:p>
                <a:pPr lvl="1"/>
                <a:r>
                  <a:rPr lang="en-US" dirty="0"/>
                  <a:t>For countries with inventory studies: measured ratio</a:t>
                </a:r>
              </a:p>
              <a:p>
                <a:pPr lvl="1"/>
                <a:r>
                  <a:rPr lang="en-US" dirty="0"/>
                  <a:t>For countries without this and other data: expert-led assumptions for this ratio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For countries with recent prevalence surveys and slowly varying epidemics:</a:t>
                </a:r>
              </a:p>
              <a:p>
                <a:pPr marL="0" indent="0">
                  <a:buNone/>
                </a:pPr>
                <a:r>
                  <a:rPr lang="en-US" dirty="0"/>
                  <a:t>	Incidence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 smtClean="0"/>
                          <m:t>Prevalence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 smtClean="0"/>
                          <m:t>Average</m:t>
                        </m:r>
                        <m:r>
                          <m:rPr>
                            <m:nor/>
                          </m:rPr>
                          <a:rPr lang="en-US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dirty="0" smtClean="0"/>
                          <m:t>duration</m:t>
                        </m:r>
                        <m:r>
                          <m:rPr>
                            <m:nor/>
                          </m:rPr>
                          <a:rPr lang="en-US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dirty="0" smtClean="0"/>
                          <m:t>of</m:t>
                        </m:r>
                        <m:r>
                          <m:rPr>
                            <m:nor/>
                          </m:rPr>
                          <a:rPr lang="en-US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dirty="0" smtClean="0"/>
                          <m:t>untreated</m:t>
                        </m:r>
                        <m:r>
                          <m:rPr>
                            <m:nor/>
                          </m:rPr>
                          <a:rPr lang="en-US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dirty="0" smtClean="0"/>
                          <m:t>TB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EE4593AF-2C96-35CA-3259-9688D783A2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56417"/>
                <a:ext cx="10515600" cy="3773037"/>
              </a:xfrm>
              <a:blipFill>
                <a:blip r:embed="rId3"/>
                <a:stretch>
                  <a:fillRect l="-965" t="-2349" r="-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1B718861-45C5-D672-C8DB-8B1AF8AC9845}"/>
              </a:ext>
            </a:extLst>
          </p:cNvPr>
          <p:cNvSpPr txBox="1"/>
          <p:nvPr/>
        </p:nvSpPr>
        <p:spPr>
          <a:xfrm>
            <a:off x="1904103" y="5495999"/>
            <a:ext cx="3173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Assumptions based on evidence from pre-chemotherapy era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56EE15-561C-6E2E-FE4D-4EC82EC10111}"/>
              </a:ext>
            </a:extLst>
          </p:cNvPr>
          <p:cNvSpPr txBox="1"/>
          <p:nvPr/>
        </p:nvSpPr>
        <p:spPr>
          <a:xfrm>
            <a:off x="7125148" y="5495999"/>
            <a:ext cx="3173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Evidence from prevalence surveys for proportion of prevalent TB on treatment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2C18D20-C6AC-7746-D910-1494B7A3434E}"/>
              </a:ext>
            </a:extLst>
          </p:cNvPr>
          <p:cNvCxnSpPr/>
          <p:nvPr/>
        </p:nvCxnSpPr>
        <p:spPr>
          <a:xfrm flipH="1">
            <a:off x="4464422" y="5056095"/>
            <a:ext cx="225910" cy="4399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2457040-93A5-52E7-EF72-438AFE2C8980}"/>
              </a:ext>
            </a:extLst>
          </p:cNvPr>
          <p:cNvCxnSpPr/>
          <p:nvPr/>
        </p:nvCxnSpPr>
        <p:spPr>
          <a:xfrm>
            <a:off x="7272168" y="5045338"/>
            <a:ext cx="236668" cy="4506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057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4DF2C-986B-774A-AF01-A48A2595B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04" y="519938"/>
            <a:ext cx="3578352" cy="1325563"/>
          </a:xfrm>
        </p:spPr>
        <p:txBody>
          <a:bodyPr/>
          <a:lstStyle/>
          <a:p>
            <a:r>
              <a:rPr lang="en-US" dirty="0"/>
              <a:t>Estimates for global burden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26319E-BFA5-584E-A351-A698597AB0C1}"/>
              </a:ext>
            </a:extLst>
          </p:cNvPr>
          <p:cNvSpPr txBox="1"/>
          <p:nvPr/>
        </p:nvSpPr>
        <p:spPr>
          <a:xfrm>
            <a:off x="9634680" y="3724775"/>
            <a:ext cx="232262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500" i="1" dirty="0"/>
              <a:t>Global incidence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FFDAF5-6FB0-744C-B50C-BF6D9FB01457}"/>
              </a:ext>
            </a:extLst>
          </p:cNvPr>
          <p:cNvSpPr txBox="1"/>
          <p:nvPr/>
        </p:nvSpPr>
        <p:spPr>
          <a:xfrm>
            <a:off x="316494" y="2810761"/>
            <a:ext cx="229627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500" i="1" dirty="0"/>
              <a:t>Global mortality</a:t>
            </a:r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102E0268-4746-3F59-D235-347C73A4D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494" y="3249715"/>
            <a:ext cx="5594352" cy="3328789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61FC2603-4D3D-AFBF-8E3A-B71369332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597" y="288507"/>
            <a:ext cx="5663909" cy="3328789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A02DC5-3233-4B05-FDB8-EF6E1D012724}"/>
              </a:ext>
            </a:extLst>
          </p:cNvPr>
          <p:cNvSpPr txBox="1"/>
          <p:nvPr/>
        </p:nvSpPr>
        <p:spPr>
          <a:xfrm>
            <a:off x="8272340" y="6132228"/>
            <a:ext cx="360316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WHO Global TB report, 2022</a:t>
            </a:r>
          </a:p>
        </p:txBody>
      </p:sp>
    </p:spTree>
    <p:extLst>
      <p:ext uri="{BB962C8B-B14F-4D97-AF65-F5344CB8AC3E}">
        <p14:creationId xmlns:p14="http://schemas.microsoft.com/office/powerpoint/2010/main" val="24026629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BDD3F6-E78F-90E4-FF52-36186982A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C21793-758E-F77A-FCE9-BD842B9CB7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295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43EA1-1C7A-56D3-1281-E7D129F1E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ED587-F24C-AE05-FBE7-45BFF354A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Founding hypothesis</a:t>
            </a:r>
            <a:r>
              <a:rPr lang="en-US" dirty="0"/>
              <a:t>: during COVID disruptions, reduced notifications were associated with reduced case-finding, and thus increased opportunities for transmission</a:t>
            </a:r>
          </a:p>
          <a:p>
            <a:endParaRPr lang="en-US" dirty="0"/>
          </a:p>
          <a:p>
            <a:r>
              <a:rPr lang="en-US" dirty="0"/>
              <a:t>Mathematical modelling suggests that TB incidence and mortality have increased for the first time in decades, in the wake of COVID-19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6133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5F847-03FF-6BFC-B99A-1906923FD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steps/open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49283-783F-512A-22EB-4E3050AE7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Where possible, incorporating additional country-specific data</a:t>
            </a:r>
          </a:p>
          <a:p>
            <a:pPr lvl="1"/>
            <a:r>
              <a:rPr lang="en-US" dirty="0"/>
              <a:t>E.g. private notifications, other available data from Philippines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Also ongoing India work: drawing from rich sources of in-country data</a:t>
            </a:r>
          </a:p>
          <a:p>
            <a:pPr lvl="1"/>
            <a:endParaRPr lang="en-US" dirty="0"/>
          </a:p>
          <a:p>
            <a:r>
              <a:rPr lang="en-US" i="1" dirty="0"/>
              <a:t>Longer term</a:t>
            </a:r>
            <a:r>
              <a:rPr lang="en-US" dirty="0"/>
              <a:t>: ways of moving back towards data-based, rather than model-based, estimates</a:t>
            </a:r>
          </a:p>
          <a:p>
            <a:pPr lvl="1"/>
            <a:r>
              <a:rPr lang="en-US" dirty="0"/>
              <a:t>New sources of information </a:t>
            </a:r>
            <a:r>
              <a:rPr lang="en-US" dirty="0" err="1"/>
              <a:t>e..g</a:t>
            </a:r>
            <a:r>
              <a:rPr lang="en-US" dirty="0"/>
              <a:t> upcoming prevalence surveys, inventory studies,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Implications of recent findings on TB natural history? (Richards et al, Lancet global Health 2023; </a:t>
            </a:r>
            <a:r>
              <a:rPr lang="en-US" dirty="0" err="1"/>
              <a:t>Ryckman</a:t>
            </a:r>
            <a:r>
              <a:rPr lang="en-US" dirty="0"/>
              <a:t> et al, PNAS 2022)</a:t>
            </a:r>
          </a:p>
          <a:p>
            <a:pPr lvl="1"/>
            <a:endParaRPr lang="en-US" dirty="0"/>
          </a:p>
          <a:p>
            <a:r>
              <a:rPr lang="en-US" dirty="0"/>
              <a:t>Ways of quantifying reductions in TB transmission?</a:t>
            </a:r>
          </a:p>
        </p:txBody>
      </p:sp>
    </p:spTree>
    <p:extLst>
      <p:ext uri="{BB962C8B-B14F-4D97-AF65-F5344CB8AC3E}">
        <p14:creationId xmlns:p14="http://schemas.microsoft.com/office/powerpoint/2010/main" val="18511311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4AE3D-8857-AD35-BF28-46BD43AC4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F5332-8691-0AC4-666D-FA106F210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Global TB </a:t>
            </a:r>
            <a:r>
              <a:rPr lang="en-US" dirty="0" err="1"/>
              <a:t>Programme</a:t>
            </a:r>
            <a:endParaRPr lang="en-US" dirty="0"/>
          </a:p>
          <a:p>
            <a:endParaRPr lang="en-US" dirty="0"/>
          </a:p>
          <a:p>
            <a:r>
              <a:rPr lang="en-US" dirty="0"/>
              <a:t>WHO Global Task Force on Impact Measurement</a:t>
            </a:r>
          </a:p>
          <a:p>
            <a:endParaRPr lang="en-US" dirty="0"/>
          </a:p>
          <a:p>
            <a:r>
              <a:rPr lang="en-US" dirty="0"/>
              <a:t>Several National TB </a:t>
            </a:r>
            <a:r>
              <a:rPr lang="en-US" dirty="0" err="1"/>
              <a:t>Programmes</a:t>
            </a:r>
            <a:r>
              <a:rPr lang="en-US" dirty="0"/>
              <a:t> that have closely engaged</a:t>
            </a:r>
          </a:p>
        </p:txBody>
      </p:sp>
    </p:spTree>
    <p:extLst>
      <p:ext uri="{BB962C8B-B14F-4D97-AF65-F5344CB8AC3E}">
        <p14:creationId xmlns:p14="http://schemas.microsoft.com/office/powerpoint/2010/main" val="23486828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3FE3A4-15F4-B5C3-AD35-3DA8F390A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Thank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4FA88A-BDA4-912A-C7D7-77E6099602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…Questions?</a:t>
            </a:r>
          </a:p>
        </p:txBody>
      </p:sp>
    </p:spTree>
    <p:extLst>
      <p:ext uri="{BB962C8B-B14F-4D97-AF65-F5344CB8AC3E}">
        <p14:creationId xmlns:p14="http://schemas.microsoft.com/office/powerpoint/2010/main" val="12505101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4C1BF8-ADB3-1605-2422-E0633C4C8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slides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AA769F-8615-F291-13E5-1F7218D29F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83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24C35-7CB3-1B92-33B9-A9D3DCC81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6229"/>
            <a:ext cx="10515600" cy="4420734"/>
          </a:xfrm>
        </p:spPr>
        <p:txBody>
          <a:bodyPr/>
          <a:lstStyle/>
          <a:p>
            <a:r>
              <a:rPr lang="en-US" dirty="0"/>
              <a:t>Vital registration data and mortality surveys</a:t>
            </a:r>
          </a:p>
          <a:p>
            <a:pPr lvl="1"/>
            <a:r>
              <a:rPr lang="en-US" dirty="0"/>
              <a:t>Through IHME estimates (adjusted for WHO envelope of total mortality)</a:t>
            </a:r>
          </a:p>
          <a:p>
            <a:pPr lvl="1"/>
            <a:r>
              <a:rPr lang="en-US" dirty="0"/>
              <a:t>Or directly through recorded TB mortality</a:t>
            </a:r>
          </a:p>
          <a:p>
            <a:pPr lvl="1"/>
            <a:endParaRPr lang="en-US" dirty="0"/>
          </a:p>
          <a:p>
            <a:r>
              <a:rPr lang="en-US" dirty="0"/>
              <a:t>For countries where VR data is unavailable:</a:t>
            </a:r>
          </a:p>
          <a:p>
            <a:pPr lvl="1"/>
            <a:r>
              <a:rPr lang="en-US" dirty="0"/>
              <a:t>Use case fatality rates for different categories (treated, untreated, also by HIV status) derived from systematic reviews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93B4299-5EF2-DBCC-E9E9-8B78645B9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6400"/>
          </a:xfrm>
        </p:spPr>
        <p:txBody>
          <a:bodyPr>
            <a:normAutofit/>
          </a:bodyPr>
          <a:lstStyle/>
          <a:p>
            <a:r>
              <a:rPr lang="en-US" sz="3500" dirty="0"/>
              <a:t>Recent methods for TB burden estimation: </a:t>
            </a:r>
            <a:r>
              <a:rPr lang="en-US" sz="3500" b="1" dirty="0"/>
              <a:t>mortality</a:t>
            </a:r>
          </a:p>
        </p:txBody>
      </p:sp>
    </p:spTree>
    <p:extLst>
      <p:ext uri="{BB962C8B-B14F-4D97-AF65-F5344CB8AC3E}">
        <p14:creationId xmlns:p14="http://schemas.microsoft.com/office/powerpoint/2010/main" val="2773347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32CF892-4355-014C-BE5A-3D8EE4728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050" y="0"/>
            <a:ext cx="554950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2EBC11-7B4F-7940-A5A5-56BD42B9886E}"/>
              </a:ext>
            </a:extLst>
          </p:cNvPr>
          <p:cNvSpPr txBox="1"/>
          <p:nvPr/>
        </p:nvSpPr>
        <p:spPr>
          <a:xfrm>
            <a:off x="852755" y="4628297"/>
            <a:ext cx="2506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Stop TB Partnership, April 2020</a:t>
            </a:r>
          </a:p>
        </p:txBody>
      </p:sp>
    </p:spTree>
    <p:extLst>
      <p:ext uri="{BB962C8B-B14F-4D97-AF65-F5344CB8AC3E}">
        <p14:creationId xmlns:p14="http://schemas.microsoft.com/office/powerpoint/2010/main" val="2688626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0C5D4C-B8DD-7E4B-B46B-59DEAAE287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087" y="291370"/>
            <a:ext cx="8391159" cy="62752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828AC4-2E6D-974A-B632-253F43D2CF12}"/>
              </a:ext>
            </a:extLst>
          </p:cNvPr>
          <p:cNvSpPr txBox="1"/>
          <p:nvPr/>
        </p:nvSpPr>
        <p:spPr>
          <a:xfrm>
            <a:off x="526093" y="526093"/>
            <a:ext cx="33868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Understanding the </a:t>
            </a:r>
          </a:p>
          <a:p>
            <a:r>
              <a:rPr lang="en-US" sz="3200" dirty="0"/>
              <a:t>dynamics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8BB945-5A2D-3C4F-9651-95E3ECF8722C}"/>
              </a:ext>
            </a:extLst>
          </p:cNvPr>
          <p:cNvSpPr txBox="1"/>
          <p:nvPr/>
        </p:nvSpPr>
        <p:spPr>
          <a:xfrm>
            <a:off x="526093" y="4993079"/>
            <a:ext cx="3573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‘Long tail’ of incidence and mortality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CB47146-E405-6B49-86B9-B5FAEAF39B42}"/>
              </a:ext>
            </a:extLst>
          </p:cNvPr>
          <p:cNvSpPr/>
          <p:nvPr/>
        </p:nvSpPr>
        <p:spPr>
          <a:xfrm>
            <a:off x="8932336" y="1429992"/>
            <a:ext cx="687653" cy="6367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769A346-5896-D545-8C5B-6180EDF89C04}"/>
              </a:ext>
            </a:extLst>
          </p:cNvPr>
          <p:cNvSpPr/>
          <p:nvPr/>
        </p:nvSpPr>
        <p:spPr>
          <a:xfrm>
            <a:off x="8932335" y="3998310"/>
            <a:ext cx="687653" cy="6367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7B377DC-79A1-934E-8CAA-05CEE70304F3}"/>
              </a:ext>
            </a:extLst>
          </p:cNvPr>
          <p:cNvSpPr/>
          <p:nvPr/>
        </p:nvSpPr>
        <p:spPr>
          <a:xfrm>
            <a:off x="5699342" y="1064691"/>
            <a:ext cx="1039661" cy="107723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ucia Cilloni - Postdoctoral Fellow - Johns Hopkins Bloomberg School of  Public Health | LinkedIn">
            <a:extLst>
              <a:ext uri="{FF2B5EF4-FFF2-40B4-BE49-F238E27FC236}">
                <a16:creationId xmlns:a16="http://schemas.microsoft.com/office/drawing/2014/main" id="{555A3957-D539-0EE3-B637-B05DCEC7C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3" y="2234912"/>
            <a:ext cx="1194087" cy="119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an Fu | LSHTM">
            <a:extLst>
              <a:ext uri="{FF2B5EF4-FFF2-40B4-BE49-F238E27FC236}">
                <a16:creationId xmlns:a16="http://schemas.microsoft.com/office/drawing/2014/main" id="{FC30389B-B186-D10C-E16E-7D8F679C91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9" r="18009" b="26033"/>
          <a:stretch/>
        </p:blipFill>
        <p:spPr bwMode="auto">
          <a:xfrm>
            <a:off x="1947648" y="2210991"/>
            <a:ext cx="1223898" cy="124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CFC366-EE9C-99A7-FE19-D2021B662351}"/>
              </a:ext>
            </a:extLst>
          </p:cNvPr>
          <p:cNvSpPr txBox="1"/>
          <p:nvPr/>
        </p:nvSpPr>
        <p:spPr>
          <a:xfrm>
            <a:off x="417498" y="3492499"/>
            <a:ext cx="1302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Lucia </a:t>
            </a:r>
            <a:r>
              <a:rPr lang="en-US" sz="1600" dirty="0" err="1"/>
              <a:t>Cilloni</a:t>
            </a:r>
            <a:r>
              <a:rPr lang="en-US" sz="1600" dirty="0"/>
              <a:t>,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DE24BE-19E2-C49D-521E-8499F4D8FEFE}"/>
              </a:ext>
            </a:extLst>
          </p:cNvPr>
          <p:cNvSpPr txBox="1"/>
          <p:nvPr/>
        </p:nvSpPr>
        <p:spPr>
          <a:xfrm>
            <a:off x="1864441" y="3492499"/>
            <a:ext cx="22349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Han Fu….	</a:t>
            </a:r>
            <a:r>
              <a:rPr lang="en-US" sz="1600" i="1" dirty="0"/>
              <a:t>et al</a:t>
            </a:r>
            <a:r>
              <a:rPr lang="en-US" sz="1600" dirty="0"/>
              <a:t>	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BC0707-A3E0-1B8B-A33F-1F83CB8FF29C}"/>
              </a:ext>
            </a:extLst>
          </p:cNvPr>
          <p:cNvSpPr txBox="1"/>
          <p:nvPr/>
        </p:nvSpPr>
        <p:spPr>
          <a:xfrm>
            <a:off x="426431" y="3875933"/>
            <a:ext cx="2207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EclinicalMedicine</a:t>
            </a:r>
            <a:r>
              <a:rPr lang="en-US" sz="1600" dirty="0"/>
              <a:t> (2020)</a:t>
            </a:r>
          </a:p>
        </p:txBody>
      </p:sp>
    </p:spTree>
    <p:extLst>
      <p:ext uri="{BB962C8B-B14F-4D97-AF65-F5344CB8AC3E}">
        <p14:creationId xmlns:p14="http://schemas.microsoft.com/office/powerpoint/2010/main" val="132026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 animBg="1"/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58011E3D-68BD-BE4B-A6BC-C782F0E83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520" y="1659154"/>
            <a:ext cx="7416800" cy="35396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EC8EC6-83EE-4242-939E-0E6A59601A9D}"/>
              </a:ext>
            </a:extLst>
          </p:cNvPr>
          <p:cNvSpPr txBox="1"/>
          <p:nvPr/>
        </p:nvSpPr>
        <p:spPr>
          <a:xfrm>
            <a:off x="375781" y="400833"/>
            <a:ext cx="6330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Sensitivity analysis to different disruptions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EBD221-0E91-0F4C-9EAB-4A18CDC5FB5D}"/>
              </a:ext>
            </a:extLst>
          </p:cNvPr>
          <p:cNvSpPr txBox="1"/>
          <p:nvPr/>
        </p:nvSpPr>
        <p:spPr>
          <a:xfrm>
            <a:off x="375781" y="924053"/>
            <a:ext cx="5609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‘Leave-one-out’ analysis </a:t>
            </a:r>
            <a:r>
              <a:rPr lang="en-US" i="1" dirty="0" err="1"/>
              <a:t>wrt</a:t>
            </a:r>
            <a:r>
              <a:rPr lang="en-US" i="1" dirty="0"/>
              <a:t> excess incidence, 2020 - 2030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5D005E1-EADB-1442-934F-9FB0D0667090}"/>
              </a:ext>
            </a:extLst>
          </p:cNvPr>
          <p:cNvSpPr/>
          <p:nvPr/>
        </p:nvSpPr>
        <p:spPr>
          <a:xfrm>
            <a:off x="2473960" y="2244652"/>
            <a:ext cx="3886200" cy="437587"/>
          </a:xfrm>
          <a:prstGeom prst="ellipse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A00D39B-8A4C-1247-A86D-2FB540415247}"/>
              </a:ext>
            </a:extLst>
          </p:cNvPr>
          <p:cNvSpPr/>
          <p:nvPr/>
        </p:nvSpPr>
        <p:spPr>
          <a:xfrm>
            <a:off x="2286000" y="2651759"/>
            <a:ext cx="4104640" cy="300659"/>
          </a:xfrm>
          <a:prstGeom prst="ellipse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6ED6F07-63F2-A246-98D8-D6315D64EB1F}"/>
              </a:ext>
            </a:extLst>
          </p:cNvPr>
          <p:cNvSpPr/>
          <p:nvPr/>
        </p:nvSpPr>
        <p:spPr>
          <a:xfrm>
            <a:off x="3180080" y="3314743"/>
            <a:ext cx="3307080" cy="300658"/>
          </a:xfrm>
          <a:prstGeom prst="ellipse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8F7F75-77D8-D341-B5BB-5C8267D201AD}"/>
              </a:ext>
            </a:extLst>
          </p:cNvPr>
          <p:cNvSpPr txBox="1"/>
          <p:nvPr/>
        </p:nvSpPr>
        <p:spPr>
          <a:xfrm>
            <a:off x="6706232" y="1014605"/>
            <a:ext cx="5027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Most important disruptions appear to be those happening prior to treatment initiation…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7F4BFB3-9808-8547-A116-16C773A9EA44}"/>
              </a:ext>
            </a:extLst>
          </p:cNvPr>
          <p:cNvSpPr/>
          <p:nvPr/>
        </p:nvSpPr>
        <p:spPr>
          <a:xfrm>
            <a:off x="2473960" y="2967078"/>
            <a:ext cx="4104640" cy="300659"/>
          </a:xfrm>
          <a:prstGeom prst="ellipse">
            <a:avLst/>
          </a:prstGeom>
          <a:noFill/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D43550-D7F7-E741-A03E-B93D32E1052F}"/>
              </a:ext>
            </a:extLst>
          </p:cNvPr>
          <p:cNvSpPr txBox="1"/>
          <p:nvPr/>
        </p:nvSpPr>
        <p:spPr>
          <a:xfrm>
            <a:off x="6706231" y="5455541"/>
            <a:ext cx="5027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…But also important uncertainties about how much TB transmission has been reduced</a:t>
            </a:r>
          </a:p>
        </p:txBody>
      </p:sp>
    </p:spTree>
    <p:extLst>
      <p:ext uri="{BB962C8B-B14F-4D97-AF65-F5344CB8AC3E}">
        <p14:creationId xmlns:p14="http://schemas.microsoft.com/office/powerpoint/2010/main" val="1626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Chart, line chart&#10;&#10;Description automatically generated">
            <a:extLst>
              <a:ext uri="{FF2B5EF4-FFF2-40B4-BE49-F238E27FC236}">
                <a16:creationId xmlns:a16="http://schemas.microsoft.com/office/drawing/2014/main" id="{E8FD5BA5-5098-B984-64CB-9C110AD35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08" y="1971399"/>
            <a:ext cx="7044632" cy="4579011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6990EB-C745-6F8B-D4C5-AB1DB1D1E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Major impacts on TB treatment during the COVID pandemic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047B22-BF38-99AC-B16E-D2824BE58E9D}"/>
              </a:ext>
            </a:extLst>
          </p:cNvPr>
          <p:cNvSpPr txBox="1"/>
          <p:nvPr/>
        </p:nvSpPr>
        <p:spPr>
          <a:xfrm>
            <a:off x="8820052" y="5687266"/>
            <a:ext cx="2940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Global TB Report, 2022</a:t>
            </a:r>
          </a:p>
        </p:txBody>
      </p:sp>
      <p:pic>
        <p:nvPicPr>
          <p:cNvPr id="12" name="Content Placeholder 11" descr="Chart, line chart&#10;&#10;Description automatically generated">
            <a:extLst>
              <a:ext uri="{FF2B5EF4-FFF2-40B4-BE49-F238E27FC236}">
                <a16:creationId xmlns:a16="http://schemas.microsoft.com/office/drawing/2014/main" id="{151F37FB-F754-E81D-9155-91AF1D4113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564837" y="1270957"/>
            <a:ext cx="6028962" cy="4351338"/>
          </a:xfr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08CD1E2-F892-128D-6DCC-B5DA7F18575D}"/>
              </a:ext>
            </a:extLst>
          </p:cNvPr>
          <p:cNvCxnSpPr>
            <a:cxnSpLocks/>
          </p:cNvCxnSpPr>
          <p:nvPr/>
        </p:nvCxnSpPr>
        <p:spPr>
          <a:xfrm>
            <a:off x="10426700" y="2875441"/>
            <a:ext cx="0" cy="1582259"/>
          </a:xfrm>
          <a:prstGeom prst="straightConnector1">
            <a:avLst/>
          </a:prstGeom>
          <a:ln w="158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5A7CB12-2620-9BA5-AB18-D21D2EEC77E9}"/>
              </a:ext>
            </a:extLst>
          </p:cNvPr>
          <p:cNvSpPr txBox="1"/>
          <p:nvPr/>
        </p:nvSpPr>
        <p:spPr>
          <a:xfrm>
            <a:off x="9681078" y="2098399"/>
            <a:ext cx="1812419" cy="6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18% drop relative to 2019</a:t>
            </a:r>
          </a:p>
        </p:txBody>
      </p:sp>
    </p:spTree>
    <p:extLst>
      <p:ext uri="{BB962C8B-B14F-4D97-AF65-F5344CB8AC3E}">
        <p14:creationId xmlns:p14="http://schemas.microsoft.com/office/powerpoint/2010/main" val="329879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BA380-D296-A041-AEAD-DEDDEA61A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93536" cy="1325563"/>
          </a:xfrm>
        </p:spPr>
        <p:txBody>
          <a:bodyPr/>
          <a:lstStyle/>
          <a:p>
            <a:r>
              <a:rPr lang="en-US" dirty="0"/>
              <a:t>Notifications as evidence of disruptions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DC782-4869-3743-AEAB-25EE1A7EA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5053"/>
            <a:ext cx="5923547" cy="456782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Drops in notifications could arise from a range of different factors:</a:t>
            </a:r>
          </a:p>
          <a:p>
            <a:r>
              <a:rPr lang="en-US" dirty="0"/>
              <a:t>Symptomatic patients not being able to access care</a:t>
            </a:r>
          </a:p>
          <a:p>
            <a:r>
              <a:rPr lang="en-US" dirty="0"/>
              <a:t>Even once symptomatic patients present for care, healthcare facilities do not have capacity to diagnose/manage TB</a:t>
            </a:r>
          </a:p>
          <a:p>
            <a:pPr lvl="1"/>
            <a:r>
              <a:rPr lang="en-US" dirty="0"/>
              <a:t>Diagnostic facilities are diverted to COVID</a:t>
            </a:r>
          </a:p>
          <a:p>
            <a:pPr lvl="1"/>
            <a:r>
              <a:rPr lang="en-US" dirty="0"/>
              <a:t>Any available HR capacity is diverted to COVID</a:t>
            </a:r>
          </a:p>
          <a:p>
            <a:pPr lvl="1"/>
            <a:r>
              <a:rPr lang="en-US" dirty="0"/>
              <a:t>Some primary care providers simply closed their facilities</a:t>
            </a:r>
          </a:p>
          <a:p>
            <a:endParaRPr lang="en-US" dirty="0"/>
          </a:p>
          <a:p>
            <a:r>
              <a:rPr lang="en-US" dirty="0"/>
              <a:t>Temporary decrease in TB burden</a:t>
            </a:r>
          </a:p>
          <a:p>
            <a:endParaRPr lang="en-US" dirty="0"/>
          </a:p>
          <a:p>
            <a:r>
              <a:rPr lang="en-US" dirty="0"/>
              <a:t>Programmatic delays in reporting TB</a:t>
            </a:r>
          </a:p>
        </p:txBody>
      </p:sp>
    </p:spTree>
    <p:extLst>
      <p:ext uri="{BB962C8B-B14F-4D97-AF65-F5344CB8AC3E}">
        <p14:creationId xmlns:p14="http://schemas.microsoft.com/office/powerpoint/2010/main" val="21198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3042</TotalTime>
  <Words>1925</Words>
  <Application>Microsoft Macintosh PowerPoint</Application>
  <PresentationFormat>Widescreen</PresentationFormat>
  <Paragraphs>328</Paragraphs>
  <Slides>36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Office Theme</vt:lpstr>
      <vt:lpstr>Model-based methods for estimating effects of COVID-19 on TB incidence and mortality</vt:lpstr>
      <vt:lpstr>Outline</vt:lpstr>
      <vt:lpstr>Recent methods for TB burden estimation: incidence</vt:lpstr>
      <vt:lpstr>Recent methods for TB burden estimation: mortality</vt:lpstr>
      <vt:lpstr>PowerPoint Presentation</vt:lpstr>
      <vt:lpstr>PowerPoint Presentation</vt:lpstr>
      <vt:lpstr>PowerPoint Presentation</vt:lpstr>
      <vt:lpstr>Major impacts on TB treatment during the COVID pandemic</vt:lpstr>
      <vt:lpstr>Notifications as evidence of disruptions</vt:lpstr>
      <vt:lpstr>Notifications as evidence of disruptions</vt:lpstr>
      <vt:lpstr>Other possible effects of COVID-19 on TB</vt:lpstr>
      <vt:lpstr>Other possible effects of COVID-19 on TB</vt:lpstr>
      <vt:lpstr>The overall approach</vt:lpstr>
      <vt:lpstr>The overall approach</vt:lpstr>
      <vt:lpstr>Model structure and calibration to pre-COVID data</vt:lpstr>
      <vt:lpstr>PowerPoint Presentation</vt:lpstr>
      <vt:lpstr>PowerPoint Presentation</vt:lpstr>
      <vt:lpstr>Public/private sectors</vt:lpstr>
      <vt:lpstr>HIV/TB coinfection</vt:lpstr>
      <vt:lpstr>Country groupings</vt:lpstr>
      <vt:lpstr>Model calibrations: targets and parameters</vt:lpstr>
      <vt:lpstr>How calibrations were performed</vt:lpstr>
      <vt:lpstr>Modelling disruptions</vt:lpstr>
      <vt:lpstr>Modelling disruptions</vt:lpstr>
      <vt:lpstr>Modelling disruptions</vt:lpstr>
      <vt:lpstr>TB transmission reductions</vt:lpstr>
      <vt:lpstr>Putting it all together: results for global TB estimates</vt:lpstr>
      <vt:lpstr>Regional incidence projections</vt:lpstr>
      <vt:lpstr>Regional mortality projections</vt:lpstr>
      <vt:lpstr>Estimates for global burden</vt:lpstr>
      <vt:lpstr>Conclusions</vt:lpstr>
      <vt:lpstr>Summary</vt:lpstr>
      <vt:lpstr>Next steps/open questions</vt:lpstr>
      <vt:lpstr>Acknowledgements</vt:lpstr>
      <vt:lpstr>Thank you</vt:lpstr>
      <vt:lpstr>Appendix slides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Model-based methods for estimating effects of COVID-19 on TB incidence and mortality</dc:title>
  <dc:creator>Arinaminpathy, Nim</dc:creator>
  <cp:lastModifiedBy>Arinaminpathy, Nim</cp:lastModifiedBy>
  <cp:revision>171</cp:revision>
  <dcterms:created xsi:type="dcterms:W3CDTF">2022-05-10T08:36:11Z</dcterms:created>
  <dcterms:modified xsi:type="dcterms:W3CDTF">2023-04-27T12:48:48Z</dcterms:modified>
</cp:coreProperties>
</file>