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6"/>
  </p:notesMasterIdLst>
  <p:sldIdLst>
    <p:sldId id="266" r:id="rId2"/>
    <p:sldId id="275" r:id="rId3"/>
    <p:sldId id="285" r:id="rId4"/>
    <p:sldId id="286" r:id="rId5"/>
    <p:sldId id="277" r:id="rId6"/>
    <p:sldId id="278" r:id="rId7"/>
    <p:sldId id="308" r:id="rId8"/>
    <p:sldId id="279" r:id="rId9"/>
    <p:sldId id="287" r:id="rId10"/>
    <p:sldId id="288" r:id="rId11"/>
    <p:sldId id="289" r:id="rId12"/>
    <p:sldId id="290" r:id="rId13"/>
    <p:sldId id="281" r:id="rId14"/>
    <p:sldId id="307" r:id="rId15"/>
    <p:sldId id="306" r:id="rId16"/>
    <p:sldId id="309" r:id="rId17"/>
    <p:sldId id="294" r:id="rId18"/>
    <p:sldId id="292" r:id="rId19"/>
    <p:sldId id="293" r:id="rId20"/>
    <p:sldId id="276" r:id="rId21"/>
    <p:sldId id="282" r:id="rId22"/>
    <p:sldId id="283" r:id="rId23"/>
    <p:sldId id="284" r:id="rId24"/>
    <p:sldId id="280" r:id="rId2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02"/>
    <p:restoredTop sz="96197"/>
  </p:normalViewPr>
  <p:slideViewPr>
    <p:cSldViewPr snapToGrid="0" snapToObjects="1">
      <p:cViewPr varScale="1">
        <p:scale>
          <a:sx n="75" d="100"/>
          <a:sy n="75" d="100"/>
        </p:scale>
        <p:origin x="176"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ECE98-3B20-4F4A-9B9C-E43A6F42C307}" type="datetimeFigureOut">
              <a:rPr lang="en-US" smtClean="0"/>
              <a:t>9/14/23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7398D-A3C2-2D4A-BB3F-7B427B5B3260}" type="slidenum">
              <a:rPr lang="en-US" smtClean="0"/>
              <a:t>‹#›</a:t>
            </a:fld>
            <a:endParaRPr lang="en-US"/>
          </a:p>
        </p:txBody>
      </p:sp>
    </p:spTree>
    <p:extLst>
      <p:ext uri="{BB962C8B-B14F-4D97-AF65-F5344CB8AC3E}">
        <p14:creationId xmlns:p14="http://schemas.microsoft.com/office/powerpoint/2010/main" val="103001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CBF7C7-580D-481F-82AA-E85D3568AFCF}" type="slidenum">
              <a:rPr lang="en-GB" smtClean="0"/>
              <a:t>17</a:t>
            </a:fld>
            <a:endParaRPr lang="en-GB"/>
          </a:p>
        </p:txBody>
      </p:sp>
    </p:spTree>
    <p:extLst>
      <p:ext uri="{BB962C8B-B14F-4D97-AF65-F5344CB8AC3E}">
        <p14:creationId xmlns:p14="http://schemas.microsoft.com/office/powerpoint/2010/main" val="2676715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9132"/>
            <a:ext cx="9480857"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3" name="Content Placeholder 2"/>
          <p:cNvSpPr>
            <a:spLocks noGrp="1"/>
          </p:cNvSpPr>
          <p:nvPr>
            <p:ph idx="1" hasCustomPrompt="1"/>
          </p:nvPr>
        </p:nvSpPr>
        <p:spPr>
          <a:xfrm>
            <a:off x="609440" y="1477818"/>
            <a:ext cx="10969943" cy="4821382"/>
          </a:xfrm>
          <a:prstGeom prst="rect">
            <a:avLst/>
          </a:prstGeom>
        </p:spPr>
        <p:txBody>
          <a:bodyPr/>
          <a:lstStyle>
            <a:lvl1pPr marL="0" indent="0">
              <a:buNone/>
              <a:defRPr sz="2400" b="0" i="0" baseline="0">
                <a:latin typeface="Corbel" panose="020B0503020204020204" pitchFamily="34" charset="0"/>
              </a:defRPr>
            </a:lvl1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4"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5086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440" y="1477818"/>
            <a:ext cx="10969943" cy="4821382"/>
          </a:xfrm>
          <a:prstGeom prst="rect">
            <a:avLst/>
          </a:prstGeom>
        </p:spPr>
        <p:txBody>
          <a:bodyPr/>
          <a:lstStyle>
            <a:lvl1pPr marL="0" indent="0">
              <a:buNone/>
              <a:defRPr sz="2400" b="0" i="0" baseline="0">
                <a:latin typeface="Corbel" panose="020B0503020204020204" pitchFamily="34" charset="0"/>
              </a:defRPr>
            </a:lvl1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5" name="Title 1"/>
          <p:cNvSpPr>
            <a:spLocks noGrp="1"/>
          </p:cNvSpPr>
          <p:nvPr>
            <p:ph type="title" hasCustomPrompt="1"/>
          </p:nvPr>
        </p:nvSpPr>
        <p:spPr>
          <a:xfrm>
            <a:off x="609441" y="279132"/>
            <a:ext cx="9417061"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4"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6"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_Column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492" y="1491919"/>
            <a:ext cx="6813892" cy="4807281"/>
          </a:xfrm>
          <a:prstGeom prst="rect">
            <a:avLst/>
          </a:prstGeom>
        </p:spPr>
        <p:txBody>
          <a:bodyPr/>
          <a:lstStyle>
            <a:lvl1pPr>
              <a:defRPr sz="2400" baseline="0">
                <a:latin typeface="Corbel" panose="020B0503020204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a:t>Click to edit Master text styles</a:t>
            </a:r>
          </a:p>
        </p:txBody>
      </p:sp>
      <p:sp>
        <p:nvSpPr>
          <p:cNvPr id="4" name="Text Placeholder 3"/>
          <p:cNvSpPr>
            <a:spLocks noGrp="1"/>
          </p:cNvSpPr>
          <p:nvPr>
            <p:ph type="body" sz="half" idx="2" hasCustomPrompt="1"/>
          </p:nvPr>
        </p:nvSpPr>
        <p:spPr>
          <a:xfrm>
            <a:off x="609442" y="1491919"/>
            <a:ext cx="4010039" cy="4807281"/>
          </a:xfrm>
          <a:prstGeom prst="rect">
            <a:avLst/>
          </a:prstGeom>
        </p:spPr>
        <p:txBody>
          <a:bodyPr/>
          <a:lstStyle>
            <a:lvl1pPr marL="0" indent="0">
              <a:buNone/>
              <a:defRPr sz="2400" baseline="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9" name="Title 1"/>
          <p:cNvSpPr>
            <a:spLocks noGrp="1"/>
          </p:cNvSpPr>
          <p:nvPr>
            <p:ph type="title" hasCustomPrompt="1"/>
          </p:nvPr>
        </p:nvSpPr>
        <p:spPr>
          <a:xfrm>
            <a:off x="609442" y="279132"/>
            <a:ext cx="9470224"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5"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6"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07872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_Column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492" y="1491919"/>
            <a:ext cx="6813892" cy="4807281"/>
          </a:xfrm>
          <a:prstGeom prst="rect">
            <a:avLst/>
          </a:prstGeom>
        </p:spPr>
        <p:txBody>
          <a:bodyPr/>
          <a:lstStyle>
            <a:lvl1pPr>
              <a:defRPr sz="2400" baseline="0">
                <a:latin typeface="Corbel" panose="020B0503020204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GB"/>
              <a:t>Click to edit Master text styles</a:t>
            </a:r>
          </a:p>
        </p:txBody>
      </p:sp>
      <p:sp>
        <p:nvSpPr>
          <p:cNvPr id="4" name="Text Placeholder 3"/>
          <p:cNvSpPr>
            <a:spLocks noGrp="1"/>
          </p:cNvSpPr>
          <p:nvPr>
            <p:ph type="body" sz="half" idx="2" hasCustomPrompt="1"/>
          </p:nvPr>
        </p:nvSpPr>
        <p:spPr>
          <a:xfrm>
            <a:off x="609442" y="1491919"/>
            <a:ext cx="4010039" cy="4807281"/>
          </a:xfrm>
          <a:prstGeom prst="rect">
            <a:avLst/>
          </a:prstGeom>
        </p:spPr>
        <p:txBody>
          <a:bodyPr/>
          <a:lstStyle>
            <a:lvl1pPr marL="0" indent="0">
              <a:buNone/>
              <a:defRPr sz="2400" baseline="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9" name="Title 1"/>
          <p:cNvSpPr>
            <a:spLocks noGrp="1"/>
          </p:cNvSpPr>
          <p:nvPr>
            <p:ph type="title" hasCustomPrompt="1"/>
          </p:nvPr>
        </p:nvSpPr>
        <p:spPr>
          <a:xfrm>
            <a:off x="609441" y="279132"/>
            <a:ext cx="10195579"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45777"/>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50" r:id="rId3"/>
    <p:sldLayoutId id="2147483663" r:id="rId4"/>
    <p:sldLayoutId id="2147483656" r:id="rId5"/>
    <p:sldLayoutId id="2147483665" r:id="rId6"/>
  </p:sldLayoutIdLst>
  <p:hf hdr="0" ftr="0" dt="0"/>
  <p:txStyles>
    <p:titleStyle>
      <a:lvl1pPr algn="ctr" defTabSz="457200" rtl="0" eaLnBrk="1" latinLnBrk="0" hangingPunct="1">
        <a:spcBef>
          <a:spcPct val="0"/>
        </a:spcBef>
        <a:buNone/>
        <a:defRPr sz="4400" kern="1200" baseline="0">
          <a:solidFill>
            <a:schemeClr val="bg2"/>
          </a:solidFill>
          <a:latin typeface="merriweather"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38091" y="1001087"/>
            <a:ext cx="10912642" cy="3416320"/>
          </a:xfrm>
          <a:prstGeom prst="rect">
            <a:avLst/>
          </a:prstGeom>
          <a:noFill/>
        </p:spPr>
        <p:txBody>
          <a:bodyPr wrap="square" rtlCol="0">
            <a:spAutoFit/>
          </a:bodyPr>
          <a:lstStyle/>
          <a:p>
            <a:pPr algn="ctr"/>
            <a:r>
              <a:rPr lang="en-GB" sz="5400" dirty="0">
                <a:solidFill>
                  <a:srgbClr val="2CAD6D"/>
                </a:solidFill>
                <a:latin typeface="Constantia" panose="02030602050306030303" pitchFamily="18" charset="0"/>
              </a:rPr>
              <a:t>Quantifying progression and regression across the spectrum of pulmonary tuberculosis: a data synthesis study</a:t>
            </a:r>
          </a:p>
        </p:txBody>
      </p:sp>
      <p:sp>
        <p:nvSpPr>
          <p:cNvPr id="7" name="TextBox 6"/>
          <p:cNvSpPr txBox="1"/>
          <p:nvPr/>
        </p:nvSpPr>
        <p:spPr>
          <a:xfrm>
            <a:off x="3930820" y="4321395"/>
            <a:ext cx="4416136" cy="523220"/>
          </a:xfrm>
          <a:prstGeom prst="rect">
            <a:avLst/>
          </a:prstGeom>
          <a:noFill/>
        </p:spPr>
        <p:txBody>
          <a:bodyPr wrap="square" rtlCol="0">
            <a:spAutoFit/>
          </a:bodyPr>
          <a:lstStyle/>
          <a:p>
            <a:pPr algn="ctr"/>
            <a:r>
              <a:rPr lang="en-GB" sz="2800" dirty="0">
                <a:solidFill>
                  <a:schemeClr val="bg1"/>
                </a:solidFill>
              </a:rPr>
              <a:t>Alexandra Richards</a:t>
            </a:r>
          </a:p>
        </p:txBody>
      </p:sp>
    </p:spTree>
    <p:extLst>
      <p:ext uri="{BB962C8B-B14F-4D97-AF65-F5344CB8AC3E}">
        <p14:creationId xmlns:p14="http://schemas.microsoft.com/office/powerpoint/2010/main" val="252645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Systematic Review</a:t>
            </a:r>
          </a:p>
        </p:txBody>
      </p:sp>
      <p:sp>
        <p:nvSpPr>
          <p:cNvPr id="4" name="Content Placeholder 3"/>
          <p:cNvSpPr>
            <a:spLocks noGrp="1"/>
          </p:cNvSpPr>
          <p:nvPr>
            <p:ph idx="1"/>
          </p:nvPr>
        </p:nvSpPr>
        <p:spPr>
          <a:xfrm>
            <a:off x="609441" y="1477818"/>
            <a:ext cx="5198236" cy="4821382"/>
          </a:xfrm>
        </p:spPr>
        <p:txBody>
          <a:bodyPr/>
          <a:lstStyle/>
          <a:p>
            <a:r>
              <a:rPr lang="en-GB" b="1" dirty="0"/>
              <a:t>Dates: </a:t>
            </a:r>
            <a:r>
              <a:rPr lang="en-GB" dirty="0"/>
              <a:t>1895-1960</a:t>
            </a:r>
          </a:p>
          <a:p>
            <a:endParaRPr lang="en-GB" dirty="0"/>
          </a:p>
          <a:p>
            <a:r>
              <a:rPr lang="en-GB" b="1" dirty="0"/>
              <a:t>Databases: </a:t>
            </a:r>
            <a:r>
              <a:rPr lang="en-GB" dirty="0"/>
              <a:t>PubMed, EMBASE, Web of Science, Index Medicus, Personal libraries</a:t>
            </a:r>
          </a:p>
          <a:p>
            <a:endParaRPr lang="en-GB" dirty="0"/>
          </a:p>
          <a:p>
            <a:r>
              <a:rPr lang="en-GB" b="1" dirty="0"/>
              <a:t>Requirements: </a:t>
            </a:r>
            <a:r>
              <a:rPr lang="en-GB" dirty="0"/>
              <a:t>pulmonary TB in adults (&gt; 10 years old), with bacteriological testing and no medical or surgical interventions</a:t>
            </a:r>
          </a:p>
          <a:p>
            <a:endParaRPr lang="en-GB" dirty="0"/>
          </a:p>
          <a:p>
            <a:endParaRPr lang="en-GB" dirty="0"/>
          </a:p>
          <a:p>
            <a:endParaRPr lang="en-GB" dirty="0"/>
          </a:p>
        </p:txBody>
      </p:sp>
      <p:pic>
        <p:nvPicPr>
          <p:cNvPr id="2" name="Picture 1">
            <a:extLst>
              <a:ext uri="{FF2B5EF4-FFF2-40B4-BE49-F238E27FC236}">
                <a16:creationId xmlns:a16="http://schemas.microsoft.com/office/drawing/2014/main" id="{6FC70C6C-46B7-730D-E589-000252FE1435}"/>
              </a:ext>
            </a:extLst>
          </p:cNvPr>
          <p:cNvPicPr>
            <a:picLocks noChangeAspect="1"/>
          </p:cNvPicPr>
          <p:nvPr/>
        </p:nvPicPr>
        <p:blipFill>
          <a:blip r:embed="rId2"/>
          <a:stretch>
            <a:fillRect/>
          </a:stretch>
        </p:blipFill>
        <p:spPr>
          <a:xfrm>
            <a:off x="6273188" y="1130971"/>
            <a:ext cx="3725054" cy="5730854"/>
          </a:xfrm>
          <a:prstGeom prst="rect">
            <a:avLst/>
          </a:prstGeom>
          <a:noFill/>
        </p:spPr>
      </p:pic>
      <p:sp>
        <p:nvSpPr>
          <p:cNvPr id="7" name="TextBox 6">
            <a:extLst>
              <a:ext uri="{FF2B5EF4-FFF2-40B4-BE49-F238E27FC236}">
                <a16:creationId xmlns:a16="http://schemas.microsoft.com/office/drawing/2014/main" id="{5597DFDE-0644-F34B-DCB9-332C6B70EE87}"/>
              </a:ext>
            </a:extLst>
          </p:cNvPr>
          <p:cNvSpPr txBox="1"/>
          <p:nvPr/>
        </p:nvSpPr>
        <p:spPr>
          <a:xfrm>
            <a:off x="0" y="6519446"/>
            <a:ext cx="6231941" cy="338554"/>
          </a:xfrm>
          <a:prstGeom prst="rect">
            <a:avLst/>
          </a:prstGeom>
          <a:noFill/>
        </p:spPr>
        <p:txBody>
          <a:bodyPr wrap="square">
            <a:spAutoFit/>
          </a:bodyPr>
          <a:lstStyle/>
          <a:p>
            <a:r>
              <a:rPr lang="en-GB" sz="800" dirty="0" err="1">
                <a:effectLst/>
              </a:rPr>
              <a:t>Sossen</a:t>
            </a:r>
            <a:r>
              <a:rPr lang="en-GB" sz="800" dirty="0">
                <a:effectLst/>
              </a:rPr>
              <a:t> B, et al. The natural history of untreated pulmonary tuberculosis in adults: a systematic review and meta-analysis. The Lancet Respiratory Medicine. 2023 Mar 23 0(0). </a:t>
            </a:r>
          </a:p>
        </p:txBody>
      </p:sp>
      <p:sp>
        <p:nvSpPr>
          <p:cNvPr id="8" name="Slide Number Placeholder 7">
            <a:extLst>
              <a:ext uri="{FF2B5EF4-FFF2-40B4-BE49-F238E27FC236}">
                <a16:creationId xmlns:a16="http://schemas.microsoft.com/office/drawing/2014/main" id="{1666A482-F186-1BFC-6262-D7CAD0D1964F}"/>
              </a:ext>
            </a:extLst>
          </p:cNvPr>
          <p:cNvSpPr>
            <a:spLocks noGrp="1"/>
          </p:cNvSpPr>
          <p:nvPr>
            <p:ph type="sldNum" sz="quarter" idx="4"/>
          </p:nvPr>
        </p:nvSpPr>
        <p:spPr/>
        <p:txBody>
          <a:bodyPr/>
          <a:lstStyle/>
          <a:p>
            <a:fld id="{C695BBFC-F8AB-4F99-B558-DEBF12561351}" type="slidenum">
              <a:rPr lang="en-GB" smtClean="0"/>
              <a:t>9</a:t>
            </a:fld>
            <a:endParaRPr lang="en-GB"/>
          </a:p>
        </p:txBody>
      </p:sp>
    </p:spTree>
    <p:extLst>
      <p:ext uri="{BB962C8B-B14F-4D97-AF65-F5344CB8AC3E}">
        <p14:creationId xmlns:p14="http://schemas.microsoft.com/office/powerpoint/2010/main" val="114664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Data</a:t>
            </a:r>
          </a:p>
        </p:txBody>
      </p:sp>
      <p:sp>
        <p:nvSpPr>
          <p:cNvPr id="4" name="Content Placeholder 3"/>
          <p:cNvSpPr>
            <a:spLocks noGrp="1"/>
          </p:cNvSpPr>
          <p:nvPr>
            <p:ph idx="1"/>
          </p:nvPr>
        </p:nvSpPr>
        <p:spPr/>
        <p:txBody>
          <a:bodyPr/>
          <a:lstStyle/>
          <a:p>
            <a:r>
              <a:rPr lang="en-GB" dirty="0"/>
              <a:t>Systematic review</a:t>
            </a:r>
          </a:p>
          <a:p>
            <a:pPr marL="342900" indent="-342900">
              <a:buFontTx/>
              <a:buChar char="-"/>
            </a:pPr>
            <a:r>
              <a:rPr lang="en-GB" dirty="0"/>
              <a:t>22 studies for disease progression, 2 for infection progression (not used further here)</a:t>
            </a:r>
          </a:p>
          <a:p>
            <a:pPr marL="342900" indent="-342900">
              <a:buFontTx/>
              <a:buChar char="-"/>
            </a:pPr>
            <a:r>
              <a:rPr lang="en-GB" dirty="0"/>
              <a:t>1935 – 2004</a:t>
            </a:r>
          </a:p>
          <a:p>
            <a:pPr marL="342900" indent="-342900">
              <a:buFontTx/>
              <a:buChar char="-"/>
            </a:pPr>
            <a:r>
              <a:rPr lang="en-GB" dirty="0"/>
              <a:t>13 observational studies, 11 controlled trials</a:t>
            </a:r>
          </a:p>
          <a:p>
            <a:pPr marL="342900" indent="-342900">
              <a:buFontTx/>
              <a:buChar char="-"/>
            </a:pPr>
            <a:r>
              <a:rPr lang="en-GB" dirty="0"/>
              <a:t>11,894 individuals with 1,527 events recorded</a:t>
            </a:r>
          </a:p>
          <a:p>
            <a:pPr marL="1085850" lvl="1" indent="-342900">
              <a:buFontTx/>
              <a:buChar char="-"/>
            </a:pPr>
            <a:r>
              <a:rPr lang="en-GB" sz="2400" dirty="0"/>
              <a:t>In disease progression studies: 5,942 individuals and 1034 events</a:t>
            </a:r>
          </a:p>
          <a:p>
            <a:pPr marL="1085850" lvl="1" indent="-342900">
              <a:buFontTx/>
              <a:buChar char="-"/>
            </a:pPr>
            <a:endParaRPr lang="en-GB" sz="2400" dirty="0"/>
          </a:p>
          <a:p>
            <a:r>
              <a:rPr lang="en-GB" dirty="0"/>
              <a:t>Other sources</a:t>
            </a:r>
          </a:p>
          <a:p>
            <a:r>
              <a:rPr lang="en-GB" dirty="0"/>
              <a:t>- Mortality rate from clinical disease (0.39)</a:t>
            </a:r>
          </a:p>
          <a:p>
            <a:r>
              <a:rPr lang="en-GB" dirty="0"/>
              <a:t>- Ratio of subclinical to clinical disease (1:1)</a:t>
            </a:r>
          </a:p>
          <a:p>
            <a:r>
              <a:rPr lang="en-GB" dirty="0"/>
              <a:t>- Ratio of minimal to infectious disease (2.5:1)</a:t>
            </a:r>
          </a:p>
        </p:txBody>
      </p:sp>
      <p:sp>
        <p:nvSpPr>
          <p:cNvPr id="5" name="TextBox 4">
            <a:extLst>
              <a:ext uri="{FF2B5EF4-FFF2-40B4-BE49-F238E27FC236}">
                <a16:creationId xmlns:a16="http://schemas.microsoft.com/office/drawing/2014/main" id="{4853C57E-F221-BB44-BFB0-C42AE882D4D9}"/>
              </a:ext>
            </a:extLst>
          </p:cNvPr>
          <p:cNvSpPr txBox="1"/>
          <p:nvPr/>
        </p:nvSpPr>
        <p:spPr>
          <a:xfrm>
            <a:off x="6536269" y="5028704"/>
            <a:ext cx="5652556" cy="1692771"/>
          </a:xfrm>
          <a:prstGeom prst="rect">
            <a:avLst/>
          </a:prstGeom>
          <a:noFill/>
        </p:spPr>
        <p:txBody>
          <a:bodyPr wrap="square">
            <a:spAutoFit/>
          </a:bodyPr>
          <a:lstStyle/>
          <a:p>
            <a:r>
              <a:rPr lang="en-GB" sz="800" dirty="0" err="1">
                <a:effectLst/>
              </a:rPr>
              <a:t>Sossen</a:t>
            </a:r>
            <a:r>
              <a:rPr lang="en-GB" sz="800" dirty="0">
                <a:effectLst/>
              </a:rPr>
              <a:t> B, et al. The natural history of untreated pulmonary tuberculosis in adults: a systematic review and meta-analysis. The Lancet Respiratory Medicine. 2023 Mar 23 0(0). </a:t>
            </a:r>
          </a:p>
          <a:p>
            <a:r>
              <a:rPr lang="en-GB" sz="800" dirty="0" err="1">
                <a:effectLst/>
              </a:rPr>
              <a:t>Tiemersma</a:t>
            </a:r>
            <a:r>
              <a:rPr lang="en-GB" sz="800" dirty="0">
                <a:effectLst/>
              </a:rPr>
              <a:t> EW, et al.. Natural history of tuberculosis: duration and fatality of untreated pulmonary tuberculosis in HIV negative patients: a systematic review. </a:t>
            </a:r>
            <a:r>
              <a:rPr lang="en-GB" sz="800" dirty="0" err="1">
                <a:effectLst/>
              </a:rPr>
              <a:t>PLoS</a:t>
            </a:r>
            <a:r>
              <a:rPr lang="en-GB" sz="800" dirty="0">
                <a:effectLst/>
              </a:rPr>
              <a:t> ONE. 2011 Apr 4;6(4):e17601.</a:t>
            </a:r>
          </a:p>
          <a:p>
            <a:r>
              <a:rPr lang="en-GB" sz="800" dirty="0" err="1">
                <a:effectLst/>
              </a:rPr>
              <a:t>Ragonnet</a:t>
            </a:r>
            <a:r>
              <a:rPr lang="en-GB" sz="800" dirty="0">
                <a:effectLst/>
              </a:rPr>
              <a:t> R,  et al. Revisiting the Natural History of Pulmonary Tuberculosis: A Bayesian Estimation of Natural Recovery and Mortality Rates. Clinical Infectious Diseases. 2021 Jul 1;73(1):e88–96.</a:t>
            </a:r>
          </a:p>
          <a:p>
            <a:r>
              <a:rPr lang="en-GB" sz="800" dirty="0" err="1">
                <a:effectLst/>
              </a:rPr>
              <a:t>Frascella</a:t>
            </a:r>
            <a:r>
              <a:rPr lang="en-GB" sz="800" dirty="0">
                <a:effectLst/>
              </a:rPr>
              <a:t> B, et al. Subclinical Tuberculosis Disease—A Review and Analysis of Prevalence Surveys to Inform Definitions, Burden, Associations, and Screening Methodology. Clinical Infectious Diseases. 2021 Aug 1;73(3):e830–41.</a:t>
            </a:r>
          </a:p>
          <a:p>
            <a:r>
              <a:rPr lang="en-GB" sz="800" dirty="0" err="1">
                <a:effectLst/>
              </a:rPr>
              <a:t>Onozaki</a:t>
            </a:r>
            <a:r>
              <a:rPr lang="en-GB" sz="800" dirty="0">
                <a:effectLst/>
              </a:rPr>
              <a:t> I, et al. National tuberculosis prevalence surveys in Asia, 1990-2012: an overview of results and lessons learned. Trop Med Int Health. 2015 Sep;20(9):1128–45.</a:t>
            </a:r>
          </a:p>
          <a:p>
            <a:r>
              <a:rPr lang="en-GB" sz="800" dirty="0">
                <a:effectLst/>
              </a:rPr>
              <a:t>Mungai BN, et al. ‘If not TB, what could it be?’ Chest X-ray findings from the 2016 Kenya Tuberculosis Prevalence Survey. Thorax. 2021 Jun 1;76(6):607–14.</a:t>
            </a:r>
          </a:p>
          <a:p>
            <a:pPr>
              <a:spcBef>
                <a:spcPts val="0"/>
              </a:spcBef>
              <a:spcAft>
                <a:spcPts val="0"/>
              </a:spcAft>
            </a:pPr>
            <a:endParaRPr lang="en-GB" sz="800" dirty="0">
              <a:effectLst/>
            </a:endParaRPr>
          </a:p>
        </p:txBody>
      </p:sp>
      <p:sp>
        <p:nvSpPr>
          <p:cNvPr id="2" name="Slide Number Placeholder 1">
            <a:extLst>
              <a:ext uri="{FF2B5EF4-FFF2-40B4-BE49-F238E27FC236}">
                <a16:creationId xmlns:a16="http://schemas.microsoft.com/office/drawing/2014/main" id="{42BAF9A0-9898-44D0-CF5F-D037B29B05C2}"/>
              </a:ext>
            </a:extLst>
          </p:cNvPr>
          <p:cNvSpPr>
            <a:spLocks noGrp="1"/>
          </p:cNvSpPr>
          <p:nvPr>
            <p:ph type="sldNum" sz="quarter" idx="4"/>
          </p:nvPr>
        </p:nvSpPr>
        <p:spPr/>
        <p:txBody>
          <a:bodyPr/>
          <a:lstStyle/>
          <a:p>
            <a:fld id="{C695BBFC-F8AB-4F99-B558-DEBF12561351}" type="slidenum">
              <a:rPr lang="en-GB" smtClean="0"/>
              <a:t>10</a:t>
            </a:fld>
            <a:endParaRPr lang="en-GB"/>
          </a:p>
        </p:txBody>
      </p:sp>
      <p:sp>
        <p:nvSpPr>
          <p:cNvPr id="6" name="Rectangle 5">
            <a:extLst>
              <a:ext uri="{FF2B5EF4-FFF2-40B4-BE49-F238E27FC236}">
                <a16:creationId xmlns:a16="http://schemas.microsoft.com/office/drawing/2014/main" id="{8DBA3989-8443-C7A4-8730-A7390B765646}"/>
              </a:ext>
            </a:extLst>
          </p:cNvPr>
          <p:cNvSpPr/>
          <p:nvPr/>
        </p:nvSpPr>
        <p:spPr>
          <a:xfrm>
            <a:off x="1202267" y="4030133"/>
            <a:ext cx="9076266" cy="576296"/>
          </a:xfrm>
          <a:prstGeom prst="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8975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4" name="Content Placeholder 3"/>
          <p:cNvSpPr>
            <a:spLocks noGrp="1"/>
          </p:cNvSpPr>
          <p:nvPr>
            <p:ph idx="1"/>
          </p:nvPr>
        </p:nvSpPr>
        <p:spPr/>
        <p:txBody>
          <a:bodyPr/>
          <a:lstStyle/>
          <a:p>
            <a:pPr marL="457200" indent="-457200">
              <a:buAutoNum type="arabicPeriod"/>
            </a:pPr>
            <a:r>
              <a:rPr lang="en-GB" dirty="0">
                <a:solidFill>
                  <a:schemeClr val="accent6">
                    <a:lumMod val="60000"/>
                    <a:lumOff val="40000"/>
                  </a:schemeClr>
                </a:solidFill>
              </a:rPr>
              <a:t>Background on TB modelling</a:t>
            </a:r>
          </a:p>
          <a:p>
            <a:pPr marL="457200" indent="-457200">
              <a:buAutoNum type="arabicPeriod"/>
            </a:pPr>
            <a:r>
              <a:rPr lang="en-GB" dirty="0">
                <a:solidFill>
                  <a:schemeClr val="accent6">
                    <a:lumMod val="60000"/>
                    <a:lumOff val="40000"/>
                  </a:schemeClr>
                </a:solidFill>
              </a:rPr>
              <a:t>Systematic Review</a:t>
            </a:r>
          </a:p>
          <a:p>
            <a:pPr marL="457200" indent="-457200">
              <a:buAutoNum type="arabicPeriod"/>
            </a:pPr>
            <a:r>
              <a:rPr lang="en-GB" dirty="0"/>
              <a:t>Model fitting</a:t>
            </a:r>
          </a:p>
          <a:p>
            <a:pPr marL="457200" indent="-457200">
              <a:buAutoNum type="arabicPeriod"/>
            </a:pPr>
            <a:r>
              <a:rPr lang="en-GB" dirty="0">
                <a:solidFill>
                  <a:schemeClr val="accent6">
                    <a:lumMod val="60000"/>
                    <a:lumOff val="40000"/>
                  </a:schemeClr>
                </a:solidFill>
              </a:rPr>
              <a:t>Implications</a:t>
            </a:r>
          </a:p>
        </p:txBody>
      </p:sp>
      <p:sp>
        <p:nvSpPr>
          <p:cNvPr id="2" name="Slide Number Placeholder 1">
            <a:extLst>
              <a:ext uri="{FF2B5EF4-FFF2-40B4-BE49-F238E27FC236}">
                <a16:creationId xmlns:a16="http://schemas.microsoft.com/office/drawing/2014/main" id="{C55947DF-F555-FFFE-5567-49C89FA7B518}"/>
              </a:ext>
            </a:extLst>
          </p:cNvPr>
          <p:cNvSpPr>
            <a:spLocks noGrp="1"/>
          </p:cNvSpPr>
          <p:nvPr>
            <p:ph type="sldNum" sz="quarter" idx="4"/>
          </p:nvPr>
        </p:nvSpPr>
        <p:spPr/>
        <p:txBody>
          <a:bodyPr/>
          <a:lstStyle/>
          <a:p>
            <a:fld id="{C695BBFC-F8AB-4F99-B558-DEBF12561351}" type="slidenum">
              <a:rPr lang="en-GB" smtClean="0"/>
              <a:t>11</a:t>
            </a:fld>
            <a:endParaRPr lang="en-GB"/>
          </a:p>
        </p:txBody>
      </p:sp>
    </p:spTree>
    <p:extLst>
      <p:ext uri="{BB962C8B-B14F-4D97-AF65-F5344CB8AC3E}">
        <p14:creationId xmlns:p14="http://schemas.microsoft.com/office/powerpoint/2010/main" val="69004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Model structure</a:t>
            </a:r>
          </a:p>
        </p:txBody>
      </p:sp>
      <p:sp>
        <p:nvSpPr>
          <p:cNvPr id="4" name="Content Placeholder 3"/>
          <p:cNvSpPr>
            <a:spLocks noGrp="1"/>
          </p:cNvSpPr>
          <p:nvPr>
            <p:ph idx="1"/>
          </p:nvPr>
        </p:nvSpPr>
        <p:spPr>
          <a:xfrm>
            <a:off x="609440" y="1477818"/>
            <a:ext cx="4926387" cy="4821382"/>
          </a:xfrm>
        </p:spPr>
        <p:txBody>
          <a:bodyPr>
            <a:normAutofit fontScale="92500" lnSpcReduction="10000"/>
          </a:bodyPr>
          <a:lstStyle/>
          <a:p>
            <a:r>
              <a:rPr lang="en-GB" b="1" dirty="0"/>
              <a:t>Minimal:</a:t>
            </a:r>
          </a:p>
          <a:p>
            <a:r>
              <a:rPr lang="en-GB" sz="1800" dirty="0">
                <a:effectLst/>
                <a:latin typeface="Cambria" panose="02040503050406030204" pitchFamily="18" charset="0"/>
                <a:ea typeface="Cambria" panose="02040503050406030204" pitchFamily="18" charset="0"/>
                <a:cs typeface="Times New Roman" panose="02020603050405020304" pitchFamily="18" charset="0"/>
              </a:rPr>
              <a:t>individuals with pathological changes in their lungs, due to </a:t>
            </a:r>
            <a:r>
              <a:rPr lang="en-GB" sz="1800" i="1" dirty="0">
                <a:effectLst/>
                <a:latin typeface="Cambria" panose="02040503050406030204" pitchFamily="18" charset="0"/>
                <a:ea typeface="Cambria" panose="02040503050406030204" pitchFamily="18" charset="0"/>
                <a:cs typeface="Times New Roman" panose="02020603050405020304" pitchFamily="18" charset="0"/>
              </a:rPr>
              <a:t>M.tb</a:t>
            </a:r>
            <a:r>
              <a:rPr lang="en-GB" sz="1800" dirty="0">
                <a:effectLst/>
                <a:latin typeface="Cambria" panose="02040503050406030204" pitchFamily="18" charset="0"/>
                <a:ea typeface="Cambria" panose="02040503050406030204" pitchFamily="18" charset="0"/>
                <a:cs typeface="Times New Roman" panose="02020603050405020304" pitchFamily="18" charset="0"/>
              </a:rPr>
              <a:t> with all bacteriologic tests negative (likely not infectious)</a:t>
            </a:r>
            <a:r>
              <a:rPr lang="en-GB" dirty="0">
                <a:effectLst/>
              </a:rPr>
              <a:t> </a:t>
            </a:r>
            <a:endParaRPr lang="en-GB" dirty="0"/>
          </a:p>
          <a:p>
            <a:endParaRPr lang="en-GB" dirty="0"/>
          </a:p>
          <a:p>
            <a:r>
              <a:rPr lang="en-GB" b="1" dirty="0"/>
              <a:t>Subclinical:</a:t>
            </a:r>
          </a:p>
          <a:p>
            <a:r>
              <a:rPr lang="en-GB" sz="1800" dirty="0">
                <a:effectLst/>
                <a:latin typeface="Cambria" panose="02040503050406030204" pitchFamily="18" charset="0"/>
                <a:ea typeface="Cambria" panose="02040503050406030204" pitchFamily="18" charset="0"/>
                <a:cs typeface="Times New Roman" panose="02020603050405020304" pitchFamily="18" charset="0"/>
              </a:rPr>
              <a:t>individuals with positive bacteriologic tests (likely infectious) but </a:t>
            </a:r>
            <a:r>
              <a:rPr lang="en-GB" sz="1800" dirty="0" err="1">
                <a:effectLst/>
                <a:latin typeface="Cambria" panose="02040503050406030204" pitchFamily="18" charset="0"/>
                <a:ea typeface="Cambria" panose="02040503050406030204" pitchFamily="18" charset="0"/>
                <a:cs typeface="Times New Roman" panose="02020603050405020304" pitchFamily="18" charset="0"/>
              </a:rPr>
              <a:t>nt</a:t>
            </a:r>
            <a:r>
              <a:rPr lang="en-GB" sz="1800" dirty="0">
                <a:effectLst/>
                <a:latin typeface="Cambria" panose="02040503050406030204" pitchFamily="18" charset="0"/>
                <a:ea typeface="Cambria" panose="02040503050406030204" pitchFamily="18" charset="0"/>
                <a:cs typeface="Times New Roman" panose="02020603050405020304" pitchFamily="18" charset="0"/>
              </a:rPr>
              <a:t> reporting symptoms, also likely to have pathological changes in their lungs</a:t>
            </a:r>
            <a:r>
              <a:rPr lang="en-GB" dirty="0">
                <a:effectLst/>
              </a:rPr>
              <a:t> </a:t>
            </a:r>
            <a:endParaRPr lang="en-GB" dirty="0"/>
          </a:p>
          <a:p>
            <a:endParaRPr lang="en-GB" dirty="0"/>
          </a:p>
          <a:p>
            <a:r>
              <a:rPr lang="en-GB" b="1" dirty="0"/>
              <a:t>Clinical:</a:t>
            </a:r>
          </a:p>
          <a:p>
            <a:r>
              <a:rPr lang="en-GB" sz="1800" dirty="0">
                <a:effectLst/>
                <a:latin typeface="Cambria" panose="02040503050406030204" pitchFamily="18" charset="0"/>
                <a:ea typeface="Cambria" panose="02040503050406030204" pitchFamily="18" charset="0"/>
                <a:cs typeface="Times New Roman" panose="02020603050405020304" pitchFamily="18" charset="0"/>
              </a:rPr>
              <a:t>individuals with with positive bacteriologic tests (likely infectious) and exhibiting symptoms of TB, also likely to have pathological changes in their lungs</a:t>
            </a:r>
            <a:r>
              <a:rPr lang="en-GB" dirty="0">
                <a:effectLst/>
              </a:rPr>
              <a:t> </a:t>
            </a:r>
            <a:endParaRPr lang="en-GB" b="1" dirty="0"/>
          </a:p>
        </p:txBody>
      </p:sp>
      <p:grpSp>
        <p:nvGrpSpPr>
          <p:cNvPr id="6" name="Group 5">
            <a:extLst>
              <a:ext uri="{FF2B5EF4-FFF2-40B4-BE49-F238E27FC236}">
                <a16:creationId xmlns:a16="http://schemas.microsoft.com/office/drawing/2014/main" id="{6A4CD788-8026-B426-EAFC-0F6D8C94A365}"/>
              </a:ext>
            </a:extLst>
          </p:cNvPr>
          <p:cNvGrpSpPr/>
          <p:nvPr/>
        </p:nvGrpSpPr>
        <p:grpSpPr>
          <a:xfrm>
            <a:off x="5826666" y="3100628"/>
            <a:ext cx="6485726" cy="1279842"/>
            <a:chOff x="5826666" y="3100628"/>
            <a:chExt cx="6485726" cy="1279842"/>
          </a:xfrm>
        </p:grpSpPr>
        <p:pic>
          <p:nvPicPr>
            <p:cNvPr id="2" name="Picture" descr="Figure 2.3: The discretised model structure for disease used in Chapter 4. A shows the three states and the proposed transitions between each state, along with recovery from minimal and death. B and C highlight data that can directly parameterise transitions, with B showing transitions between minimal and subclinical, and C showing transitions between subclinical and clinical. D shows the effect of data that moves between minimal and subclinical, the underlying model (black lines) still moves through subclinical, even though the data (grey lines) seemingly skips the subclinical stage. E, similar to D, shows transitions between minimal and infectious (purple box, subclinical and clinical), where the underlying model structure still moves between three states, but the data effectively moves between two">
              <a:extLst>
                <a:ext uri="{FF2B5EF4-FFF2-40B4-BE49-F238E27FC236}">
                  <a16:creationId xmlns:a16="http://schemas.microsoft.com/office/drawing/2014/main" id="{881DDE3B-16B4-D071-BA1E-6294B114FCC9}"/>
                </a:ext>
              </a:extLst>
            </p:cNvPr>
            <p:cNvPicPr/>
            <p:nvPr/>
          </p:nvPicPr>
          <p:blipFill rotWithShape="1">
            <a:blip r:embed="rId2"/>
            <a:srcRect b="60389"/>
            <a:stretch/>
          </p:blipFill>
          <p:spPr bwMode="auto">
            <a:xfrm>
              <a:off x="5826666" y="3100628"/>
              <a:ext cx="6485726" cy="1279842"/>
            </a:xfrm>
            <a:prstGeom prst="rect">
              <a:avLst/>
            </a:prstGeom>
            <a:noFill/>
            <a:ln w="9525">
              <a:noFill/>
              <a:headEnd/>
              <a:tailEnd/>
            </a:ln>
          </p:spPr>
        </p:pic>
        <p:sp>
          <p:nvSpPr>
            <p:cNvPr id="5" name="Oval 4">
              <a:extLst>
                <a:ext uri="{FF2B5EF4-FFF2-40B4-BE49-F238E27FC236}">
                  <a16:creationId xmlns:a16="http://schemas.microsoft.com/office/drawing/2014/main" id="{E5F7510C-585D-3C22-15BB-29FF15612078}"/>
                </a:ext>
              </a:extLst>
            </p:cNvPr>
            <p:cNvSpPr/>
            <p:nvPr/>
          </p:nvSpPr>
          <p:spPr>
            <a:xfrm>
              <a:off x="6094412" y="3251964"/>
              <a:ext cx="127633" cy="177036"/>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 name="Slide Number Placeholder 6">
            <a:extLst>
              <a:ext uri="{FF2B5EF4-FFF2-40B4-BE49-F238E27FC236}">
                <a16:creationId xmlns:a16="http://schemas.microsoft.com/office/drawing/2014/main" id="{740C08C7-13AC-4D40-BA9A-9595A7494E00}"/>
              </a:ext>
            </a:extLst>
          </p:cNvPr>
          <p:cNvSpPr>
            <a:spLocks noGrp="1"/>
          </p:cNvSpPr>
          <p:nvPr>
            <p:ph type="sldNum" sz="quarter" idx="4"/>
          </p:nvPr>
        </p:nvSpPr>
        <p:spPr/>
        <p:txBody>
          <a:bodyPr/>
          <a:lstStyle/>
          <a:p>
            <a:fld id="{C695BBFC-F8AB-4F99-B558-DEBF12561351}" type="slidenum">
              <a:rPr lang="en-GB" smtClean="0"/>
              <a:t>12</a:t>
            </a:fld>
            <a:endParaRPr lang="en-GB"/>
          </a:p>
        </p:txBody>
      </p:sp>
    </p:spTree>
    <p:extLst>
      <p:ext uri="{BB962C8B-B14F-4D97-AF65-F5344CB8AC3E}">
        <p14:creationId xmlns:p14="http://schemas.microsoft.com/office/powerpoint/2010/main" val="70561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73DF-8140-D07D-ED58-9C65B3CCCE73}"/>
              </a:ext>
            </a:extLst>
          </p:cNvPr>
          <p:cNvSpPr>
            <a:spLocks noGrp="1"/>
          </p:cNvSpPr>
          <p:nvPr>
            <p:ph type="title"/>
          </p:nvPr>
        </p:nvSpPr>
        <p:spPr/>
        <p:txBody>
          <a:bodyPr/>
          <a:lstStyle/>
          <a:p>
            <a:r>
              <a:rPr lang="en-GB" dirty="0"/>
              <a:t>Data assumptions</a:t>
            </a:r>
          </a:p>
        </p:txBody>
      </p:sp>
      <p:sp>
        <p:nvSpPr>
          <p:cNvPr id="3" name="Content Placeholder 2">
            <a:extLst>
              <a:ext uri="{FF2B5EF4-FFF2-40B4-BE49-F238E27FC236}">
                <a16:creationId xmlns:a16="http://schemas.microsoft.com/office/drawing/2014/main" id="{68CDDB56-1587-D069-3038-86F82C811B4D}"/>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3D431454-59C5-710F-137E-30B09DF95309}"/>
              </a:ext>
            </a:extLst>
          </p:cNvPr>
          <p:cNvSpPr>
            <a:spLocks noGrp="1"/>
          </p:cNvSpPr>
          <p:nvPr>
            <p:ph type="sldNum" sz="quarter" idx="4"/>
          </p:nvPr>
        </p:nvSpPr>
        <p:spPr/>
        <p:txBody>
          <a:bodyPr/>
          <a:lstStyle/>
          <a:p>
            <a:fld id="{C695BBFC-F8AB-4F99-B558-DEBF12561351}" type="slidenum">
              <a:rPr lang="en-GB" smtClean="0"/>
              <a:t>13</a:t>
            </a:fld>
            <a:endParaRPr lang="en-GB"/>
          </a:p>
        </p:txBody>
      </p:sp>
      <p:pic>
        <p:nvPicPr>
          <p:cNvPr id="5" name="Picture 4">
            <a:extLst>
              <a:ext uri="{FF2B5EF4-FFF2-40B4-BE49-F238E27FC236}">
                <a16:creationId xmlns:a16="http://schemas.microsoft.com/office/drawing/2014/main" id="{0378E9A7-EA04-C149-EE90-7F71BF2EA1E1}"/>
              </a:ext>
            </a:extLst>
          </p:cNvPr>
          <p:cNvPicPr>
            <a:picLocks noChangeAspect="1"/>
          </p:cNvPicPr>
          <p:nvPr/>
        </p:nvPicPr>
        <p:blipFill>
          <a:blip r:embed="rId2"/>
          <a:stretch>
            <a:fillRect/>
          </a:stretch>
        </p:blipFill>
        <p:spPr>
          <a:xfrm>
            <a:off x="118531" y="1202769"/>
            <a:ext cx="5926666" cy="3185391"/>
          </a:xfrm>
          <a:prstGeom prst="rect">
            <a:avLst/>
          </a:prstGeom>
        </p:spPr>
      </p:pic>
      <p:pic>
        <p:nvPicPr>
          <p:cNvPr id="6" name="Picture 5">
            <a:extLst>
              <a:ext uri="{FF2B5EF4-FFF2-40B4-BE49-F238E27FC236}">
                <a16:creationId xmlns:a16="http://schemas.microsoft.com/office/drawing/2014/main" id="{670489B6-4EF4-33DA-0C0D-8E66A8C1C53A}"/>
              </a:ext>
            </a:extLst>
          </p:cNvPr>
          <p:cNvPicPr>
            <a:picLocks noChangeAspect="1"/>
          </p:cNvPicPr>
          <p:nvPr/>
        </p:nvPicPr>
        <p:blipFill>
          <a:blip r:embed="rId3"/>
          <a:stretch>
            <a:fillRect/>
          </a:stretch>
        </p:blipFill>
        <p:spPr>
          <a:xfrm>
            <a:off x="6117958" y="3062224"/>
            <a:ext cx="5798079" cy="3829642"/>
          </a:xfrm>
          <a:prstGeom prst="rect">
            <a:avLst/>
          </a:prstGeom>
        </p:spPr>
      </p:pic>
      <p:sp>
        <p:nvSpPr>
          <p:cNvPr id="7" name="TextBox 6">
            <a:extLst>
              <a:ext uri="{FF2B5EF4-FFF2-40B4-BE49-F238E27FC236}">
                <a16:creationId xmlns:a16="http://schemas.microsoft.com/office/drawing/2014/main" id="{F0019A37-E2AF-AAA0-8F85-B651F65FE8E4}"/>
              </a:ext>
            </a:extLst>
          </p:cNvPr>
          <p:cNvSpPr txBox="1"/>
          <p:nvPr/>
        </p:nvSpPr>
        <p:spPr>
          <a:xfrm>
            <a:off x="6448505" y="2610798"/>
            <a:ext cx="1712328" cy="369332"/>
          </a:xfrm>
          <a:prstGeom prst="rect">
            <a:avLst/>
          </a:prstGeom>
          <a:noFill/>
          <a:ln w="38100">
            <a:solidFill>
              <a:schemeClr val="accent1">
                <a:shade val="95000"/>
                <a:satMod val="105000"/>
              </a:schemeClr>
            </a:solidFill>
          </a:ln>
        </p:spPr>
        <p:txBody>
          <a:bodyPr wrap="none" rtlCol="0">
            <a:spAutoFit/>
          </a:bodyPr>
          <a:lstStyle/>
          <a:p>
            <a:r>
              <a:rPr lang="en-GB" dirty="0"/>
              <a:t>Minimal disease</a:t>
            </a:r>
          </a:p>
        </p:txBody>
      </p:sp>
      <p:sp>
        <p:nvSpPr>
          <p:cNvPr id="8" name="L-shape 7">
            <a:extLst>
              <a:ext uri="{FF2B5EF4-FFF2-40B4-BE49-F238E27FC236}">
                <a16:creationId xmlns:a16="http://schemas.microsoft.com/office/drawing/2014/main" id="{562B920A-F208-0395-8D91-F2DC664C36BC}"/>
              </a:ext>
            </a:extLst>
          </p:cNvPr>
          <p:cNvSpPr/>
          <p:nvPr/>
        </p:nvSpPr>
        <p:spPr>
          <a:xfrm>
            <a:off x="118531" y="1177417"/>
            <a:ext cx="11870267" cy="3063517"/>
          </a:xfrm>
          <a:prstGeom prst="corner">
            <a:avLst>
              <a:gd name="adj1" fmla="val 36179"/>
              <a:gd name="adj2" fmla="val 195217"/>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D2A61F0-4095-B57F-C9F0-6FF02735BEF2}"/>
              </a:ext>
            </a:extLst>
          </p:cNvPr>
          <p:cNvSpPr/>
          <p:nvPr/>
        </p:nvSpPr>
        <p:spPr>
          <a:xfrm>
            <a:off x="6117958" y="4240934"/>
            <a:ext cx="5870840" cy="1228533"/>
          </a:xfrm>
          <a:prstGeom prst="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F261221-CA8D-949D-C7C6-145D53A4984A}"/>
              </a:ext>
            </a:extLst>
          </p:cNvPr>
          <p:cNvSpPr txBox="1"/>
          <p:nvPr/>
        </p:nvSpPr>
        <p:spPr>
          <a:xfrm>
            <a:off x="3914916" y="4607713"/>
            <a:ext cx="1957587" cy="369332"/>
          </a:xfrm>
          <a:prstGeom prst="rect">
            <a:avLst/>
          </a:prstGeom>
          <a:noFill/>
          <a:ln w="38100">
            <a:solidFill>
              <a:schemeClr val="accent5"/>
            </a:solidFill>
          </a:ln>
        </p:spPr>
        <p:txBody>
          <a:bodyPr wrap="none" rtlCol="0">
            <a:spAutoFit/>
          </a:bodyPr>
          <a:lstStyle/>
          <a:p>
            <a:r>
              <a:rPr lang="en-GB" dirty="0"/>
              <a:t>Subclinical disease</a:t>
            </a:r>
          </a:p>
        </p:txBody>
      </p:sp>
      <p:sp>
        <p:nvSpPr>
          <p:cNvPr id="11" name="Rectangle 10">
            <a:extLst>
              <a:ext uri="{FF2B5EF4-FFF2-40B4-BE49-F238E27FC236}">
                <a16:creationId xmlns:a16="http://schemas.microsoft.com/office/drawing/2014/main" id="{F33A5E2F-FFE8-3F4D-01AE-2189E2DF4620}"/>
              </a:ext>
            </a:extLst>
          </p:cNvPr>
          <p:cNvSpPr/>
          <p:nvPr/>
        </p:nvSpPr>
        <p:spPr>
          <a:xfrm>
            <a:off x="6117958" y="5469467"/>
            <a:ext cx="5870840" cy="1422399"/>
          </a:xfrm>
          <a:prstGeom prst="rect">
            <a:avLst/>
          </a:prstGeom>
          <a:no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59F655F-7AB2-631C-9845-CCAEFBB18C2B}"/>
              </a:ext>
            </a:extLst>
          </p:cNvPr>
          <p:cNvSpPr txBox="1"/>
          <p:nvPr/>
        </p:nvSpPr>
        <p:spPr>
          <a:xfrm>
            <a:off x="4082429" y="5929868"/>
            <a:ext cx="1622560" cy="369332"/>
          </a:xfrm>
          <a:prstGeom prst="rect">
            <a:avLst/>
          </a:prstGeom>
          <a:noFill/>
          <a:ln w="38100">
            <a:solidFill>
              <a:srgbClr val="7030A0"/>
            </a:solidFill>
          </a:ln>
        </p:spPr>
        <p:txBody>
          <a:bodyPr wrap="none" rtlCol="0">
            <a:spAutoFit/>
          </a:bodyPr>
          <a:lstStyle/>
          <a:p>
            <a:r>
              <a:rPr lang="en-GB" dirty="0"/>
              <a:t>Clinical disease</a:t>
            </a:r>
          </a:p>
        </p:txBody>
      </p:sp>
      <p:sp>
        <p:nvSpPr>
          <p:cNvPr id="14" name="TextBox 13">
            <a:extLst>
              <a:ext uri="{FF2B5EF4-FFF2-40B4-BE49-F238E27FC236}">
                <a16:creationId xmlns:a16="http://schemas.microsoft.com/office/drawing/2014/main" id="{35D7C892-D81A-1338-069A-4B0C33C9A8C5}"/>
              </a:ext>
            </a:extLst>
          </p:cNvPr>
          <p:cNvSpPr txBox="1"/>
          <p:nvPr/>
        </p:nvSpPr>
        <p:spPr>
          <a:xfrm>
            <a:off x="-50803" y="6631972"/>
            <a:ext cx="6096000" cy="215444"/>
          </a:xfrm>
          <a:prstGeom prst="rect">
            <a:avLst/>
          </a:prstGeom>
          <a:noFill/>
        </p:spPr>
        <p:txBody>
          <a:bodyPr wrap="square">
            <a:spAutoFit/>
          </a:bodyPr>
          <a:lstStyle/>
          <a:p>
            <a:pPr>
              <a:spcBef>
                <a:spcPts val="0"/>
              </a:spcBef>
              <a:spcAft>
                <a:spcPts val="0"/>
              </a:spcAft>
            </a:pPr>
            <a:r>
              <a:rPr lang="en-GB" sz="800" dirty="0">
                <a:effectLst/>
              </a:rPr>
              <a:t>National Tuberculosis Association. Diagnostic standards and classification of tuberculosis. [Internet]. 1940 ed. New York, N.Y.,; 1940. </a:t>
            </a:r>
          </a:p>
        </p:txBody>
      </p:sp>
    </p:spTree>
    <p:extLst>
      <p:ext uri="{BB962C8B-B14F-4D97-AF65-F5344CB8AC3E}">
        <p14:creationId xmlns:p14="http://schemas.microsoft.com/office/powerpoint/2010/main" val="27420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TB Disease Model - Fitting Process</a:t>
            </a:r>
          </a:p>
        </p:txBody>
      </p:sp>
      <p:sp>
        <p:nvSpPr>
          <p:cNvPr id="4" name="Content Placeholder 3"/>
          <p:cNvSpPr>
            <a:spLocks noGrp="1"/>
          </p:cNvSpPr>
          <p:nvPr>
            <p:ph idx="1"/>
          </p:nvPr>
        </p:nvSpPr>
        <p:spPr>
          <a:xfrm>
            <a:off x="720648" y="5916494"/>
            <a:ext cx="10969943" cy="4821382"/>
          </a:xfrm>
        </p:spPr>
        <p:txBody>
          <a:bodyPr/>
          <a:lstStyle/>
          <a:p>
            <a:r>
              <a:rPr lang="en-GB" dirty="0"/>
              <a:t>Cumulative – count everyone who has ever reached the state of interest</a:t>
            </a:r>
          </a:p>
          <a:p>
            <a:r>
              <a:rPr lang="en-GB" dirty="0"/>
              <a:t>Single – count everyone in the state of interest at a particular time</a:t>
            </a:r>
          </a:p>
        </p:txBody>
      </p:sp>
      <p:grpSp>
        <p:nvGrpSpPr>
          <p:cNvPr id="10" name="Group 9">
            <a:extLst>
              <a:ext uri="{FF2B5EF4-FFF2-40B4-BE49-F238E27FC236}">
                <a16:creationId xmlns:a16="http://schemas.microsoft.com/office/drawing/2014/main" id="{761CBC8A-F29D-D990-E42B-C90452911B55}"/>
              </a:ext>
            </a:extLst>
          </p:cNvPr>
          <p:cNvGrpSpPr/>
          <p:nvPr/>
        </p:nvGrpSpPr>
        <p:grpSpPr>
          <a:xfrm>
            <a:off x="2023578" y="1860523"/>
            <a:ext cx="8141665" cy="4055971"/>
            <a:chOff x="2023578" y="1860523"/>
            <a:chExt cx="8141665" cy="4055971"/>
          </a:xfrm>
        </p:grpSpPr>
        <p:pic>
          <p:nvPicPr>
            <p:cNvPr id="2" name="Picture" descr="Figure 2.3: The discretised model structure for disease used in Chapter 4. A shows the three states and the proposed transitions between each state, along with recovery from minimal and death. B and C highlight data that can directly parameterise transitions, with B showing transitions between minimal and subclinical, and C showing transitions between subclinical and clinical. D shows the effect of data that moves between minimal and subclinical, the underlying model (black lines) still moves through subclinical, even though the data (grey lines) seemingly skips the subclinical stage. E, similar to D, shows transitions between minimal and infectious (purple box, subclinical and clinical), where the underlying model structure still moves between three states, but the data effectively moves between two">
              <a:extLst>
                <a:ext uri="{FF2B5EF4-FFF2-40B4-BE49-F238E27FC236}">
                  <a16:creationId xmlns:a16="http://schemas.microsoft.com/office/drawing/2014/main" id="{4A49FB47-F00E-64D8-BB1A-7A2EC557FEBE}"/>
                </a:ext>
              </a:extLst>
            </p:cNvPr>
            <p:cNvPicPr/>
            <p:nvPr/>
          </p:nvPicPr>
          <p:blipFill>
            <a:blip r:embed="rId2"/>
            <a:stretch>
              <a:fillRect/>
            </a:stretch>
          </p:blipFill>
          <p:spPr bwMode="auto">
            <a:xfrm>
              <a:off x="2023578" y="1860523"/>
              <a:ext cx="8141665" cy="4055971"/>
            </a:xfrm>
            <a:prstGeom prst="rect">
              <a:avLst/>
            </a:prstGeom>
            <a:noFill/>
            <a:ln w="9525">
              <a:noFill/>
              <a:headEnd/>
              <a:tailEnd/>
            </a:ln>
          </p:spPr>
        </p:pic>
        <p:sp>
          <p:nvSpPr>
            <p:cNvPr id="5" name="Oval 4">
              <a:extLst>
                <a:ext uri="{FF2B5EF4-FFF2-40B4-BE49-F238E27FC236}">
                  <a16:creationId xmlns:a16="http://schemas.microsoft.com/office/drawing/2014/main" id="{663F3286-9971-96DE-8852-B5BFD732FA64}"/>
                </a:ext>
              </a:extLst>
            </p:cNvPr>
            <p:cNvSpPr/>
            <p:nvPr/>
          </p:nvSpPr>
          <p:spPr>
            <a:xfrm>
              <a:off x="2310714" y="2026508"/>
              <a:ext cx="271848" cy="27184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811D7D0-F87B-6946-A1FE-C0AEAEA3CBCF}"/>
                </a:ext>
              </a:extLst>
            </p:cNvPr>
            <p:cNvSpPr/>
            <p:nvPr/>
          </p:nvSpPr>
          <p:spPr>
            <a:xfrm>
              <a:off x="2582562" y="3429000"/>
              <a:ext cx="271848" cy="27184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D0D49A42-5851-0B08-2B5C-152DEA324C20}"/>
                </a:ext>
              </a:extLst>
            </p:cNvPr>
            <p:cNvSpPr/>
            <p:nvPr/>
          </p:nvSpPr>
          <p:spPr>
            <a:xfrm>
              <a:off x="6094410" y="3404287"/>
              <a:ext cx="271848" cy="27184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4FC5A6A-5604-5101-D42A-C104B5D8883B}"/>
                </a:ext>
              </a:extLst>
            </p:cNvPr>
            <p:cNvSpPr/>
            <p:nvPr/>
          </p:nvSpPr>
          <p:spPr>
            <a:xfrm>
              <a:off x="2631989" y="4695567"/>
              <a:ext cx="271848" cy="27184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62DF4BB-A9C0-4D09-2D4C-E9AAA752BFCE}"/>
                </a:ext>
              </a:extLst>
            </p:cNvPr>
            <p:cNvSpPr/>
            <p:nvPr/>
          </p:nvSpPr>
          <p:spPr>
            <a:xfrm>
              <a:off x="6069696" y="4660390"/>
              <a:ext cx="271848" cy="27184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1" name="Rectangle 10">
            <a:extLst>
              <a:ext uri="{FF2B5EF4-FFF2-40B4-BE49-F238E27FC236}">
                <a16:creationId xmlns:a16="http://schemas.microsoft.com/office/drawing/2014/main" id="{32DBE140-E908-91C2-814A-08C2D95E488D}"/>
              </a:ext>
            </a:extLst>
          </p:cNvPr>
          <p:cNvSpPr/>
          <p:nvPr/>
        </p:nvSpPr>
        <p:spPr>
          <a:xfrm>
            <a:off x="2150076" y="3404287"/>
            <a:ext cx="3919620" cy="10441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1B0A1F1-D6F5-C0F6-50A7-66C77193F439}"/>
              </a:ext>
            </a:extLst>
          </p:cNvPr>
          <p:cNvSpPr/>
          <p:nvPr/>
        </p:nvSpPr>
        <p:spPr>
          <a:xfrm>
            <a:off x="6069696" y="3403457"/>
            <a:ext cx="3919620" cy="10441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90C6E40-6371-735B-F0BC-22FAF9A6F53B}"/>
              </a:ext>
            </a:extLst>
          </p:cNvPr>
          <p:cNvSpPr/>
          <p:nvPr/>
        </p:nvSpPr>
        <p:spPr>
          <a:xfrm>
            <a:off x="2150076" y="4456256"/>
            <a:ext cx="3919620" cy="15342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4DFEFF8-F564-B217-D3B7-C99CA0649675}"/>
              </a:ext>
            </a:extLst>
          </p:cNvPr>
          <p:cNvSpPr/>
          <p:nvPr/>
        </p:nvSpPr>
        <p:spPr>
          <a:xfrm>
            <a:off x="6069696" y="4463234"/>
            <a:ext cx="3919620" cy="15342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Slide Number Placeholder 14">
            <a:extLst>
              <a:ext uri="{FF2B5EF4-FFF2-40B4-BE49-F238E27FC236}">
                <a16:creationId xmlns:a16="http://schemas.microsoft.com/office/drawing/2014/main" id="{A8CB7C3B-C6FD-D2A4-7062-CD3CC57637D0}"/>
              </a:ext>
            </a:extLst>
          </p:cNvPr>
          <p:cNvSpPr>
            <a:spLocks noGrp="1"/>
          </p:cNvSpPr>
          <p:nvPr>
            <p:ph type="sldNum" sz="quarter" idx="4"/>
          </p:nvPr>
        </p:nvSpPr>
        <p:spPr/>
        <p:txBody>
          <a:bodyPr/>
          <a:lstStyle/>
          <a:p>
            <a:fld id="{C695BBFC-F8AB-4F99-B558-DEBF12561351}" type="slidenum">
              <a:rPr lang="en-GB" smtClean="0"/>
              <a:t>14</a:t>
            </a:fld>
            <a:endParaRPr lang="en-GB"/>
          </a:p>
        </p:txBody>
      </p:sp>
    </p:spTree>
    <p:extLst>
      <p:ext uri="{BB962C8B-B14F-4D97-AF65-F5344CB8AC3E}">
        <p14:creationId xmlns:p14="http://schemas.microsoft.com/office/powerpoint/2010/main" val="19627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372A-E0EE-D80C-CB7E-4FC902F75D15}"/>
              </a:ext>
            </a:extLst>
          </p:cNvPr>
          <p:cNvSpPr>
            <a:spLocks noGrp="1"/>
          </p:cNvSpPr>
          <p:nvPr>
            <p:ph type="title"/>
          </p:nvPr>
        </p:nvSpPr>
        <p:spPr/>
        <p:txBody>
          <a:bodyPr/>
          <a:lstStyle/>
          <a:p>
            <a:r>
              <a:rPr lang="en-GB" dirty="0"/>
              <a:t>Model Priors</a:t>
            </a:r>
          </a:p>
        </p:txBody>
      </p:sp>
      <p:sp>
        <p:nvSpPr>
          <p:cNvPr id="3" name="Content Placeholder 2">
            <a:extLst>
              <a:ext uri="{FF2B5EF4-FFF2-40B4-BE49-F238E27FC236}">
                <a16:creationId xmlns:a16="http://schemas.microsoft.com/office/drawing/2014/main" id="{F38695E6-5AD4-BE34-883D-89A95705FB0A}"/>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A9D52474-1BA3-8526-8ED7-16675B02C55D}"/>
              </a:ext>
            </a:extLst>
          </p:cNvPr>
          <p:cNvSpPr>
            <a:spLocks noGrp="1"/>
          </p:cNvSpPr>
          <p:nvPr>
            <p:ph type="sldNum" sz="quarter" idx="4"/>
          </p:nvPr>
        </p:nvSpPr>
        <p:spPr/>
        <p:txBody>
          <a:bodyPr/>
          <a:lstStyle/>
          <a:p>
            <a:fld id="{C695BBFC-F8AB-4F99-B558-DEBF12561351}" type="slidenum">
              <a:rPr lang="en-GB" smtClean="0"/>
              <a:t>15</a:t>
            </a:fld>
            <a:endParaRPr lang="en-GB"/>
          </a:p>
        </p:txBody>
      </p:sp>
      <p:pic>
        <p:nvPicPr>
          <p:cNvPr id="5" name="Picture 4">
            <a:extLst>
              <a:ext uri="{FF2B5EF4-FFF2-40B4-BE49-F238E27FC236}">
                <a16:creationId xmlns:a16="http://schemas.microsoft.com/office/drawing/2014/main" id="{D7BEFCC2-29F7-FDAA-20E0-F9BE3B8E1317}"/>
              </a:ext>
            </a:extLst>
          </p:cNvPr>
          <p:cNvPicPr>
            <a:picLocks noChangeAspect="1"/>
          </p:cNvPicPr>
          <p:nvPr/>
        </p:nvPicPr>
        <p:blipFill>
          <a:blip r:embed="rId2"/>
          <a:stretch>
            <a:fillRect/>
          </a:stretch>
        </p:blipFill>
        <p:spPr>
          <a:xfrm>
            <a:off x="352554" y="2048261"/>
            <a:ext cx="11483715" cy="3980006"/>
          </a:xfrm>
          <a:prstGeom prst="rect">
            <a:avLst/>
          </a:prstGeom>
        </p:spPr>
      </p:pic>
      <p:sp>
        <p:nvSpPr>
          <p:cNvPr id="6" name="Rectangle 5">
            <a:extLst>
              <a:ext uri="{FF2B5EF4-FFF2-40B4-BE49-F238E27FC236}">
                <a16:creationId xmlns:a16="http://schemas.microsoft.com/office/drawing/2014/main" id="{5512EA63-ABB0-1437-9BFC-2F2294DEBA7E}"/>
              </a:ext>
            </a:extLst>
          </p:cNvPr>
          <p:cNvSpPr/>
          <p:nvPr/>
        </p:nvSpPr>
        <p:spPr>
          <a:xfrm>
            <a:off x="352554" y="2760134"/>
            <a:ext cx="4521360" cy="1278130"/>
          </a:xfrm>
          <a:prstGeom prst="rect">
            <a:avLst/>
          </a:prstGeom>
          <a:noFill/>
          <a:ln w="34925"/>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4695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18C-3881-6066-33D5-4991B9CB9F38}"/>
              </a:ext>
            </a:extLst>
          </p:cNvPr>
          <p:cNvSpPr>
            <a:spLocks noGrp="1"/>
          </p:cNvSpPr>
          <p:nvPr>
            <p:ph type="title"/>
          </p:nvPr>
        </p:nvSpPr>
        <p:spPr/>
        <p:txBody>
          <a:bodyPr/>
          <a:lstStyle/>
          <a:p>
            <a:r>
              <a:rPr lang="en-GB" dirty="0"/>
              <a:t>Parameter fitting</a:t>
            </a:r>
          </a:p>
        </p:txBody>
      </p:sp>
      <p:sp>
        <p:nvSpPr>
          <p:cNvPr id="3" name="Content Placeholder 2">
            <a:extLst>
              <a:ext uri="{FF2B5EF4-FFF2-40B4-BE49-F238E27FC236}">
                <a16:creationId xmlns:a16="http://schemas.microsoft.com/office/drawing/2014/main" id="{132BAAB0-9BEA-1D13-CD8B-31E6A5CFEC1A}"/>
              </a:ext>
            </a:extLst>
          </p:cNvPr>
          <p:cNvSpPr>
            <a:spLocks noGrp="1"/>
          </p:cNvSpPr>
          <p:nvPr>
            <p:ph idx="1"/>
          </p:nvPr>
        </p:nvSpPr>
        <p:spPr/>
        <p:txBody>
          <a:bodyPr/>
          <a:lstStyle/>
          <a:p>
            <a:endParaRPr lang="en-GB"/>
          </a:p>
        </p:txBody>
      </p:sp>
      <p:pic>
        <p:nvPicPr>
          <p:cNvPr id="4" name="Picture" descr="Figure 4: The distributions of and correlations between the accepted parameters from the fitting process">
            <a:extLst>
              <a:ext uri="{FF2B5EF4-FFF2-40B4-BE49-F238E27FC236}">
                <a16:creationId xmlns:a16="http://schemas.microsoft.com/office/drawing/2014/main" id="{75F891C4-74FC-D342-35F3-2E46D28996DE}"/>
              </a:ext>
            </a:extLst>
          </p:cNvPr>
          <p:cNvPicPr/>
          <p:nvPr/>
        </p:nvPicPr>
        <p:blipFill>
          <a:blip r:embed="rId2"/>
          <a:stretch>
            <a:fillRect/>
          </a:stretch>
        </p:blipFill>
        <p:spPr bwMode="auto">
          <a:xfrm>
            <a:off x="2912532" y="1337733"/>
            <a:ext cx="5860465" cy="5522576"/>
          </a:xfrm>
          <a:prstGeom prst="rect">
            <a:avLst/>
          </a:prstGeom>
          <a:noFill/>
          <a:ln w="9525">
            <a:noFill/>
            <a:headEnd/>
            <a:tailEnd/>
          </a:ln>
        </p:spPr>
      </p:pic>
      <p:sp>
        <p:nvSpPr>
          <p:cNvPr id="5" name="Slide Number Placeholder 4">
            <a:extLst>
              <a:ext uri="{FF2B5EF4-FFF2-40B4-BE49-F238E27FC236}">
                <a16:creationId xmlns:a16="http://schemas.microsoft.com/office/drawing/2014/main" id="{8BD2E85E-A5D5-EF9F-D2DD-78A64145AC1A}"/>
              </a:ext>
            </a:extLst>
          </p:cNvPr>
          <p:cNvSpPr>
            <a:spLocks noGrp="1"/>
          </p:cNvSpPr>
          <p:nvPr>
            <p:ph type="sldNum" sz="quarter" idx="4"/>
          </p:nvPr>
        </p:nvSpPr>
        <p:spPr/>
        <p:txBody>
          <a:bodyPr/>
          <a:lstStyle/>
          <a:p>
            <a:fld id="{C695BBFC-F8AB-4F99-B558-DEBF12561351}" type="slidenum">
              <a:rPr lang="en-GB" smtClean="0"/>
              <a:t>16</a:t>
            </a:fld>
            <a:endParaRPr lang="en-GB"/>
          </a:p>
        </p:txBody>
      </p:sp>
    </p:spTree>
    <p:extLst>
      <p:ext uri="{BB962C8B-B14F-4D97-AF65-F5344CB8AC3E}">
        <p14:creationId xmlns:p14="http://schemas.microsoft.com/office/powerpoint/2010/main" val="212769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Results</a:t>
            </a:r>
          </a:p>
        </p:txBody>
      </p:sp>
      <p:pic>
        <p:nvPicPr>
          <p:cNvPr id="8" name="Content Placeholder 7" descr="Chart, box and whisker chart&#10;&#10;Description automatically generated">
            <a:extLst>
              <a:ext uri="{FF2B5EF4-FFF2-40B4-BE49-F238E27FC236}">
                <a16:creationId xmlns:a16="http://schemas.microsoft.com/office/drawing/2014/main" id="{9DF8C1DB-D7B1-AC4F-AD2A-D882C7EFB1D6}"/>
              </a:ext>
            </a:extLst>
          </p:cNvPr>
          <p:cNvPicPr>
            <a:picLocks noGrp="1" noChangeAspect="1"/>
          </p:cNvPicPr>
          <p:nvPr>
            <p:ph idx="1"/>
          </p:nvPr>
        </p:nvPicPr>
        <p:blipFill>
          <a:blip r:embed="rId3"/>
          <a:stretch>
            <a:fillRect/>
          </a:stretch>
        </p:blipFill>
        <p:spPr>
          <a:xfrm>
            <a:off x="8220659" y="2867963"/>
            <a:ext cx="3739278" cy="2363794"/>
          </a:xfrm>
        </p:spPr>
      </p:pic>
      <p:pic>
        <p:nvPicPr>
          <p:cNvPr id="4" name="Picture 3">
            <a:extLst>
              <a:ext uri="{FF2B5EF4-FFF2-40B4-BE49-F238E27FC236}">
                <a16:creationId xmlns:a16="http://schemas.microsoft.com/office/drawing/2014/main" id="{EC1FA4B1-776D-2F4E-3CB8-C3518DE36F7E}"/>
              </a:ext>
            </a:extLst>
          </p:cNvPr>
          <p:cNvPicPr>
            <a:picLocks noChangeAspect="1"/>
          </p:cNvPicPr>
          <p:nvPr/>
        </p:nvPicPr>
        <p:blipFill rotWithShape="1">
          <a:blip r:embed="rId4"/>
          <a:srcRect r="677"/>
          <a:stretch/>
        </p:blipFill>
        <p:spPr>
          <a:xfrm>
            <a:off x="566086" y="1163302"/>
            <a:ext cx="7341782" cy="5694698"/>
          </a:xfrm>
          <a:prstGeom prst="rect">
            <a:avLst/>
          </a:prstGeom>
        </p:spPr>
      </p:pic>
      <p:sp>
        <p:nvSpPr>
          <p:cNvPr id="5" name="Slide Number Placeholder 4">
            <a:extLst>
              <a:ext uri="{FF2B5EF4-FFF2-40B4-BE49-F238E27FC236}">
                <a16:creationId xmlns:a16="http://schemas.microsoft.com/office/drawing/2014/main" id="{F38E76A7-0366-C013-0574-720072FCAEF4}"/>
              </a:ext>
            </a:extLst>
          </p:cNvPr>
          <p:cNvSpPr>
            <a:spLocks noGrp="1"/>
          </p:cNvSpPr>
          <p:nvPr>
            <p:ph type="sldNum" sz="quarter" idx="4"/>
          </p:nvPr>
        </p:nvSpPr>
        <p:spPr/>
        <p:txBody>
          <a:bodyPr/>
          <a:lstStyle/>
          <a:p>
            <a:fld id="{C695BBFC-F8AB-4F99-B558-DEBF12561351}" type="slidenum">
              <a:rPr lang="en-GB" smtClean="0"/>
              <a:t>17</a:t>
            </a:fld>
            <a:endParaRPr lang="en-GB"/>
          </a:p>
        </p:txBody>
      </p:sp>
    </p:spTree>
    <p:extLst>
      <p:ext uri="{BB962C8B-B14F-4D97-AF65-F5344CB8AC3E}">
        <p14:creationId xmlns:p14="http://schemas.microsoft.com/office/powerpoint/2010/main" val="1578459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4" name="Content Placeholder 3"/>
          <p:cNvSpPr>
            <a:spLocks noGrp="1"/>
          </p:cNvSpPr>
          <p:nvPr>
            <p:ph idx="1"/>
          </p:nvPr>
        </p:nvSpPr>
        <p:spPr/>
        <p:txBody>
          <a:bodyPr/>
          <a:lstStyle/>
          <a:p>
            <a:pPr marL="457200" indent="-457200">
              <a:buAutoNum type="arabicPeriod"/>
            </a:pPr>
            <a:r>
              <a:rPr lang="en-GB" dirty="0">
                <a:solidFill>
                  <a:schemeClr val="accent6">
                    <a:lumMod val="60000"/>
                    <a:lumOff val="40000"/>
                  </a:schemeClr>
                </a:solidFill>
              </a:rPr>
              <a:t>Background on TB modelling</a:t>
            </a:r>
          </a:p>
          <a:p>
            <a:pPr marL="457200" indent="-457200">
              <a:buAutoNum type="arabicPeriod"/>
            </a:pPr>
            <a:r>
              <a:rPr lang="en-GB" dirty="0">
                <a:solidFill>
                  <a:schemeClr val="accent6">
                    <a:lumMod val="60000"/>
                    <a:lumOff val="40000"/>
                  </a:schemeClr>
                </a:solidFill>
              </a:rPr>
              <a:t>Systematic Review</a:t>
            </a:r>
          </a:p>
          <a:p>
            <a:pPr marL="457200" indent="-457200">
              <a:buAutoNum type="arabicPeriod"/>
            </a:pPr>
            <a:r>
              <a:rPr lang="en-GB" dirty="0">
                <a:solidFill>
                  <a:schemeClr val="accent6">
                    <a:lumMod val="60000"/>
                    <a:lumOff val="40000"/>
                  </a:schemeClr>
                </a:solidFill>
              </a:rPr>
              <a:t>Model fitting</a:t>
            </a:r>
          </a:p>
          <a:p>
            <a:pPr marL="457200" indent="-457200">
              <a:buAutoNum type="arabicPeriod"/>
            </a:pPr>
            <a:r>
              <a:rPr lang="en-GB" dirty="0"/>
              <a:t>Implications</a:t>
            </a:r>
          </a:p>
        </p:txBody>
      </p:sp>
      <p:sp>
        <p:nvSpPr>
          <p:cNvPr id="2" name="Slide Number Placeholder 1">
            <a:extLst>
              <a:ext uri="{FF2B5EF4-FFF2-40B4-BE49-F238E27FC236}">
                <a16:creationId xmlns:a16="http://schemas.microsoft.com/office/drawing/2014/main" id="{E30BF85A-9278-B566-E32D-57564D69C523}"/>
              </a:ext>
            </a:extLst>
          </p:cNvPr>
          <p:cNvSpPr>
            <a:spLocks noGrp="1"/>
          </p:cNvSpPr>
          <p:nvPr>
            <p:ph type="sldNum" sz="quarter" idx="4"/>
          </p:nvPr>
        </p:nvSpPr>
        <p:spPr/>
        <p:txBody>
          <a:bodyPr/>
          <a:lstStyle/>
          <a:p>
            <a:fld id="{C695BBFC-F8AB-4F99-B558-DEBF12561351}" type="slidenum">
              <a:rPr lang="en-GB" smtClean="0"/>
              <a:t>18</a:t>
            </a:fld>
            <a:endParaRPr lang="en-GB"/>
          </a:p>
        </p:txBody>
      </p:sp>
    </p:spTree>
    <p:extLst>
      <p:ext uri="{BB962C8B-B14F-4D97-AF65-F5344CB8AC3E}">
        <p14:creationId xmlns:p14="http://schemas.microsoft.com/office/powerpoint/2010/main" val="180039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Introduction</a:t>
            </a:r>
          </a:p>
        </p:txBody>
      </p:sp>
      <p:sp>
        <p:nvSpPr>
          <p:cNvPr id="4" name="Content Placeholder 3"/>
          <p:cNvSpPr>
            <a:spLocks noGrp="1"/>
          </p:cNvSpPr>
          <p:nvPr>
            <p:ph idx="1"/>
          </p:nvPr>
        </p:nvSpPr>
        <p:spPr/>
        <p:txBody>
          <a:bodyPr/>
          <a:lstStyle/>
          <a:p>
            <a:pPr marL="457200" indent="-457200">
              <a:buAutoNum type="arabicPeriod"/>
            </a:pPr>
            <a:r>
              <a:rPr lang="en-GB" dirty="0"/>
              <a:t>Background on TB modelling</a:t>
            </a:r>
          </a:p>
          <a:p>
            <a:pPr marL="457200" indent="-457200">
              <a:buAutoNum type="arabicPeriod"/>
            </a:pPr>
            <a:r>
              <a:rPr lang="en-GB" dirty="0"/>
              <a:t>Systematic Review</a:t>
            </a:r>
          </a:p>
          <a:p>
            <a:pPr marL="457200" indent="-457200">
              <a:buAutoNum type="arabicPeriod"/>
            </a:pPr>
            <a:r>
              <a:rPr lang="en-GB" dirty="0"/>
              <a:t>Model fitting</a:t>
            </a:r>
          </a:p>
          <a:p>
            <a:pPr marL="457200" indent="-457200">
              <a:buAutoNum type="arabicPeriod"/>
            </a:pPr>
            <a:r>
              <a:rPr lang="en-GB" dirty="0"/>
              <a:t>Implications</a:t>
            </a:r>
          </a:p>
        </p:txBody>
      </p:sp>
      <p:sp>
        <p:nvSpPr>
          <p:cNvPr id="2" name="Slide Number Placeholder 1">
            <a:extLst>
              <a:ext uri="{FF2B5EF4-FFF2-40B4-BE49-F238E27FC236}">
                <a16:creationId xmlns:a16="http://schemas.microsoft.com/office/drawing/2014/main" id="{6AECB6FD-AC58-E625-EB11-C3AF2FA1FBC3}"/>
              </a:ext>
            </a:extLst>
          </p:cNvPr>
          <p:cNvSpPr>
            <a:spLocks noGrp="1"/>
          </p:cNvSpPr>
          <p:nvPr>
            <p:ph type="sldNum" sz="quarter" idx="4"/>
          </p:nvPr>
        </p:nvSpPr>
        <p:spPr/>
        <p:txBody>
          <a:bodyPr/>
          <a:lstStyle/>
          <a:p>
            <a:fld id="{C695BBFC-F8AB-4F99-B558-DEBF12561351}" type="slidenum">
              <a:rPr lang="en-GB" smtClean="0"/>
              <a:t>1</a:t>
            </a:fld>
            <a:endParaRPr lang="en-GB"/>
          </a:p>
        </p:txBody>
      </p:sp>
    </p:spTree>
    <p:extLst>
      <p:ext uri="{BB962C8B-B14F-4D97-AF65-F5344CB8AC3E}">
        <p14:creationId xmlns:p14="http://schemas.microsoft.com/office/powerpoint/2010/main" val="366992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does this mean?</a:t>
            </a:r>
          </a:p>
        </p:txBody>
      </p:sp>
      <p:sp>
        <p:nvSpPr>
          <p:cNvPr id="4" name="Content Placeholder 3"/>
          <p:cNvSpPr>
            <a:spLocks noGrp="1"/>
          </p:cNvSpPr>
          <p:nvPr>
            <p:ph idx="1"/>
          </p:nvPr>
        </p:nvSpPr>
        <p:spPr/>
        <p:txBody>
          <a:bodyPr/>
          <a:lstStyle/>
          <a:p>
            <a:r>
              <a:rPr lang="en-GB" dirty="0"/>
              <a:t>We have data-based parameters to inform a natural history model</a:t>
            </a:r>
          </a:p>
          <a:p>
            <a:endParaRPr lang="en-GB" dirty="0"/>
          </a:p>
          <a:p>
            <a:r>
              <a:rPr lang="en-GB" dirty="0"/>
              <a:t>Created a model to follow individuals through disease</a:t>
            </a:r>
          </a:p>
          <a:p>
            <a:pPr marL="342900" indent="-342900">
              <a:buFont typeface="Arial" panose="020B0604020202020204" pitchFamily="34" charset="0"/>
              <a:buChar char="•"/>
            </a:pPr>
            <a:r>
              <a:rPr lang="en-GB" dirty="0"/>
              <a:t>Three cohorts:</a:t>
            </a:r>
          </a:p>
          <a:p>
            <a:pPr marL="1085850" lvl="1" indent="-342900">
              <a:buFont typeface="Arial" panose="020B0604020202020204" pitchFamily="34" charset="0"/>
              <a:buChar char="•"/>
            </a:pPr>
            <a:r>
              <a:rPr lang="en-GB" sz="2000" dirty="0"/>
              <a:t>All subclinical disease at start</a:t>
            </a:r>
          </a:p>
          <a:p>
            <a:pPr marL="1085850" lvl="1" indent="-342900">
              <a:buFont typeface="Arial" panose="020B0604020202020204" pitchFamily="34" charset="0"/>
              <a:buChar char="•"/>
            </a:pPr>
            <a:r>
              <a:rPr lang="en-GB" sz="2000" dirty="0"/>
              <a:t>All clinical disease at start</a:t>
            </a:r>
          </a:p>
          <a:p>
            <a:pPr marL="1085850" lvl="1" indent="-342900">
              <a:buFont typeface="Arial" panose="020B0604020202020204" pitchFamily="34" charset="0"/>
              <a:buChar char="•"/>
            </a:pPr>
            <a:r>
              <a:rPr lang="en-GB" sz="2000" dirty="0"/>
              <a:t>Shared distribution of minimal/subclinical/clinical</a:t>
            </a:r>
          </a:p>
          <a:p>
            <a:endParaRPr lang="en-GB" dirty="0"/>
          </a:p>
          <a:p>
            <a:r>
              <a:rPr lang="en-GB" dirty="0"/>
              <a:t>Followed for 5 years to see changes in trajectory and ultimate outcomes</a:t>
            </a:r>
          </a:p>
          <a:p>
            <a:endParaRPr lang="en-GB" dirty="0"/>
          </a:p>
          <a:p>
            <a:endParaRPr lang="en-GB" dirty="0"/>
          </a:p>
        </p:txBody>
      </p:sp>
      <p:sp>
        <p:nvSpPr>
          <p:cNvPr id="2" name="Slide Number Placeholder 1">
            <a:extLst>
              <a:ext uri="{FF2B5EF4-FFF2-40B4-BE49-F238E27FC236}">
                <a16:creationId xmlns:a16="http://schemas.microsoft.com/office/drawing/2014/main" id="{153A354E-2EEA-3B3B-2021-6CFBC9872DB2}"/>
              </a:ext>
            </a:extLst>
          </p:cNvPr>
          <p:cNvSpPr>
            <a:spLocks noGrp="1"/>
          </p:cNvSpPr>
          <p:nvPr>
            <p:ph type="sldNum" sz="quarter" idx="4"/>
          </p:nvPr>
        </p:nvSpPr>
        <p:spPr/>
        <p:txBody>
          <a:bodyPr/>
          <a:lstStyle/>
          <a:p>
            <a:fld id="{C695BBFC-F8AB-4F99-B558-DEBF12561351}" type="slidenum">
              <a:rPr lang="en-GB" smtClean="0"/>
              <a:t>19</a:t>
            </a:fld>
            <a:endParaRPr lang="en-GB"/>
          </a:p>
        </p:txBody>
      </p:sp>
    </p:spTree>
    <p:extLst>
      <p:ext uri="{BB962C8B-B14F-4D97-AF65-F5344CB8AC3E}">
        <p14:creationId xmlns:p14="http://schemas.microsoft.com/office/powerpoint/2010/main" val="3031993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does this mean?</a:t>
            </a:r>
          </a:p>
        </p:txBody>
      </p:sp>
      <p:sp>
        <p:nvSpPr>
          <p:cNvPr id="4" name="Content Placeholder 3"/>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B2C3CFC9-3AA2-9965-152C-89D215ED58C2}"/>
              </a:ext>
            </a:extLst>
          </p:cNvPr>
          <p:cNvPicPr>
            <a:picLocks noChangeAspect="1"/>
          </p:cNvPicPr>
          <p:nvPr/>
        </p:nvPicPr>
        <p:blipFill>
          <a:blip r:embed="rId2"/>
          <a:stretch>
            <a:fillRect/>
          </a:stretch>
        </p:blipFill>
        <p:spPr>
          <a:xfrm>
            <a:off x="305551" y="1088159"/>
            <a:ext cx="6692900" cy="5600700"/>
          </a:xfrm>
          <a:prstGeom prst="rect">
            <a:avLst/>
          </a:prstGeom>
        </p:spPr>
      </p:pic>
      <p:sp>
        <p:nvSpPr>
          <p:cNvPr id="6" name="Content Placeholder 3">
            <a:extLst>
              <a:ext uri="{FF2B5EF4-FFF2-40B4-BE49-F238E27FC236}">
                <a16:creationId xmlns:a16="http://schemas.microsoft.com/office/drawing/2014/main" id="{171828D0-7086-85C5-304E-E0C9633A3B09}"/>
              </a:ext>
            </a:extLst>
          </p:cNvPr>
          <p:cNvSpPr txBox="1">
            <a:spLocks/>
          </p:cNvSpPr>
          <p:nvPr/>
        </p:nvSpPr>
        <p:spPr>
          <a:xfrm>
            <a:off x="8145194" y="1477818"/>
            <a:ext cx="3434189" cy="4821382"/>
          </a:xfrm>
          <a:prstGeom prst="rect">
            <a:avLst/>
          </a:prstGeom>
        </p:spPr>
        <p:txBody>
          <a:bodyPr/>
          <a:lstStyle>
            <a:lvl1pPr marL="0" indent="0" algn="l" defTabSz="457200" rtl="0" eaLnBrk="1" latinLnBrk="0" hangingPunct="1">
              <a:spcBef>
                <a:spcPct val="20000"/>
              </a:spcBef>
              <a:buFont typeface="Arial"/>
              <a:buNone/>
              <a:defRPr sz="2400" b="0" i="0" kern="1200" baseline="0">
                <a:solidFill>
                  <a:schemeClr val="tx1"/>
                </a:solidFill>
                <a:latin typeface="Corbel" panose="020B0503020204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Median duration ~12 months</a:t>
            </a:r>
          </a:p>
          <a:p>
            <a:endParaRPr lang="en-GB"/>
          </a:p>
          <a:p>
            <a:r>
              <a:rPr lang="en-GB"/>
              <a:t>~14% with infectious disease by 5 years</a:t>
            </a:r>
          </a:p>
          <a:p>
            <a:endParaRPr lang="en-GB"/>
          </a:p>
          <a:p>
            <a:r>
              <a:rPr lang="en-GB"/>
              <a:t>50% with subclinical never developed symptoms </a:t>
            </a:r>
          </a:p>
          <a:p>
            <a:endParaRPr lang="en-GB" dirty="0"/>
          </a:p>
        </p:txBody>
      </p:sp>
      <p:sp>
        <p:nvSpPr>
          <p:cNvPr id="10" name="Slide Number Placeholder 9">
            <a:extLst>
              <a:ext uri="{FF2B5EF4-FFF2-40B4-BE49-F238E27FC236}">
                <a16:creationId xmlns:a16="http://schemas.microsoft.com/office/drawing/2014/main" id="{8D48227F-A18D-745F-85FC-D59681013B83}"/>
              </a:ext>
            </a:extLst>
          </p:cNvPr>
          <p:cNvSpPr>
            <a:spLocks noGrp="1"/>
          </p:cNvSpPr>
          <p:nvPr>
            <p:ph type="sldNum" sz="quarter" idx="4"/>
          </p:nvPr>
        </p:nvSpPr>
        <p:spPr/>
        <p:txBody>
          <a:bodyPr/>
          <a:lstStyle/>
          <a:p>
            <a:fld id="{C695BBFC-F8AB-4F99-B558-DEBF12561351}" type="slidenum">
              <a:rPr lang="en-GB" smtClean="0"/>
              <a:t>20</a:t>
            </a:fld>
            <a:endParaRPr lang="en-GB"/>
          </a:p>
        </p:txBody>
      </p:sp>
    </p:spTree>
    <p:extLst>
      <p:ext uri="{BB962C8B-B14F-4D97-AF65-F5344CB8AC3E}">
        <p14:creationId xmlns:p14="http://schemas.microsoft.com/office/powerpoint/2010/main" val="172748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does this mean?</a:t>
            </a:r>
          </a:p>
        </p:txBody>
      </p:sp>
      <p:sp>
        <p:nvSpPr>
          <p:cNvPr id="4" name="Content Placeholder 3"/>
          <p:cNvSpPr>
            <a:spLocks noGrp="1"/>
          </p:cNvSpPr>
          <p:nvPr>
            <p:ph idx="1"/>
          </p:nvPr>
        </p:nvSpPr>
        <p:spPr/>
        <p:txBody>
          <a:bodyPr/>
          <a:lstStyle/>
          <a:p>
            <a:endParaRPr lang="en-GB" dirty="0"/>
          </a:p>
        </p:txBody>
      </p:sp>
      <p:pic>
        <p:nvPicPr>
          <p:cNvPr id="2" name="Picture" descr="Figure 8: Final state after five years of people starting in subclinical and clinical disease">
            <a:extLst>
              <a:ext uri="{FF2B5EF4-FFF2-40B4-BE49-F238E27FC236}">
                <a16:creationId xmlns:a16="http://schemas.microsoft.com/office/drawing/2014/main" id="{15A25759-6B62-D4E6-A898-A07AF0870640}"/>
              </a:ext>
            </a:extLst>
          </p:cNvPr>
          <p:cNvPicPr/>
          <p:nvPr/>
        </p:nvPicPr>
        <p:blipFill>
          <a:blip r:embed="rId2"/>
          <a:stretch>
            <a:fillRect/>
          </a:stretch>
        </p:blipFill>
        <p:spPr bwMode="auto">
          <a:xfrm>
            <a:off x="1286804" y="1477818"/>
            <a:ext cx="8126129" cy="4965968"/>
          </a:xfrm>
          <a:prstGeom prst="rect">
            <a:avLst/>
          </a:prstGeom>
          <a:noFill/>
          <a:ln w="9525">
            <a:noFill/>
            <a:headEnd/>
            <a:tailEnd/>
          </a:ln>
        </p:spPr>
      </p:pic>
      <p:sp>
        <p:nvSpPr>
          <p:cNvPr id="5" name="Slide Number Placeholder 4">
            <a:extLst>
              <a:ext uri="{FF2B5EF4-FFF2-40B4-BE49-F238E27FC236}">
                <a16:creationId xmlns:a16="http://schemas.microsoft.com/office/drawing/2014/main" id="{600DDAC5-DA07-EE03-9A75-AFDAA0D89C19}"/>
              </a:ext>
            </a:extLst>
          </p:cNvPr>
          <p:cNvSpPr>
            <a:spLocks noGrp="1"/>
          </p:cNvSpPr>
          <p:nvPr>
            <p:ph type="sldNum" sz="quarter" idx="4"/>
          </p:nvPr>
        </p:nvSpPr>
        <p:spPr/>
        <p:txBody>
          <a:bodyPr/>
          <a:lstStyle/>
          <a:p>
            <a:fld id="{C695BBFC-F8AB-4F99-B558-DEBF12561351}" type="slidenum">
              <a:rPr lang="en-GB" smtClean="0"/>
              <a:t>21</a:t>
            </a:fld>
            <a:endParaRPr lang="en-GB"/>
          </a:p>
        </p:txBody>
      </p:sp>
    </p:spTree>
    <p:extLst>
      <p:ext uri="{BB962C8B-B14F-4D97-AF65-F5344CB8AC3E}">
        <p14:creationId xmlns:p14="http://schemas.microsoft.com/office/powerpoint/2010/main" val="273912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does this mean? Where next?</a:t>
            </a:r>
          </a:p>
        </p:txBody>
      </p:sp>
      <p:sp>
        <p:nvSpPr>
          <p:cNvPr id="4" name="Content Placeholder 3"/>
          <p:cNvSpPr>
            <a:spLocks noGrp="1"/>
          </p:cNvSpPr>
          <p:nvPr>
            <p:ph idx="1"/>
          </p:nvPr>
        </p:nvSpPr>
        <p:spPr/>
        <p:txBody>
          <a:bodyPr/>
          <a:lstStyle/>
          <a:p>
            <a:pPr marL="342900" indent="-342900">
              <a:buFontTx/>
              <a:buChar char="-"/>
            </a:pPr>
            <a:r>
              <a:rPr lang="en-GB" dirty="0"/>
              <a:t>It is unlikely that everyone with TB will develop symptoms</a:t>
            </a:r>
          </a:p>
          <a:p>
            <a:pPr marL="342900" indent="-342900">
              <a:buFontTx/>
              <a:buChar char="-"/>
            </a:pPr>
            <a:endParaRPr lang="en-GB" dirty="0"/>
          </a:p>
          <a:p>
            <a:pPr marL="342900" indent="-342900">
              <a:buFontTx/>
              <a:buChar char="-"/>
            </a:pPr>
            <a:r>
              <a:rPr lang="en-GB" dirty="0"/>
              <a:t>Minimal disease may hold a reservoir for future progression</a:t>
            </a:r>
          </a:p>
          <a:p>
            <a:pPr marL="342900" indent="-342900">
              <a:buFontTx/>
              <a:buChar char="-"/>
            </a:pPr>
            <a:endParaRPr lang="en-GB" dirty="0"/>
          </a:p>
          <a:p>
            <a:pPr marL="342900" indent="-342900">
              <a:buFontTx/>
              <a:buChar char="-"/>
            </a:pPr>
            <a:r>
              <a:rPr lang="en-GB" dirty="0"/>
              <a:t>Need to think about appropriate treatments at different stages of disease</a:t>
            </a:r>
          </a:p>
          <a:p>
            <a:pPr marL="342900" indent="-342900">
              <a:buFontTx/>
              <a:buChar char="-"/>
            </a:pPr>
            <a:endParaRPr lang="en-GB" dirty="0"/>
          </a:p>
          <a:p>
            <a:pPr marL="342900" indent="-342900">
              <a:buFontTx/>
              <a:buChar char="-"/>
            </a:pPr>
            <a:r>
              <a:rPr lang="en-GB" dirty="0"/>
              <a:t>Need to find easy detection methods for non-clinical disease</a:t>
            </a:r>
          </a:p>
          <a:p>
            <a:pPr marL="342900" indent="-342900">
              <a:buFontTx/>
              <a:buChar char="-"/>
            </a:pPr>
            <a:endParaRPr lang="en-GB" dirty="0"/>
          </a:p>
          <a:p>
            <a:pPr marL="342900" indent="-342900">
              <a:buFontTx/>
              <a:buChar char="-"/>
            </a:pPr>
            <a:r>
              <a:rPr lang="en-GB" dirty="0"/>
              <a:t>A paper extending this work to include progression from infection accepted at PNAS (available on medRxiv)</a:t>
            </a:r>
          </a:p>
        </p:txBody>
      </p:sp>
      <p:sp>
        <p:nvSpPr>
          <p:cNvPr id="5" name="TextBox 4">
            <a:extLst>
              <a:ext uri="{FF2B5EF4-FFF2-40B4-BE49-F238E27FC236}">
                <a16:creationId xmlns:a16="http://schemas.microsoft.com/office/drawing/2014/main" id="{BFB17873-59CB-9DA5-EFB1-FD03CFA6A882}"/>
              </a:ext>
            </a:extLst>
          </p:cNvPr>
          <p:cNvSpPr txBox="1"/>
          <p:nvPr/>
        </p:nvSpPr>
        <p:spPr>
          <a:xfrm>
            <a:off x="-84221" y="6578868"/>
            <a:ext cx="12273046" cy="215444"/>
          </a:xfrm>
          <a:prstGeom prst="rect">
            <a:avLst/>
          </a:prstGeom>
          <a:noFill/>
        </p:spPr>
        <p:txBody>
          <a:bodyPr wrap="square">
            <a:spAutoFit/>
          </a:bodyPr>
          <a:lstStyle/>
          <a:p>
            <a:r>
              <a:rPr lang="en-GB" sz="800" dirty="0">
                <a:effectLst/>
              </a:rPr>
              <a:t> Horton KC, et al. Re-evaluating progression and pathways following Mycobacteria tuberculosis infection within the spectrum of tuberculosis disease. medRxiv; 2022</a:t>
            </a:r>
          </a:p>
        </p:txBody>
      </p:sp>
      <p:sp>
        <p:nvSpPr>
          <p:cNvPr id="6" name="Slide Number Placeholder 5">
            <a:extLst>
              <a:ext uri="{FF2B5EF4-FFF2-40B4-BE49-F238E27FC236}">
                <a16:creationId xmlns:a16="http://schemas.microsoft.com/office/drawing/2014/main" id="{768216B4-6C92-DC11-E08A-6783434AECFE}"/>
              </a:ext>
            </a:extLst>
          </p:cNvPr>
          <p:cNvSpPr>
            <a:spLocks noGrp="1"/>
          </p:cNvSpPr>
          <p:nvPr>
            <p:ph type="sldNum" sz="quarter" idx="4"/>
          </p:nvPr>
        </p:nvSpPr>
        <p:spPr/>
        <p:txBody>
          <a:bodyPr/>
          <a:lstStyle/>
          <a:p>
            <a:fld id="{C695BBFC-F8AB-4F99-B558-DEBF12561351}" type="slidenum">
              <a:rPr lang="en-GB" smtClean="0"/>
              <a:t>22</a:t>
            </a:fld>
            <a:endParaRPr lang="en-GB"/>
          </a:p>
        </p:txBody>
      </p:sp>
    </p:spTree>
    <p:extLst>
      <p:ext uri="{BB962C8B-B14F-4D97-AF65-F5344CB8AC3E}">
        <p14:creationId xmlns:p14="http://schemas.microsoft.com/office/powerpoint/2010/main" val="821245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Acknowledgements</a:t>
            </a:r>
          </a:p>
        </p:txBody>
      </p:sp>
      <p:sp>
        <p:nvSpPr>
          <p:cNvPr id="4" name="Content Placeholder 3"/>
          <p:cNvSpPr>
            <a:spLocks noGrp="1"/>
          </p:cNvSpPr>
          <p:nvPr>
            <p:ph idx="1"/>
          </p:nvPr>
        </p:nvSpPr>
        <p:spPr>
          <a:xfrm>
            <a:off x="609440" y="1477817"/>
            <a:ext cx="10783489" cy="2661697"/>
          </a:xfrm>
        </p:spPr>
        <p:txBody>
          <a:bodyPr numCol="3"/>
          <a:lstStyle/>
          <a:p>
            <a:r>
              <a:rPr lang="en-GB" u="sng" dirty="0"/>
              <a:t>LSHTM</a:t>
            </a:r>
            <a:endParaRPr lang="en-GB" dirty="0"/>
          </a:p>
          <a:p>
            <a:r>
              <a:rPr lang="en-GB" dirty="0"/>
              <a:t>Rein </a:t>
            </a:r>
            <a:r>
              <a:rPr lang="en-GB" dirty="0" err="1"/>
              <a:t>Houben</a:t>
            </a:r>
            <a:endParaRPr lang="en-GB" dirty="0"/>
          </a:p>
          <a:p>
            <a:r>
              <a:rPr lang="en-GB" dirty="0"/>
              <a:t>Jon Emery</a:t>
            </a:r>
          </a:p>
          <a:p>
            <a:r>
              <a:rPr lang="en-GB" dirty="0"/>
              <a:t>Katherine Horton</a:t>
            </a:r>
          </a:p>
          <a:p>
            <a:r>
              <a:rPr lang="en-GB" dirty="0"/>
              <a:t>Nicky </a:t>
            </a:r>
            <a:r>
              <a:rPr lang="en-GB" dirty="0" err="1"/>
              <a:t>McCreesh</a:t>
            </a:r>
            <a:endParaRPr lang="en-GB" dirty="0"/>
          </a:p>
          <a:p>
            <a:r>
              <a:rPr lang="en-GB" dirty="0"/>
              <a:t>Alison Grant</a:t>
            </a:r>
          </a:p>
          <a:p>
            <a:pPr>
              <a:spcBef>
                <a:spcPct val="20000"/>
              </a:spcBef>
            </a:pPr>
            <a:r>
              <a:rPr lang="en-GB" sz="2400" u="sng" dirty="0">
                <a:solidFill>
                  <a:srgbClr val="333333"/>
                </a:solidFill>
                <a:latin typeface="open sans" charset="0"/>
              </a:rPr>
              <a:t>Systematic Review</a:t>
            </a:r>
          </a:p>
          <a:p>
            <a:pPr>
              <a:spcBef>
                <a:spcPct val="20000"/>
              </a:spcBef>
            </a:pPr>
            <a:r>
              <a:rPr lang="en-GB" sz="2400" dirty="0">
                <a:solidFill>
                  <a:srgbClr val="333333"/>
                </a:solidFill>
                <a:latin typeface="open sans" charset="0"/>
              </a:rPr>
              <a:t>Hanif Esmail</a:t>
            </a:r>
          </a:p>
          <a:p>
            <a:pPr>
              <a:spcBef>
                <a:spcPct val="20000"/>
              </a:spcBef>
            </a:pPr>
            <a:r>
              <a:rPr lang="en-GB" sz="2400" dirty="0">
                <a:solidFill>
                  <a:srgbClr val="333333"/>
                </a:solidFill>
                <a:latin typeface="open sans" charset="0"/>
              </a:rPr>
              <a:t>Bianca </a:t>
            </a:r>
            <a:r>
              <a:rPr lang="en-GB" sz="2400" dirty="0" err="1">
                <a:solidFill>
                  <a:srgbClr val="333333"/>
                </a:solidFill>
                <a:latin typeface="open sans" charset="0"/>
              </a:rPr>
              <a:t>Sossen</a:t>
            </a:r>
            <a:endParaRPr lang="en-GB" sz="2400" dirty="0">
              <a:solidFill>
                <a:srgbClr val="333333"/>
              </a:solidFill>
              <a:latin typeface="open sans" charset="0"/>
            </a:endParaRPr>
          </a:p>
          <a:p>
            <a:pPr>
              <a:spcBef>
                <a:spcPct val="20000"/>
              </a:spcBef>
            </a:pPr>
            <a:r>
              <a:rPr lang="en-GB" sz="2400" dirty="0">
                <a:solidFill>
                  <a:srgbClr val="333333"/>
                </a:solidFill>
                <a:latin typeface="open sans" charset="0"/>
              </a:rPr>
              <a:t>Torben Heinsohn</a:t>
            </a:r>
          </a:p>
          <a:p>
            <a:pPr>
              <a:spcBef>
                <a:spcPct val="20000"/>
              </a:spcBef>
            </a:pPr>
            <a:r>
              <a:rPr lang="en-GB" sz="2400" dirty="0">
                <a:solidFill>
                  <a:srgbClr val="333333"/>
                </a:solidFill>
                <a:latin typeface="open sans" charset="0"/>
              </a:rPr>
              <a:t>Beatrice </a:t>
            </a:r>
            <a:r>
              <a:rPr lang="en-GB" sz="2400" dirty="0" err="1">
                <a:solidFill>
                  <a:srgbClr val="333333"/>
                </a:solidFill>
                <a:latin typeface="open sans" charset="0"/>
              </a:rPr>
              <a:t>Frascella</a:t>
            </a:r>
            <a:endParaRPr lang="en-GB" sz="2400" dirty="0">
              <a:solidFill>
                <a:srgbClr val="333333"/>
              </a:solidFill>
              <a:latin typeface="open sans" charset="0"/>
            </a:endParaRPr>
          </a:p>
          <a:p>
            <a:pPr>
              <a:spcBef>
                <a:spcPct val="20000"/>
              </a:spcBef>
            </a:pPr>
            <a:r>
              <a:rPr lang="en-GB" sz="2400" dirty="0">
                <a:solidFill>
                  <a:srgbClr val="333333"/>
                </a:solidFill>
                <a:latin typeface="open sans" charset="0"/>
              </a:rPr>
              <a:t>Federica </a:t>
            </a:r>
            <a:r>
              <a:rPr lang="en-GB" sz="2400" dirty="0" err="1">
                <a:solidFill>
                  <a:srgbClr val="333333"/>
                </a:solidFill>
                <a:latin typeface="open sans" charset="0"/>
              </a:rPr>
              <a:t>Balzarini</a:t>
            </a:r>
            <a:endParaRPr lang="en-GB" sz="2400" dirty="0">
              <a:solidFill>
                <a:srgbClr val="333333"/>
              </a:solidFill>
              <a:latin typeface="open sans" charset="0"/>
            </a:endParaRPr>
          </a:p>
          <a:p>
            <a:pPr>
              <a:spcBef>
                <a:spcPct val="20000"/>
              </a:spcBef>
            </a:pPr>
            <a:r>
              <a:rPr lang="en-GB" sz="2400" dirty="0">
                <a:solidFill>
                  <a:srgbClr val="333333"/>
                </a:solidFill>
                <a:latin typeface="open sans" charset="0"/>
              </a:rPr>
              <a:t>Aurea </a:t>
            </a:r>
            <a:r>
              <a:rPr lang="en-GB" sz="2400" dirty="0" err="1">
                <a:solidFill>
                  <a:srgbClr val="333333"/>
                </a:solidFill>
                <a:latin typeface="open sans" charset="0"/>
              </a:rPr>
              <a:t>Orandi-Alacreu</a:t>
            </a:r>
            <a:endParaRPr lang="en-GB" sz="2400" dirty="0">
              <a:solidFill>
                <a:srgbClr val="333333"/>
              </a:solidFill>
              <a:latin typeface="open sans" charset="0"/>
            </a:endParaRPr>
          </a:p>
          <a:p>
            <a:pPr>
              <a:spcBef>
                <a:spcPct val="20000"/>
              </a:spcBef>
            </a:pPr>
            <a:r>
              <a:rPr lang="en-GB" sz="2400" dirty="0">
                <a:solidFill>
                  <a:srgbClr val="333333"/>
                </a:solidFill>
                <a:latin typeface="open sans" charset="0"/>
              </a:rPr>
              <a:t>Brit </a:t>
            </a:r>
            <a:r>
              <a:rPr lang="en-GB" sz="2400" dirty="0" err="1">
                <a:solidFill>
                  <a:srgbClr val="333333"/>
                </a:solidFill>
                <a:latin typeface="open sans" charset="0"/>
              </a:rPr>
              <a:t>Häcker</a:t>
            </a:r>
            <a:endParaRPr lang="en-GB" sz="2400" dirty="0">
              <a:solidFill>
                <a:srgbClr val="333333"/>
              </a:solidFill>
              <a:latin typeface="open sans" charset="0"/>
            </a:endParaRPr>
          </a:p>
          <a:p>
            <a:pPr>
              <a:spcBef>
                <a:spcPct val="20000"/>
              </a:spcBef>
            </a:pPr>
            <a:r>
              <a:rPr lang="en-GB" sz="2400" dirty="0">
                <a:solidFill>
                  <a:srgbClr val="333333"/>
                </a:solidFill>
                <a:latin typeface="open sans" charset="0"/>
              </a:rPr>
              <a:t>Ewelina </a:t>
            </a:r>
            <a:r>
              <a:rPr lang="en-GB" sz="2400" dirty="0" err="1">
                <a:solidFill>
                  <a:srgbClr val="333333"/>
                </a:solidFill>
                <a:latin typeface="open sans" charset="0"/>
              </a:rPr>
              <a:t>Rogozinska</a:t>
            </a:r>
            <a:endParaRPr lang="en-GB" sz="2400" dirty="0">
              <a:solidFill>
                <a:srgbClr val="333333"/>
              </a:solidFill>
              <a:latin typeface="open sans" charset="0"/>
            </a:endParaRPr>
          </a:p>
          <a:p>
            <a:pPr>
              <a:spcBef>
                <a:spcPct val="20000"/>
              </a:spcBef>
            </a:pPr>
            <a:r>
              <a:rPr lang="en-GB" sz="2400" dirty="0">
                <a:solidFill>
                  <a:srgbClr val="333333"/>
                </a:solidFill>
                <a:latin typeface="open sans" charset="0"/>
              </a:rPr>
              <a:t>Frank </a:t>
            </a:r>
            <a:r>
              <a:rPr lang="en-GB" sz="2400" dirty="0" err="1">
                <a:solidFill>
                  <a:srgbClr val="333333"/>
                </a:solidFill>
                <a:latin typeface="open sans" charset="0"/>
              </a:rPr>
              <a:t>Cobelens</a:t>
            </a:r>
            <a:endParaRPr lang="en-GB" sz="2400" dirty="0">
              <a:solidFill>
                <a:srgbClr val="333333"/>
              </a:solidFill>
              <a:latin typeface="open sans" charset="0"/>
            </a:endParaRPr>
          </a:p>
          <a:p>
            <a:pPr>
              <a:spcBef>
                <a:spcPct val="20000"/>
              </a:spcBef>
            </a:pPr>
            <a:r>
              <a:rPr lang="en-GB" dirty="0"/>
              <a:t>Katharina </a:t>
            </a:r>
            <a:r>
              <a:rPr lang="en-GB" dirty="0" err="1"/>
              <a:t>Kranzer</a:t>
            </a:r>
            <a:endParaRPr lang="en-GB" sz="2400" dirty="0">
              <a:solidFill>
                <a:srgbClr val="333333"/>
              </a:solidFill>
              <a:latin typeface="open sans" charset="0"/>
            </a:endParaRPr>
          </a:p>
          <a:p>
            <a:endParaRPr lang="en-GB" dirty="0"/>
          </a:p>
        </p:txBody>
      </p:sp>
      <p:pic>
        <p:nvPicPr>
          <p:cNvPr id="5" name="Picture 4">
            <a:extLst>
              <a:ext uri="{FF2B5EF4-FFF2-40B4-BE49-F238E27FC236}">
                <a16:creationId xmlns:a16="http://schemas.microsoft.com/office/drawing/2014/main" id="{762C4930-3876-8973-BD2A-8F543593E25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08267" y="5077967"/>
            <a:ext cx="3867477" cy="1780033"/>
          </a:xfrm>
          <a:prstGeom prst="rect">
            <a:avLst/>
          </a:prstGeom>
        </p:spPr>
      </p:pic>
      <p:pic>
        <p:nvPicPr>
          <p:cNvPr id="6" name="Picture 5">
            <a:extLst>
              <a:ext uri="{FF2B5EF4-FFF2-40B4-BE49-F238E27FC236}">
                <a16:creationId xmlns:a16="http://schemas.microsoft.com/office/drawing/2014/main" id="{1D6FDE55-995F-8D68-0B34-3675545BB4B3}"/>
              </a:ext>
            </a:extLst>
          </p:cNvPr>
          <p:cNvPicPr>
            <a:picLocks noChangeAspect="1"/>
          </p:cNvPicPr>
          <p:nvPr/>
        </p:nvPicPr>
        <p:blipFill>
          <a:blip r:embed="rId3"/>
          <a:stretch>
            <a:fillRect/>
          </a:stretch>
        </p:blipFill>
        <p:spPr>
          <a:xfrm>
            <a:off x="298161" y="4370231"/>
            <a:ext cx="3803713" cy="848852"/>
          </a:xfrm>
          <a:prstGeom prst="rect">
            <a:avLst/>
          </a:prstGeom>
        </p:spPr>
      </p:pic>
      <p:pic>
        <p:nvPicPr>
          <p:cNvPr id="1026" name="Picture 2">
            <a:extLst>
              <a:ext uri="{FF2B5EF4-FFF2-40B4-BE49-F238E27FC236}">
                <a16:creationId xmlns:a16="http://schemas.microsoft.com/office/drawing/2014/main" id="{5E2BD839-9479-0537-C54D-B0BAFDE82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364" y="5332983"/>
            <a:ext cx="6299200" cy="1270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B59182C-6702-F6B5-7451-20C8DB6E3F31}"/>
              </a:ext>
            </a:extLst>
          </p:cNvPr>
          <p:cNvSpPr>
            <a:spLocks noGrp="1"/>
          </p:cNvSpPr>
          <p:nvPr>
            <p:ph type="sldNum" sz="quarter" idx="4"/>
          </p:nvPr>
        </p:nvSpPr>
        <p:spPr/>
        <p:txBody>
          <a:bodyPr/>
          <a:lstStyle/>
          <a:p>
            <a:fld id="{C695BBFC-F8AB-4F99-B558-DEBF12561351}" type="slidenum">
              <a:rPr lang="en-GB" smtClean="0"/>
              <a:t>23</a:t>
            </a:fld>
            <a:endParaRPr lang="en-GB"/>
          </a:p>
        </p:txBody>
      </p:sp>
    </p:spTree>
    <p:extLst>
      <p:ext uri="{BB962C8B-B14F-4D97-AF65-F5344CB8AC3E}">
        <p14:creationId xmlns:p14="http://schemas.microsoft.com/office/powerpoint/2010/main" val="353363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4" name="Content Placeholder 3"/>
          <p:cNvSpPr>
            <a:spLocks noGrp="1"/>
          </p:cNvSpPr>
          <p:nvPr>
            <p:ph idx="1"/>
          </p:nvPr>
        </p:nvSpPr>
        <p:spPr/>
        <p:txBody>
          <a:bodyPr/>
          <a:lstStyle/>
          <a:p>
            <a:pPr marL="457200" indent="-457200">
              <a:buAutoNum type="arabicPeriod"/>
            </a:pPr>
            <a:r>
              <a:rPr lang="en-GB" dirty="0"/>
              <a:t>Background on TB modelling</a:t>
            </a:r>
          </a:p>
          <a:p>
            <a:pPr marL="457200" indent="-457200">
              <a:buAutoNum type="arabicPeriod"/>
            </a:pPr>
            <a:r>
              <a:rPr lang="en-GB" dirty="0">
                <a:solidFill>
                  <a:schemeClr val="accent6">
                    <a:lumMod val="60000"/>
                    <a:lumOff val="40000"/>
                  </a:schemeClr>
                </a:solidFill>
              </a:rPr>
              <a:t>Systematic Review</a:t>
            </a:r>
          </a:p>
          <a:p>
            <a:pPr marL="457200" indent="-457200">
              <a:buAutoNum type="arabicPeriod"/>
            </a:pPr>
            <a:r>
              <a:rPr lang="en-GB" dirty="0">
                <a:solidFill>
                  <a:schemeClr val="accent6">
                    <a:lumMod val="60000"/>
                    <a:lumOff val="40000"/>
                  </a:schemeClr>
                </a:solidFill>
              </a:rPr>
              <a:t>Model fitting</a:t>
            </a:r>
          </a:p>
          <a:p>
            <a:pPr marL="457200" indent="-457200">
              <a:buAutoNum type="arabicPeriod"/>
            </a:pPr>
            <a:r>
              <a:rPr lang="en-GB" dirty="0">
                <a:solidFill>
                  <a:schemeClr val="accent6">
                    <a:lumMod val="60000"/>
                    <a:lumOff val="40000"/>
                  </a:schemeClr>
                </a:solidFill>
              </a:rPr>
              <a:t>Implications</a:t>
            </a:r>
          </a:p>
        </p:txBody>
      </p:sp>
      <p:sp>
        <p:nvSpPr>
          <p:cNvPr id="2" name="Slide Number Placeholder 1">
            <a:extLst>
              <a:ext uri="{FF2B5EF4-FFF2-40B4-BE49-F238E27FC236}">
                <a16:creationId xmlns:a16="http://schemas.microsoft.com/office/drawing/2014/main" id="{865452B4-0693-66C1-32F6-C07B48CBA6DA}"/>
              </a:ext>
            </a:extLst>
          </p:cNvPr>
          <p:cNvSpPr>
            <a:spLocks noGrp="1"/>
          </p:cNvSpPr>
          <p:nvPr>
            <p:ph type="sldNum" sz="quarter" idx="4"/>
          </p:nvPr>
        </p:nvSpPr>
        <p:spPr/>
        <p:txBody>
          <a:bodyPr/>
          <a:lstStyle/>
          <a:p>
            <a:fld id="{C695BBFC-F8AB-4F99-B558-DEBF12561351}" type="slidenum">
              <a:rPr lang="en-GB" smtClean="0"/>
              <a:t>2</a:t>
            </a:fld>
            <a:endParaRPr lang="en-GB"/>
          </a:p>
        </p:txBody>
      </p:sp>
    </p:spTree>
    <p:extLst>
      <p:ext uri="{BB962C8B-B14F-4D97-AF65-F5344CB8AC3E}">
        <p14:creationId xmlns:p14="http://schemas.microsoft.com/office/powerpoint/2010/main" val="271250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Background</a:t>
            </a:r>
          </a:p>
        </p:txBody>
      </p:sp>
      <p:sp>
        <p:nvSpPr>
          <p:cNvPr id="4" name="Content Placeholder 3"/>
          <p:cNvSpPr>
            <a:spLocks noGrp="1"/>
          </p:cNvSpPr>
          <p:nvPr>
            <p:ph idx="1"/>
          </p:nvPr>
        </p:nvSpPr>
        <p:spPr/>
        <p:txBody>
          <a:bodyPr/>
          <a:lstStyle/>
          <a:p>
            <a:r>
              <a:rPr lang="en-GB" dirty="0"/>
              <a:t>TB models </a:t>
            </a:r>
          </a:p>
        </p:txBody>
      </p:sp>
      <p:grpSp>
        <p:nvGrpSpPr>
          <p:cNvPr id="28" name="Group 27">
            <a:extLst>
              <a:ext uri="{FF2B5EF4-FFF2-40B4-BE49-F238E27FC236}">
                <a16:creationId xmlns:a16="http://schemas.microsoft.com/office/drawing/2014/main" id="{B4729B3A-4B61-BF85-90F8-B5E63ADB0D8A}"/>
              </a:ext>
            </a:extLst>
          </p:cNvPr>
          <p:cNvGrpSpPr/>
          <p:nvPr/>
        </p:nvGrpSpPr>
        <p:grpSpPr>
          <a:xfrm>
            <a:off x="3868847" y="1979339"/>
            <a:ext cx="3211871" cy="4237124"/>
            <a:chOff x="3868847" y="1979339"/>
            <a:chExt cx="3211871" cy="4237124"/>
          </a:xfrm>
        </p:grpSpPr>
        <p:pic>
          <p:nvPicPr>
            <p:cNvPr id="2" name="Picture 1">
              <a:extLst>
                <a:ext uri="{FF2B5EF4-FFF2-40B4-BE49-F238E27FC236}">
                  <a16:creationId xmlns:a16="http://schemas.microsoft.com/office/drawing/2014/main" id="{3B5B94AF-D628-E372-22AD-817B04296708}"/>
                </a:ext>
              </a:extLst>
            </p:cNvPr>
            <p:cNvPicPr>
              <a:picLocks noChangeAspect="1"/>
            </p:cNvPicPr>
            <p:nvPr/>
          </p:nvPicPr>
          <p:blipFill>
            <a:blip r:embed="rId2"/>
            <a:stretch>
              <a:fillRect/>
            </a:stretch>
          </p:blipFill>
          <p:spPr>
            <a:xfrm>
              <a:off x="3868847" y="2152463"/>
              <a:ext cx="3211871" cy="4064000"/>
            </a:xfrm>
            <a:prstGeom prst="rect">
              <a:avLst/>
            </a:prstGeom>
          </p:spPr>
        </p:pic>
        <p:sp>
          <p:nvSpPr>
            <p:cNvPr id="5" name="TextBox 4">
              <a:extLst>
                <a:ext uri="{FF2B5EF4-FFF2-40B4-BE49-F238E27FC236}">
                  <a16:creationId xmlns:a16="http://schemas.microsoft.com/office/drawing/2014/main" id="{B171FFD8-9597-8EFE-8288-9D6121AD65B3}"/>
                </a:ext>
              </a:extLst>
            </p:cNvPr>
            <p:cNvSpPr txBox="1"/>
            <p:nvPr/>
          </p:nvSpPr>
          <p:spPr>
            <a:xfrm>
              <a:off x="4779838" y="1979339"/>
              <a:ext cx="652743" cy="369332"/>
            </a:xfrm>
            <a:prstGeom prst="rect">
              <a:avLst/>
            </a:prstGeom>
            <a:noFill/>
          </p:spPr>
          <p:txBody>
            <a:bodyPr wrap="none" rtlCol="0">
              <a:spAutoFit/>
            </a:bodyPr>
            <a:lstStyle/>
            <a:p>
              <a:r>
                <a:rPr lang="en-GB" dirty="0"/>
                <a:t>1995</a:t>
              </a:r>
            </a:p>
          </p:txBody>
        </p:sp>
      </p:grpSp>
      <p:sp>
        <p:nvSpPr>
          <p:cNvPr id="7" name="TextBox 6">
            <a:extLst>
              <a:ext uri="{FF2B5EF4-FFF2-40B4-BE49-F238E27FC236}">
                <a16:creationId xmlns:a16="http://schemas.microsoft.com/office/drawing/2014/main" id="{29C933BF-1C49-FFC1-906B-61759B9628C4}"/>
              </a:ext>
            </a:extLst>
          </p:cNvPr>
          <p:cNvSpPr txBox="1"/>
          <p:nvPr/>
        </p:nvSpPr>
        <p:spPr>
          <a:xfrm>
            <a:off x="0" y="6415427"/>
            <a:ext cx="12255923" cy="461665"/>
          </a:xfrm>
          <a:prstGeom prst="rect">
            <a:avLst/>
          </a:prstGeom>
          <a:noFill/>
        </p:spPr>
        <p:txBody>
          <a:bodyPr wrap="square">
            <a:spAutoFit/>
          </a:bodyPr>
          <a:lstStyle/>
          <a:p>
            <a:r>
              <a:rPr lang="en-GB" sz="800" dirty="0" err="1">
                <a:effectLst/>
              </a:rPr>
              <a:t>Waaler</a:t>
            </a:r>
            <a:r>
              <a:rPr lang="en-GB" sz="800" dirty="0">
                <a:effectLst/>
              </a:rPr>
              <a:t> HT. A Dynamic Model for the Epidemiology of Tuberculosis. Am Rev Respir Dis. 1968 Oct;98(4):591–600.</a:t>
            </a:r>
          </a:p>
          <a:p>
            <a:r>
              <a:rPr lang="en-GB" sz="800" dirty="0">
                <a:effectLst/>
              </a:rPr>
              <a:t>Blower SM, Small PM, Hopewell PC. Control Strategies for Tuberculosis Epidemics: New Models for Old Problems. Science. 1996 Jul 26;273(5274):497–500.</a:t>
            </a:r>
          </a:p>
          <a:p>
            <a:r>
              <a:rPr lang="en-GB" sz="800" dirty="0">
                <a:effectLst/>
              </a:rPr>
              <a:t>Menzies NA, et al. Prospects for Tuberculosis Elimination in the United States: Results of a Transmission Dynamic Model. Am J </a:t>
            </a:r>
            <a:r>
              <a:rPr lang="en-GB" sz="800" dirty="0" err="1">
                <a:effectLst/>
              </a:rPr>
              <a:t>Epidemiol</a:t>
            </a:r>
            <a:r>
              <a:rPr lang="en-GB" sz="800" dirty="0">
                <a:effectLst/>
              </a:rPr>
              <a:t>. 2018 Sep;187(9):2011–20.</a:t>
            </a:r>
          </a:p>
        </p:txBody>
      </p:sp>
      <p:grpSp>
        <p:nvGrpSpPr>
          <p:cNvPr id="27" name="Group 26">
            <a:extLst>
              <a:ext uri="{FF2B5EF4-FFF2-40B4-BE49-F238E27FC236}">
                <a16:creationId xmlns:a16="http://schemas.microsoft.com/office/drawing/2014/main" id="{8B8D7530-2EE4-9103-A1EF-8C6CC332E3F4}"/>
              </a:ext>
            </a:extLst>
          </p:cNvPr>
          <p:cNvGrpSpPr/>
          <p:nvPr/>
        </p:nvGrpSpPr>
        <p:grpSpPr>
          <a:xfrm>
            <a:off x="122128" y="1996272"/>
            <a:ext cx="4005743" cy="4048929"/>
            <a:chOff x="122128" y="1996272"/>
            <a:chExt cx="4005743" cy="4048929"/>
          </a:xfrm>
        </p:grpSpPr>
        <p:pic>
          <p:nvPicPr>
            <p:cNvPr id="8" name="Picture 7">
              <a:extLst>
                <a:ext uri="{FF2B5EF4-FFF2-40B4-BE49-F238E27FC236}">
                  <a16:creationId xmlns:a16="http://schemas.microsoft.com/office/drawing/2014/main" id="{FAAD1C3C-4DCF-8E45-B004-DD4F6BB5972F}"/>
                </a:ext>
              </a:extLst>
            </p:cNvPr>
            <p:cNvPicPr>
              <a:picLocks noChangeAspect="1"/>
            </p:cNvPicPr>
            <p:nvPr/>
          </p:nvPicPr>
          <p:blipFill>
            <a:blip r:embed="rId3"/>
            <a:stretch>
              <a:fillRect/>
            </a:stretch>
          </p:blipFill>
          <p:spPr>
            <a:xfrm>
              <a:off x="122128" y="2402673"/>
              <a:ext cx="4005743" cy="3642528"/>
            </a:xfrm>
            <a:prstGeom prst="rect">
              <a:avLst/>
            </a:prstGeom>
          </p:spPr>
        </p:pic>
        <p:sp>
          <p:nvSpPr>
            <p:cNvPr id="9" name="TextBox 8">
              <a:extLst>
                <a:ext uri="{FF2B5EF4-FFF2-40B4-BE49-F238E27FC236}">
                  <a16:creationId xmlns:a16="http://schemas.microsoft.com/office/drawing/2014/main" id="{85856E32-0438-DE9C-285C-6E6542BE0C5D}"/>
                </a:ext>
              </a:extLst>
            </p:cNvPr>
            <p:cNvSpPr txBox="1"/>
            <p:nvPr/>
          </p:nvSpPr>
          <p:spPr>
            <a:xfrm>
              <a:off x="283068" y="1996272"/>
              <a:ext cx="652743" cy="369332"/>
            </a:xfrm>
            <a:prstGeom prst="rect">
              <a:avLst/>
            </a:prstGeom>
            <a:noFill/>
          </p:spPr>
          <p:txBody>
            <a:bodyPr wrap="none" rtlCol="0">
              <a:spAutoFit/>
            </a:bodyPr>
            <a:lstStyle/>
            <a:p>
              <a:r>
                <a:rPr lang="en-GB" dirty="0"/>
                <a:t>1968</a:t>
              </a:r>
            </a:p>
          </p:txBody>
        </p:sp>
      </p:grpSp>
      <p:grpSp>
        <p:nvGrpSpPr>
          <p:cNvPr id="29" name="Group 28">
            <a:extLst>
              <a:ext uri="{FF2B5EF4-FFF2-40B4-BE49-F238E27FC236}">
                <a16:creationId xmlns:a16="http://schemas.microsoft.com/office/drawing/2014/main" id="{F185A8A0-2740-88A1-AADC-9F3F0FA3E3B1}"/>
              </a:ext>
            </a:extLst>
          </p:cNvPr>
          <p:cNvGrpSpPr/>
          <p:nvPr/>
        </p:nvGrpSpPr>
        <p:grpSpPr>
          <a:xfrm>
            <a:off x="6936846" y="1880618"/>
            <a:ext cx="5059236" cy="3499564"/>
            <a:chOff x="6936846" y="1880618"/>
            <a:chExt cx="5059236" cy="3499564"/>
          </a:xfrm>
        </p:grpSpPr>
        <p:pic>
          <p:nvPicPr>
            <p:cNvPr id="10" name="Picture 9">
              <a:extLst>
                <a:ext uri="{FF2B5EF4-FFF2-40B4-BE49-F238E27FC236}">
                  <a16:creationId xmlns:a16="http://schemas.microsoft.com/office/drawing/2014/main" id="{5370E711-76D7-84D8-BDD7-00C7AB669661}"/>
                </a:ext>
              </a:extLst>
            </p:cNvPr>
            <p:cNvPicPr>
              <a:picLocks noChangeAspect="1"/>
            </p:cNvPicPr>
            <p:nvPr/>
          </p:nvPicPr>
          <p:blipFill>
            <a:blip r:embed="rId4"/>
            <a:stretch>
              <a:fillRect/>
            </a:stretch>
          </p:blipFill>
          <p:spPr>
            <a:xfrm>
              <a:off x="6936846" y="2640734"/>
              <a:ext cx="5059236" cy="2739448"/>
            </a:xfrm>
            <a:prstGeom prst="rect">
              <a:avLst/>
            </a:prstGeom>
          </p:spPr>
        </p:pic>
        <p:sp>
          <p:nvSpPr>
            <p:cNvPr id="11" name="TextBox 10">
              <a:extLst>
                <a:ext uri="{FF2B5EF4-FFF2-40B4-BE49-F238E27FC236}">
                  <a16:creationId xmlns:a16="http://schemas.microsoft.com/office/drawing/2014/main" id="{9229E5D6-2BD6-A740-BAF7-4ABA12DEA6A4}"/>
                </a:ext>
              </a:extLst>
            </p:cNvPr>
            <p:cNvSpPr txBox="1"/>
            <p:nvPr/>
          </p:nvSpPr>
          <p:spPr>
            <a:xfrm>
              <a:off x="7690158" y="1880618"/>
              <a:ext cx="652743" cy="369332"/>
            </a:xfrm>
            <a:prstGeom prst="rect">
              <a:avLst/>
            </a:prstGeom>
            <a:noFill/>
          </p:spPr>
          <p:txBody>
            <a:bodyPr wrap="none" rtlCol="0">
              <a:spAutoFit/>
            </a:bodyPr>
            <a:lstStyle/>
            <a:p>
              <a:r>
                <a:rPr lang="en-GB" dirty="0"/>
                <a:t>2018</a:t>
              </a:r>
            </a:p>
          </p:txBody>
        </p:sp>
      </p:grpSp>
      <p:grpSp>
        <p:nvGrpSpPr>
          <p:cNvPr id="16" name="Group 15">
            <a:extLst>
              <a:ext uri="{FF2B5EF4-FFF2-40B4-BE49-F238E27FC236}">
                <a16:creationId xmlns:a16="http://schemas.microsoft.com/office/drawing/2014/main" id="{6623F1FC-0659-989E-5765-BEE421936837}"/>
              </a:ext>
            </a:extLst>
          </p:cNvPr>
          <p:cNvGrpSpPr/>
          <p:nvPr/>
        </p:nvGrpSpPr>
        <p:grpSpPr>
          <a:xfrm>
            <a:off x="854007" y="2718225"/>
            <a:ext cx="8342814" cy="908378"/>
            <a:chOff x="854007" y="2718225"/>
            <a:chExt cx="8342814" cy="908378"/>
          </a:xfrm>
        </p:grpSpPr>
        <p:sp>
          <p:nvSpPr>
            <p:cNvPr id="13" name="Rounded Rectangle 12">
              <a:extLst>
                <a:ext uri="{FF2B5EF4-FFF2-40B4-BE49-F238E27FC236}">
                  <a16:creationId xmlns:a16="http://schemas.microsoft.com/office/drawing/2014/main" id="{6A907849-002C-32BD-76F9-B98A792917E4}"/>
                </a:ext>
              </a:extLst>
            </p:cNvPr>
            <p:cNvSpPr/>
            <p:nvPr/>
          </p:nvSpPr>
          <p:spPr>
            <a:xfrm>
              <a:off x="854007" y="2718225"/>
              <a:ext cx="929733" cy="617004"/>
            </a:xfrm>
            <a:prstGeom prst="roundRect">
              <a:avLst/>
            </a:prstGeom>
            <a:solidFill>
              <a:schemeClr val="accent3">
                <a:lumMod val="40000"/>
                <a:lumOff val="60000"/>
                <a:alpha val="2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ounded Rectangle 13">
              <a:extLst>
                <a:ext uri="{FF2B5EF4-FFF2-40B4-BE49-F238E27FC236}">
                  <a16:creationId xmlns:a16="http://schemas.microsoft.com/office/drawing/2014/main" id="{20049EB4-83CE-8B1C-12AF-68CDC6955E0C}"/>
                </a:ext>
              </a:extLst>
            </p:cNvPr>
            <p:cNvSpPr/>
            <p:nvPr/>
          </p:nvSpPr>
          <p:spPr>
            <a:xfrm>
              <a:off x="4686148" y="2821718"/>
              <a:ext cx="1241954" cy="742892"/>
            </a:xfrm>
            <a:prstGeom prst="roundRect">
              <a:avLst/>
            </a:prstGeom>
            <a:solidFill>
              <a:schemeClr val="accent3">
                <a:lumMod val="40000"/>
                <a:lumOff val="60000"/>
                <a:alpha val="2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ounded Rectangle 14">
              <a:extLst>
                <a:ext uri="{FF2B5EF4-FFF2-40B4-BE49-F238E27FC236}">
                  <a16:creationId xmlns:a16="http://schemas.microsoft.com/office/drawing/2014/main" id="{088351A4-E48A-92BC-3824-FE44376F9EA3}"/>
                </a:ext>
              </a:extLst>
            </p:cNvPr>
            <p:cNvSpPr/>
            <p:nvPr/>
          </p:nvSpPr>
          <p:spPr>
            <a:xfrm>
              <a:off x="8206364" y="3031367"/>
              <a:ext cx="990457" cy="595236"/>
            </a:xfrm>
            <a:prstGeom prst="roundRect">
              <a:avLst/>
            </a:prstGeom>
            <a:solidFill>
              <a:schemeClr val="accent3">
                <a:lumMod val="40000"/>
                <a:lumOff val="60000"/>
                <a:alpha val="2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F607F04D-B8CE-4FB1-DDB8-EA31117005AE}"/>
              </a:ext>
            </a:extLst>
          </p:cNvPr>
          <p:cNvGrpSpPr/>
          <p:nvPr/>
        </p:nvGrpSpPr>
        <p:grpSpPr>
          <a:xfrm>
            <a:off x="122128" y="3429000"/>
            <a:ext cx="11524849" cy="1228556"/>
            <a:chOff x="122128" y="3429000"/>
            <a:chExt cx="11524849" cy="1228556"/>
          </a:xfrm>
        </p:grpSpPr>
        <p:sp>
          <p:nvSpPr>
            <p:cNvPr id="17" name="Rounded Rectangle 16">
              <a:extLst>
                <a:ext uri="{FF2B5EF4-FFF2-40B4-BE49-F238E27FC236}">
                  <a16:creationId xmlns:a16="http://schemas.microsoft.com/office/drawing/2014/main" id="{6EE1CF3A-08D6-73E0-002A-FE6D84F86C4B}"/>
                </a:ext>
              </a:extLst>
            </p:cNvPr>
            <p:cNvSpPr/>
            <p:nvPr/>
          </p:nvSpPr>
          <p:spPr>
            <a:xfrm>
              <a:off x="122128" y="3429000"/>
              <a:ext cx="2652069" cy="794937"/>
            </a:xfrm>
            <a:prstGeom prst="roundRect">
              <a:avLst/>
            </a:prstGeom>
            <a:solidFill>
              <a:schemeClr val="accent1">
                <a:lumMod val="40000"/>
                <a:lumOff val="60000"/>
                <a:alpha val="20196"/>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ounded Rectangle 17">
              <a:extLst>
                <a:ext uri="{FF2B5EF4-FFF2-40B4-BE49-F238E27FC236}">
                  <a16:creationId xmlns:a16="http://schemas.microsoft.com/office/drawing/2014/main" id="{9CE4AF02-7194-8FFB-37CE-B2916EC1C2FB}"/>
                </a:ext>
              </a:extLst>
            </p:cNvPr>
            <p:cNvSpPr/>
            <p:nvPr/>
          </p:nvSpPr>
          <p:spPr>
            <a:xfrm>
              <a:off x="4630681" y="3862619"/>
              <a:ext cx="1279109" cy="794937"/>
            </a:xfrm>
            <a:prstGeom prst="roundRect">
              <a:avLst/>
            </a:prstGeom>
            <a:solidFill>
              <a:schemeClr val="accent1">
                <a:lumMod val="40000"/>
                <a:lumOff val="60000"/>
                <a:alpha val="20196"/>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ounded Rectangle 18">
              <a:extLst>
                <a:ext uri="{FF2B5EF4-FFF2-40B4-BE49-F238E27FC236}">
                  <a16:creationId xmlns:a16="http://schemas.microsoft.com/office/drawing/2014/main" id="{75A3F8A7-8003-5775-1BB6-9C224F75689E}"/>
                </a:ext>
              </a:extLst>
            </p:cNvPr>
            <p:cNvSpPr/>
            <p:nvPr/>
          </p:nvSpPr>
          <p:spPr>
            <a:xfrm>
              <a:off x="7374542" y="3779398"/>
              <a:ext cx="990457" cy="595236"/>
            </a:xfrm>
            <a:prstGeom prst="roundRect">
              <a:avLst/>
            </a:prstGeom>
            <a:solidFill>
              <a:schemeClr val="accent1">
                <a:lumMod val="40000"/>
                <a:lumOff val="60000"/>
                <a:alpha val="20196"/>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ounded Rectangle 19">
              <a:extLst>
                <a:ext uri="{FF2B5EF4-FFF2-40B4-BE49-F238E27FC236}">
                  <a16:creationId xmlns:a16="http://schemas.microsoft.com/office/drawing/2014/main" id="{54515362-C3BA-7FA1-30A3-3FE0BA332444}"/>
                </a:ext>
              </a:extLst>
            </p:cNvPr>
            <p:cNvSpPr/>
            <p:nvPr/>
          </p:nvSpPr>
          <p:spPr>
            <a:xfrm>
              <a:off x="10656520" y="3779398"/>
              <a:ext cx="990457" cy="595236"/>
            </a:xfrm>
            <a:prstGeom prst="roundRect">
              <a:avLst/>
            </a:prstGeom>
            <a:solidFill>
              <a:schemeClr val="accent1">
                <a:lumMod val="40000"/>
                <a:lumOff val="60000"/>
                <a:alpha val="20196"/>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D5638F69-A053-8730-6F9E-96CC246CAF38}"/>
              </a:ext>
            </a:extLst>
          </p:cNvPr>
          <p:cNvGrpSpPr/>
          <p:nvPr/>
        </p:nvGrpSpPr>
        <p:grpSpPr>
          <a:xfrm>
            <a:off x="108204" y="4373451"/>
            <a:ext cx="11066074" cy="1316676"/>
            <a:chOff x="108204" y="4373451"/>
            <a:chExt cx="11066074" cy="1316676"/>
          </a:xfrm>
        </p:grpSpPr>
        <p:sp>
          <p:nvSpPr>
            <p:cNvPr id="23" name="Rounded Rectangle 22">
              <a:extLst>
                <a:ext uri="{FF2B5EF4-FFF2-40B4-BE49-F238E27FC236}">
                  <a16:creationId xmlns:a16="http://schemas.microsoft.com/office/drawing/2014/main" id="{F9279F66-461A-D54E-F77B-8AE95FD8BB81}"/>
                </a:ext>
              </a:extLst>
            </p:cNvPr>
            <p:cNvSpPr/>
            <p:nvPr/>
          </p:nvSpPr>
          <p:spPr>
            <a:xfrm>
              <a:off x="108204" y="4373451"/>
              <a:ext cx="2652069" cy="794937"/>
            </a:xfrm>
            <a:prstGeom prst="roundRect">
              <a:avLst/>
            </a:prstGeom>
            <a:solidFill>
              <a:schemeClr val="accent5">
                <a:lumMod val="40000"/>
                <a:lumOff val="60000"/>
                <a:alpha val="20196"/>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ounded Rectangle 23">
              <a:extLst>
                <a:ext uri="{FF2B5EF4-FFF2-40B4-BE49-F238E27FC236}">
                  <a16:creationId xmlns:a16="http://schemas.microsoft.com/office/drawing/2014/main" id="{0614BCA8-4EC4-8418-9078-491C14E87006}"/>
                </a:ext>
              </a:extLst>
            </p:cNvPr>
            <p:cNvSpPr/>
            <p:nvPr/>
          </p:nvSpPr>
          <p:spPr>
            <a:xfrm>
              <a:off x="4631201" y="4895190"/>
              <a:ext cx="1296901" cy="794937"/>
            </a:xfrm>
            <a:prstGeom prst="roundRect">
              <a:avLst/>
            </a:prstGeom>
            <a:solidFill>
              <a:schemeClr val="accent5">
                <a:lumMod val="40000"/>
                <a:lumOff val="60000"/>
                <a:alpha val="20196"/>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ounded Rectangle 24">
              <a:extLst>
                <a:ext uri="{FF2B5EF4-FFF2-40B4-BE49-F238E27FC236}">
                  <a16:creationId xmlns:a16="http://schemas.microsoft.com/office/drawing/2014/main" id="{BD62FAC2-4D24-6359-A3AD-165A470578C8}"/>
                </a:ext>
              </a:extLst>
            </p:cNvPr>
            <p:cNvSpPr/>
            <p:nvPr/>
          </p:nvSpPr>
          <p:spPr>
            <a:xfrm>
              <a:off x="7631284" y="4657556"/>
              <a:ext cx="3542994" cy="595236"/>
            </a:xfrm>
            <a:prstGeom prst="roundRect">
              <a:avLst/>
            </a:prstGeom>
            <a:solidFill>
              <a:schemeClr val="accent5">
                <a:lumMod val="40000"/>
                <a:lumOff val="60000"/>
                <a:alpha val="20196"/>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E1706CC8-3BBA-E316-10BE-084176095FEE}"/>
              </a:ext>
            </a:extLst>
          </p:cNvPr>
          <p:cNvSpPr>
            <a:spLocks noGrp="1"/>
          </p:cNvSpPr>
          <p:nvPr>
            <p:ph type="sldNum" sz="quarter" idx="4"/>
          </p:nvPr>
        </p:nvSpPr>
        <p:spPr/>
        <p:txBody>
          <a:bodyPr/>
          <a:lstStyle/>
          <a:p>
            <a:fld id="{C695BBFC-F8AB-4F99-B558-DEBF12561351}" type="slidenum">
              <a:rPr lang="en-GB" smtClean="0"/>
              <a:t>3</a:t>
            </a:fld>
            <a:endParaRPr lang="en-GB"/>
          </a:p>
        </p:txBody>
      </p:sp>
    </p:spTree>
    <p:extLst>
      <p:ext uri="{BB962C8B-B14F-4D97-AF65-F5344CB8AC3E}">
        <p14:creationId xmlns:p14="http://schemas.microsoft.com/office/powerpoint/2010/main" val="4249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Background</a:t>
            </a:r>
          </a:p>
        </p:txBody>
      </p:sp>
      <p:sp>
        <p:nvSpPr>
          <p:cNvPr id="4" name="Content Placeholder 3"/>
          <p:cNvSpPr>
            <a:spLocks noGrp="1"/>
          </p:cNvSpPr>
          <p:nvPr>
            <p:ph idx="1"/>
          </p:nvPr>
        </p:nvSpPr>
        <p:spPr/>
        <p:txBody>
          <a:bodyPr/>
          <a:lstStyle/>
          <a:p>
            <a:r>
              <a:rPr lang="en-GB" dirty="0"/>
              <a:t>TB natural history</a:t>
            </a:r>
          </a:p>
        </p:txBody>
      </p:sp>
      <p:grpSp>
        <p:nvGrpSpPr>
          <p:cNvPr id="14" name="Group 13">
            <a:extLst>
              <a:ext uri="{FF2B5EF4-FFF2-40B4-BE49-F238E27FC236}">
                <a16:creationId xmlns:a16="http://schemas.microsoft.com/office/drawing/2014/main" id="{E62BC2ED-42B9-6C00-8F3A-056255B2392A}"/>
              </a:ext>
            </a:extLst>
          </p:cNvPr>
          <p:cNvGrpSpPr/>
          <p:nvPr/>
        </p:nvGrpSpPr>
        <p:grpSpPr>
          <a:xfrm>
            <a:off x="-43303" y="4142136"/>
            <a:ext cx="5224628" cy="2660329"/>
            <a:chOff x="-43303" y="4142136"/>
            <a:chExt cx="5224628" cy="2660329"/>
          </a:xfrm>
        </p:grpSpPr>
        <p:pic>
          <p:nvPicPr>
            <p:cNvPr id="2" name="Picture 1">
              <a:extLst>
                <a:ext uri="{FF2B5EF4-FFF2-40B4-BE49-F238E27FC236}">
                  <a16:creationId xmlns:a16="http://schemas.microsoft.com/office/drawing/2014/main" id="{03D161ED-0316-09C6-541C-8DB1AF33C94B}"/>
                </a:ext>
              </a:extLst>
            </p:cNvPr>
            <p:cNvPicPr>
              <a:picLocks noChangeAspect="1"/>
            </p:cNvPicPr>
            <p:nvPr/>
          </p:nvPicPr>
          <p:blipFill>
            <a:blip r:embed="rId2"/>
            <a:stretch>
              <a:fillRect/>
            </a:stretch>
          </p:blipFill>
          <p:spPr>
            <a:xfrm>
              <a:off x="64439" y="4440826"/>
              <a:ext cx="5116886" cy="2361639"/>
            </a:xfrm>
            <a:prstGeom prst="rect">
              <a:avLst/>
            </a:prstGeom>
          </p:spPr>
        </p:pic>
        <p:sp>
          <p:nvSpPr>
            <p:cNvPr id="5" name="TextBox 4">
              <a:extLst>
                <a:ext uri="{FF2B5EF4-FFF2-40B4-BE49-F238E27FC236}">
                  <a16:creationId xmlns:a16="http://schemas.microsoft.com/office/drawing/2014/main" id="{EC9792F8-8D31-BD7A-0F84-312CEA1990E3}"/>
                </a:ext>
              </a:extLst>
            </p:cNvPr>
            <p:cNvSpPr txBox="1"/>
            <p:nvPr/>
          </p:nvSpPr>
          <p:spPr>
            <a:xfrm>
              <a:off x="-43303" y="4142136"/>
              <a:ext cx="652743" cy="369332"/>
            </a:xfrm>
            <a:prstGeom prst="rect">
              <a:avLst/>
            </a:prstGeom>
            <a:noFill/>
          </p:spPr>
          <p:txBody>
            <a:bodyPr wrap="none" rtlCol="0">
              <a:spAutoFit/>
            </a:bodyPr>
            <a:lstStyle/>
            <a:p>
              <a:r>
                <a:rPr lang="en-GB" dirty="0"/>
                <a:t>1977</a:t>
              </a:r>
            </a:p>
          </p:txBody>
        </p:sp>
      </p:grpSp>
      <p:sp>
        <p:nvSpPr>
          <p:cNvPr id="7" name="TextBox 6">
            <a:extLst>
              <a:ext uri="{FF2B5EF4-FFF2-40B4-BE49-F238E27FC236}">
                <a16:creationId xmlns:a16="http://schemas.microsoft.com/office/drawing/2014/main" id="{8DDD6A36-104A-42A4-C458-5140BFF094CE}"/>
              </a:ext>
            </a:extLst>
          </p:cNvPr>
          <p:cNvSpPr txBox="1"/>
          <p:nvPr/>
        </p:nvSpPr>
        <p:spPr>
          <a:xfrm>
            <a:off x="5349869" y="6412985"/>
            <a:ext cx="12188824" cy="461665"/>
          </a:xfrm>
          <a:prstGeom prst="rect">
            <a:avLst/>
          </a:prstGeom>
          <a:noFill/>
        </p:spPr>
        <p:txBody>
          <a:bodyPr wrap="square">
            <a:spAutoFit/>
          </a:bodyPr>
          <a:lstStyle/>
          <a:p>
            <a:r>
              <a:rPr lang="en-GB" sz="800" dirty="0">
                <a:effectLst/>
              </a:rPr>
              <a:t>Drain PK, et al. Incipient and Subclinical Tuberculosis: a Clinical Review of Early Stages and Progression of Infection. Clinical Microbiology Reviews. 2018;31(4):24.</a:t>
            </a:r>
          </a:p>
          <a:p>
            <a:r>
              <a:rPr lang="en-GB" sz="800" dirty="0">
                <a:effectLst/>
              </a:rPr>
              <a:t>Barry CE, et al. The spectrum of latent tuberculosis: rethinking the biology and intervention strategies. Nat Rev </a:t>
            </a:r>
            <a:r>
              <a:rPr lang="en-GB" sz="800" dirty="0" err="1">
                <a:effectLst/>
              </a:rPr>
              <a:t>Microbiol</a:t>
            </a:r>
            <a:r>
              <a:rPr lang="en-GB" sz="800" dirty="0">
                <a:effectLst/>
              </a:rPr>
              <a:t>. 2009 Dec;7(12):845–55.</a:t>
            </a:r>
          </a:p>
          <a:p>
            <a:r>
              <a:rPr lang="en-GB" sz="800" dirty="0">
                <a:effectLst/>
              </a:rPr>
              <a:t>Gothi GD. Natural History of Tuberculosis. Indian Journal of Tuberculosis. 1977;25(2).</a:t>
            </a:r>
          </a:p>
        </p:txBody>
      </p:sp>
      <p:grpSp>
        <p:nvGrpSpPr>
          <p:cNvPr id="13" name="Group 12">
            <a:extLst>
              <a:ext uri="{FF2B5EF4-FFF2-40B4-BE49-F238E27FC236}">
                <a16:creationId xmlns:a16="http://schemas.microsoft.com/office/drawing/2014/main" id="{59A18A94-B182-A1D6-D50C-BF2191CEAF3D}"/>
              </a:ext>
            </a:extLst>
          </p:cNvPr>
          <p:cNvGrpSpPr/>
          <p:nvPr/>
        </p:nvGrpSpPr>
        <p:grpSpPr>
          <a:xfrm>
            <a:off x="0" y="1585299"/>
            <a:ext cx="5920352" cy="2627478"/>
            <a:chOff x="0" y="1585299"/>
            <a:chExt cx="5920352" cy="2627478"/>
          </a:xfrm>
        </p:grpSpPr>
        <p:pic>
          <p:nvPicPr>
            <p:cNvPr id="8" name="Picture 7">
              <a:extLst>
                <a:ext uri="{FF2B5EF4-FFF2-40B4-BE49-F238E27FC236}">
                  <a16:creationId xmlns:a16="http://schemas.microsoft.com/office/drawing/2014/main" id="{03B05F94-B2CD-C5E4-74A5-77787F92BED0}"/>
                </a:ext>
              </a:extLst>
            </p:cNvPr>
            <p:cNvPicPr>
              <a:picLocks noChangeAspect="1"/>
            </p:cNvPicPr>
            <p:nvPr/>
          </p:nvPicPr>
          <p:blipFill>
            <a:blip r:embed="rId3"/>
            <a:stretch>
              <a:fillRect/>
            </a:stretch>
          </p:blipFill>
          <p:spPr>
            <a:xfrm>
              <a:off x="0" y="1849858"/>
              <a:ext cx="5920352" cy="2362919"/>
            </a:xfrm>
            <a:prstGeom prst="rect">
              <a:avLst/>
            </a:prstGeom>
          </p:spPr>
        </p:pic>
        <p:sp>
          <p:nvSpPr>
            <p:cNvPr id="9" name="TextBox 8">
              <a:extLst>
                <a:ext uri="{FF2B5EF4-FFF2-40B4-BE49-F238E27FC236}">
                  <a16:creationId xmlns:a16="http://schemas.microsoft.com/office/drawing/2014/main" id="{624E84B2-14C1-AFA4-FA1E-809C9980F66B}"/>
                </a:ext>
              </a:extLst>
            </p:cNvPr>
            <p:cNvSpPr txBox="1"/>
            <p:nvPr/>
          </p:nvSpPr>
          <p:spPr>
            <a:xfrm>
              <a:off x="10568" y="1585299"/>
              <a:ext cx="652743" cy="369332"/>
            </a:xfrm>
            <a:prstGeom prst="rect">
              <a:avLst/>
            </a:prstGeom>
            <a:noFill/>
          </p:spPr>
          <p:txBody>
            <a:bodyPr wrap="none" rtlCol="0">
              <a:spAutoFit/>
            </a:bodyPr>
            <a:lstStyle/>
            <a:p>
              <a:r>
                <a:rPr lang="en-GB" dirty="0"/>
                <a:t>2018</a:t>
              </a:r>
            </a:p>
          </p:txBody>
        </p:sp>
      </p:grpSp>
      <p:pic>
        <p:nvPicPr>
          <p:cNvPr id="11" name="Picture 10">
            <a:extLst>
              <a:ext uri="{FF2B5EF4-FFF2-40B4-BE49-F238E27FC236}">
                <a16:creationId xmlns:a16="http://schemas.microsoft.com/office/drawing/2014/main" id="{6FC69071-87C0-E509-1DF0-F77090D4FE7A}"/>
              </a:ext>
            </a:extLst>
          </p:cNvPr>
          <p:cNvPicPr>
            <a:picLocks noChangeAspect="1"/>
          </p:cNvPicPr>
          <p:nvPr/>
        </p:nvPicPr>
        <p:blipFill>
          <a:blip r:embed="rId4"/>
          <a:stretch>
            <a:fillRect/>
          </a:stretch>
        </p:blipFill>
        <p:spPr>
          <a:xfrm>
            <a:off x="6028094" y="2703111"/>
            <a:ext cx="5028920" cy="3019332"/>
          </a:xfrm>
          <a:prstGeom prst="rect">
            <a:avLst/>
          </a:prstGeom>
        </p:spPr>
      </p:pic>
      <p:sp>
        <p:nvSpPr>
          <p:cNvPr id="12" name="TextBox 11">
            <a:extLst>
              <a:ext uri="{FF2B5EF4-FFF2-40B4-BE49-F238E27FC236}">
                <a16:creationId xmlns:a16="http://schemas.microsoft.com/office/drawing/2014/main" id="{AF497DC5-9100-5F86-0E93-7A0C8D533190}"/>
              </a:ext>
            </a:extLst>
          </p:cNvPr>
          <p:cNvSpPr txBox="1"/>
          <p:nvPr/>
        </p:nvSpPr>
        <p:spPr>
          <a:xfrm>
            <a:off x="6192852" y="2333779"/>
            <a:ext cx="652743" cy="369332"/>
          </a:xfrm>
          <a:prstGeom prst="rect">
            <a:avLst/>
          </a:prstGeom>
          <a:noFill/>
        </p:spPr>
        <p:txBody>
          <a:bodyPr wrap="none" rtlCol="0">
            <a:spAutoFit/>
          </a:bodyPr>
          <a:lstStyle/>
          <a:p>
            <a:r>
              <a:rPr lang="en-GB" dirty="0"/>
              <a:t>2009</a:t>
            </a:r>
          </a:p>
        </p:txBody>
      </p:sp>
      <p:grpSp>
        <p:nvGrpSpPr>
          <p:cNvPr id="19" name="Group 18">
            <a:extLst>
              <a:ext uri="{FF2B5EF4-FFF2-40B4-BE49-F238E27FC236}">
                <a16:creationId xmlns:a16="http://schemas.microsoft.com/office/drawing/2014/main" id="{200BD320-D26C-10A1-C07D-38D7EFFC68A9}"/>
              </a:ext>
            </a:extLst>
          </p:cNvPr>
          <p:cNvGrpSpPr/>
          <p:nvPr/>
        </p:nvGrpSpPr>
        <p:grpSpPr>
          <a:xfrm>
            <a:off x="1193369" y="2333779"/>
            <a:ext cx="5501153" cy="4193470"/>
            <a:chOff x="1193369" y="2333779"/>
            <a:chExt cx="5501153" cy="4193470"/>
          </a:xfrm>
        </p:grpSpPr>
        <p:sp>
          <p:nvSpPr>
            <p:cNvPr id="16" name="Rounded Rectangle 15">
              <a:extLst>
                <a:ext uri="{FF2B5EF4-FFF2-40B4-BE49-F238E27FC236}">
                  <a16:creationId xmlns:a16="http://schemas.microsoft.com/office/drawing/2014/main" id="{B3C60664-8CD9-FDCC-EF5A-0D211D67CB80}"/>
                </a:ext>
              </a:extLst>
            </p:cNvPr>
            <p:cNvSpPr/>
            <p:nvPr/>
          </p:nvSpPr>
          <p:spPr>
            <a:xfrm>
              <a:off x="1193369" y="2333779"/>
              <a:ext cx="666428" cy="697538"/>
            </a:xfrm>
            <a:prstGeom prst="roundRect">
              <a:avLst/>
            </a:prstGeom>
            <a:noFill/>
            <a:ln w="50800">
              <a:solidFill>
                <a:schemeClr val="tx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ounded Rectangle 16">
              <a:extLst>
                <a:ext uri="{FF2B5EF4-FFF2-40B4-BE49-F238E27FC236}">
                  <a16:creationId xmlns:a16="http://schemas.microsoft.com/office/drawing/2014/main" id="{6D71C095-7E59-DE35-DABF-1A52BE0B3B19}"/>
                </a:ext>
              </a:extLst>
            </p:cNvPr>
            <p:cNvSpPr/>
            <p:nvPr/>
          </p:nvSpPr>
          <p:spPr>
            <a:xfrm>
              <a:off x="6028094" y="2770178"/>
              <a:ext cx="666428" cy="2809212"/>
            </a:xfrm>
            <a:prstGeom prst="roundRect">
              <a:avLst/>
            </a:prstGeom>
            <a:noFill/>
            <a:ln w="50800">
              <a:solidFill>
                <a:schemeClr val="tx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ounded Rectangle 17">
              <a:extLst>
                <a:ext uri="{FF2B5EF4-FFF2-40B4-BE49-F238E27FC236}">
                  <a16:creationId xmlns:a16="http://schemas.microsoft.com/office/drawing/2014/main" id="{278CE2BC-EFD8-3BA2-6C0E-3DB47F8DE019}"/>
                </a:ext>
              </a:extLst>
            </p:cNvPr>
            <p:cNvSpPr/>
            <p:nvPr/>
          </p:nvSpPr>
          <p:spPr>
            <a:xfrm>
              <a:off x="2014780" y="4533531"/>
              <a:ext cx="309966" cy="1993718"/>
            </a:xfrm>
            <a:prstGeom prst="roundRect">
              <a:avLst/>
            </a:prstGeom>
            <a:noFill/>
            <a:ln w="50800">
              <a:solidFill>
                <a:schemeClr val="tx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239C792F-6082-E2DA-DC6F-2420D9D1468F}"/>
              </a:ext>
            </a:extLst>
          </p:cNvPr>
          <p:cNvSpPr>
            <a:spLocks noGrp="1"/>
          </p:cNvSpPr>
          <p:nvPr>
            <p:ph type="sldNum" sz="quarter" idx="4"/>
          </p:nvPr>
        </p:nvSpPr>
        <p:spPr/>
        <p:txBody>
          <a:bodyPr/>
          <a:lstStyle/>
          <a:p>
            <a:fld id="{C695BBFC-F8AB-4F99-B558-DEBF12561351}" type="slidenum">
              <a:rPr lang="en-GB" smtClean="0"/>
              <a:t>4</a:t>
            </a:fld>
            <a:endParaRPr lang="en-GB"/>
          </a:p>
        </p:txBody>
      </p:sp>
    </p:spTree>
    <p:extLst>
      <p:ext uri="{BB962C8B-B14F-4D97-AF65-F5344CB8AC3E}">
        <p14:creationId xmlns:p14="http://schemas.microsoft.com/office/powerpoint/2010/main" val="406101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Background</a:t>
            </a:r>
          </a:p>
        </p:txBody>
      </p:sp>
      <p:sp>
        <p:nvSpPr>
          <p:cNvPr id="4" name="Content Placeholder 3"/>
          <p:cNvSpPr>
            <a:spLocks noGrp="1"/>
          </p:cNvSpPr>
          <p:nvPr>
            <p:ph idx="1"/>
          </p:nvPr>
        </p:nvSpPr>
        <p:spPr/>
        <p:txBody>
          <a:bodyPr/>
          <a:lstStyle/>
          <a:p>
            <a:r>
              <a:rPr lang="en-GB" dirty="0"/>
              <a:t>Prevalence surveys</a:t>
            </a:r>
          </a:p>
        </p:txBody>
      </p:sp>
      <p:pic>
        <p:nvPicPr>
          <p:cNvPr id="2" name="Picture 1">
            <a:extLst>
              <a:ext uri="{FF2B5EF4-FFF2-40B4-BE49-F238E27FC236}">
                <a16:creationId xmlns:a16="http://schemas.microsoft.com/office/drawing/2014/main" id="{3AF21D82-7635-707B-5AEE-F13704B4BB50}"/>
              </a:ext>
            </a:extLst>
          </p:cNvPr>
          <p:cNvPicPr>
            <a:picLocks noChangeAspect="1"/>
          </p:cNvPicPr>
          <p:nvPr/>
        </p:nvPicPr>
        <p:blipFill>
          <a:blip r:embed="rId2"/>
          <a:stretch>
            <a:fillRect/>
          </a:stretch>
        </p:blipFill>
        <p:spPr>
          <a:xfrm>
            <a:off x="-2" y="2200759"/>
            <a:ext cx="6429783" cy="3549112"/>
          </a:xfrm>
          <a:prstGeom prst="rect">
            <a:avLst/>
          </a:prstGeom>
        </p:spPr>
      </p:pic>
      <p:sp>
        <p:nvSpPr>
          <p:cNvPr id="6" name="TextBox 5">
            <a:extLst>
              <a:ext uri="{FF2B5EF4-FFF2-40B4-BE49-F238E27FC236}">
                <a16:creationId xmlns:a16="http://schemas.microsoft.com/office/drawing/2014/main" id="{5242A006-071B-F4CE-92B8-C57067025BDF}"/>
              </a:ext>
            </a:extLst>
          </p:cNvPr>
          <p:cNvSpPr txBox="1"/>
          <p:nvPr/>
        </p:nvSpPr>
        <p:spPr>
          <a:xfrm>
            <a:off x="-2" y="6536096"/>
            <a:ext cx="12188825" cy="338554"/>
          </a:xfrm>
          <a:prstGeom prst="rect">
            <a:avLst/>
          </a:prstGeom>
          <a:noFill/>
        </p:spPr>
        <p:txBody>
          <a:bodyPr wrap="square">
            <a:spAutoFit/>
          </a:bodyPr>
          <a:lstStyle/>
          <a:p>
            <a:r>
              <a:rPr lang="en-GB" sz="800" dirty="0" err="1">
                <a:effectLst/>
              </a:rPr>
              <a:t>Onozaki</a:t>
            </a:r>
            <a:r>
              <a:rPr lang="en-GB" sz="800" dirty="0">
                <a:effectLst/>
              </a:rPr>
              <a:t> I, et al. National tuberculosis prevalence surveys in Asia, 1990-2012: an overview of results and lessons learned. Trop Med Int Health. 2015 Sep;20(9):1128–45.</a:t>
            </a:r>
          </a:p>
          <a:p>
            <a:r>
              <a:rPr lang="en-GB" sz="800" dirty="0" err="1">
                <a:effectLst/>
              </a:rPr>
              <a:t>Frascella</a:t>
            </a:r>
            <a:r>
              <a:rPr lang="en-GB" sz="800" dirty="0">
                <a:effectLst/>
              </a:rPr>
              <a:t> B, et al. Subclinical Tuberculosis Disease—A Review and Analysis of Prevalence Surveys to Inform Definitions, Burden, Associations, and Screening Methodology. Clinical Infectious Diseases. 2021 Aug 1;73(3):e830–41.</a:t>
            </a:r>
          </a:p>
        </p:txBody>
      </p:sp>
      <p:pic>
        <p:nvPicPr>
          <p:cNvPr id="7" name="Picture 6">
            <a:extLst>
              <a:ext uri="{FF2B5EF4-FFF2-40B4-BE49-F238E27FC236}">
                <a16:creationId xmlns:a16="http://schemas.microsoft.com/office/drawing/2014/main" id="{B365748D-7078-697F-8E9D-80A44141636D}"/>
              </a:ext>
            </a:extLst>
          </p:cNvPr>
          <p:cNvPicPr>
            <a:picLocks noChangeAspect="1"/>
          </p:cNvPicPr>
          <p:nvPr/>
        </p:nvPicPr>
        <p:blipFill>
          <a:blip r:embed="rId3"/>
          <a:stretch>
            <a:fillRect/>
          </a:stretch>
        </p:blipFill>
        <p:spPr>
          <a:xfrm>
            <a:off x="6094410" y="2054570"/>
            <a:ext cx="5954268" cy="4088414"/>
          </a:xfrm>
          <a:prstGeom prst="rect">
            <a:avLst/>
          </a:prstGeom>
        </p:spPr>
      </p:pic>
      <p:sp>
        <p:nvSpPr>
          <p:cNvPr id="5" name="Slide Number Placeholder 4">
            <a:extLst>
              <a:ext uri="{FF2B5EF4-FFF2-40B4-BE49-F238E27FC236}">
                <a16:creationId xmlns:a16="http://schemas.microsoft.com/office/drawing/2014/main" id="{42EFB507-6BE3-316D-D831-F7B031D93166}"/>
              </a:ext>
            </a:extLst>
          </p:cNvPr>
          <p:cNvSpPr>
            <a:spLocks noGrp="1"/>
          </p:cNvSpPr>
          <p:nvPr>
            <p:ph type="sldNum" sz="quarter" idx="4"/>
          </p:nvPr>
        </p:nvSpPr>
        <p:spPr/>
        <p:txBody>
          <a:bodyPr/>
          <a:lstStyle/>
          <a:p>
            <a:fld id="{C695BBFC-F8AB-4F99-B558-DEBF12561351}" type="slidenum">
              <a:rPr lang="en-GB" smtClean="0"/>
              <a:t>5</a:t>
            </a:fld>
            <a:endParaRPr lang="en-GB"/>
          </a:p>
        </p:txBody>
      </p:sp>
    </p:spTree>
    <p:extLst>
      <p:ext uri="{BB962C8B-B14F-4D97-AF65-F5344CB8AC3E}">
        <p14:creationId xmlns:p14="http://schemas.microsoft.com/office/powerpoint/2010/main" val="367927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25E0-8E3F-07BA-5BAB-976AAE3D54E3}"/>
              </a:ext>
            </a:extLst>
          </p:cNvPr>
          <p:cNvSpPr>
            <a:spLocks noGrp="1"/>
          </p:cNvSpPr>
          <p:nvPr>
            <p:ph type="title"/>
          </p:nvPr>
        </p:nvSpPr>
        <p:spPr/>
        <p:txBody>
          <a:bodyPr/>
          <a:lstStyle/>
          <a:p>
            <a:r>
              <a:rPr lang="en-GB" dirty="0"/>
              <a:t>Definitions</a:t>
            </a:r>
          </a:p>
        </p:txBody>
      </p:sp>
      <p:sp>
        <p:nvSpPr>
          <p:cNvPr id="3" name="Content Placeholder 2">
            <a:extLst>
              <a:ext uri="{FF2B5EF4-FFF2-40B4-BE49-F238E27FC236}">
                <a16:creationId xmlns:a16="http://schemas.microsoft.com/office/drawing/2014/main" id="{8445F62C-384F-AA14-AED8-A713F46C9632}"/>
              </a:ext>
            </a:extLst>
          </p:cNvPr>
          <p:cNvSpPr>
            <a:spLocks noGrp="1"/>
          </p:cNvSpPr>
          <p:nvPr>
            <p:ph idx="1"/>
          </p:nvPr>
        </p:nvSpPr>
        <p:spPr/>
        <p:txBody>
          <a:bodyPr/>
          <a:lstStyle/>
          <a:p>
            <a:r>
              <a:rPr lang="en-GB" b="1" dirty="0"/>
              <a:t>Clinical disease</a:t>
            </a:r>
            <a:r>
              <a:rPr lang="en-GB" dirty="0"/>
              <a:t> – infectious disease (bacteriologically positive), reports symptoms</a:t>
            </a:r>
          </a:p>
          <a:p>
            <a:endParaRPr lang="en-GB" b="1" dirty="0"/>
          </a:p>
          <a:p>
            <a:r>
              <a:rPr lang="en-GB" b="1" dirty="0"/>
              <a:t>Subclinical disease</a:t>
            </a:r>
            <a:r>
              <a:rPr lang="en-GB" dirty="0"/>
              <a:t> – infectious disease, does not report symptoms</a:t>
            </a:r>
          </a:p>
          <a:p>
            <a:endParaRPr lang="en-GB" b="1" dirty="0"/>
          </a:p>
          <a:p>
            <a:r>
              <a:rPr lang="en-GB" b="1" dirty="0"/>
              <a:t>Prevalence</a:t>
            </a:r>
            <a:r>
              <a:rPr lang="en-GB" dirty="0"/>
              <a:t> – proportion of infectious disease in the population (subclinical + clinical)</a:t>
            </a:r>
          </a:p>
          <a:p>
            <a:endParaRPr lang="en-GB" b="1" dirty="0"/>
          </a:p>
          <a:p>
            <a:r>
              <a:rPr lang="en-GB" b="1" dirty="0"/>
              <a:t>TB disease</a:t>
            </a:r>
            <a:r>
              <a:rPr lang="en-GB" dirty="0"/>
              <a:t> – any progression beyond infection that can be detected through testing (e.g. x-rays), not necessarily infectious</a:t>
            </a:r>
            <a:endParaRPr lang="en-GB" b="1" dirty="0"/>
          </a:p>
        </p:txBody>
      </p:sp>
      <p:sp>
        <p:nvSpPr>
          <p:cNvPr id="4" name="Slide Number Placeholder 3">
            <a:extLst>
              <a:ext uri="{FF2B5EF4-FFF2-40B4-BE49-F238E27FC236}">
                <a16:creationId xmlns:a16="http://schemas.microsoft.com/office/drawing/2014/main" id="{61637EA2-D68E-71AD-C1DC-92E5952130CF}"/>
              </a:ext>
            </a:extLst>
          </p:cNvPr>
          <p:cNvSpPr>
            <a:spLocks noGrp="1"/>
          </p:cNvSpPr>
          <p:nvPr>
            <p:ph type="sldNum" sz="quarter" idx="4"/>
          </p:nvPr>
        </p:nvSpPr>
        <p:spPr/>
        <p:txBody>
          <a:bodyPr/>
          <a:lstStyle/>
          <a:p>
            <a:fld id="{C695BBFC-F8AB-4F99-B558-DEBF12561351}" type="slidenum">
              <a:rPr lang="en-GB" smtClean="0"/>
              <a:t>6</a:t>
            </a:fld>
            <a:endParaRPr lang="en-GB"/>
          </a:p>
        </p:txBody>
      </p:sp>
    </p:spTree>
    <p:extLst>
      <p:ext uri="{BB962C8B-B14F-4D97-AF65-F5344CB8AC3E}">
        <p14:creationId xmlns:p14="http://schemas.microsoft.com/office/powerpoint/2010/main" val="293182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problem</a:t>
            </a:r>
          </a:p>
        </p:txBody>
      </p:sp>
      <p:sp>
        <p:nvSpPr>
          <p:cNvPr id="4" name="Content Placeholder 3"/>
          <p:cNvSpPr>
            <a:spLocks noGrp="1"/>
          </p:cNvSpPr>
          <p:nvPr>
            <p:ph idx="1"/>
          </p:nvPr>
        </p:nvSpPr>
        <p:spPr/>
        <p:txBody>
          <a:bodyPr/>
          <a:lstStyle/>
          <a:p>
            <a:r>
              <a:rPr lang="en-GB" dirty="0"/>
              <a:t>Where can we find data on symptoms and understand how disease develops?</a:t>
            </a:r>
          </a:p>
          <a:p>
            <a:endParaRPr lang="en-GB" dirty="0"/>
          </a:p>
          <a:p>
            <a:endParaRPr lang="en-GB" dirty="0"/>
          </a:p>
          <a:p>
            <a:endParaRPr lang="en-GB" dirty="0"/>
          </a:p>
        </p:txBody>
      </p:sp>
      <p:pic>
        <p:nvPicPr>
          <p:cNvPr id="6" name="Picture 5">
            <a:extLst>
              <a:ext uri="{FF2B5EF4-FFF2-40B4-BE49-F238E27FC236}">
                <a16:creationId xmlns:a16="http://schemas.microsoft.com/office/drawing/2014/main" id="{4C84A4A7-F784-1F4C-AEF5-5FA88DFC549A}"/>
              </a:ext>
            </a:extLst>
          </p:cNvPr>
          <p:cNvPicPr>
            <a:picLocks noChangeAspect="1"/>
          </p:cNvPicPr>
          <p:nvPr/>
        </p:nvPicPr>
        <p:blipFill>
          <a:blip r:embed="rId2"/>
          <a:stretch>
            <a:fillRect/>
          </a:stretch>
        </p:blipFill>
        <p:spPr>
          <a:xfrm>
            <a:off x="4241548" y="3741455"/>
            <a:ext cx="7772400" cy="2837413"/>
          </a:xfrm>
          <a:prstGeom prst="rect">
            <a:avLst/>
          </a:prstGeom>
        </p:spPr>
      </p:pic>
      <p:pic>
        <p:nvPicPr>
          <p:cNvPr id="2" name="Picture 1">
            <a:extLst>
              <a:ext uri="{FF2B5EF4-FFF2-40B4-BE49-F238E27FC236}">
                <a16:creationId xmlns:a16="http://schemas.microsoft.com/office/drawing/2014/main" id="{756D3073-6347-1053-D645-784F58DA888B}"/>
              </a:ext>
            </a:extLst>
          </p:cNvPr>
          <p:cNvPicPr>
            <a:picLocks noChangeAspect="1"/>
          </p:cNvPicPr>
          <p:nvPr/>
        </p:nvPicPr>
        <p:blipFill>
          <a:blip r:embed="rId3"/>
          <a:stretch>
            <a:fillRect/>
          </a:stretch>
        </p:blipFill>
        <p:spPr>
          <a:xfrm>
            <a:off x="174875" y="2040493"/>
            <a:ext cx="7772400" cy="2777014"/>
          </a:xfrm>
          <a:prstGeom prst="rect">
            <a:avLst/>
          </a:prstGeom>
        </p:spPr>
      </p:pic>
      <p:sp>
        <p:nvSpPr>
          <p:cNvPr id="7" name="Slide Number Placeholder 6">
            <a:extLst>
              <a:ext uri="{FF2B5EF4-FFF2-40B4-BE49-F238E27FC236}">
                <a16:creationId xmlns:a16="http://schemas.microsoft.com/office/drawing/2014/main" id="{070694DF-1EFE-8AA1-A2B1-95AE2D754BCD}"/>
              </a:ext>
            </a:extLst>
          </p:cNvPr>
          <p:cNvSpPr>
            <a:spLocks noGrp="1"/>
          </p:cNvSpPr>
          <p:nvPr>
            <p:ph type="sldNum" sz="quarter" idx="4"/>
          </p:nvPr>
        </p:nvSpPr>
        <p:spPr/>
        <p:txBody>
          <a:bodyPr/>
          <a:lstStyle/>
          <a:p>
            <a:fld id="{C695BBFC-F8AB-4F99-B558-DEBF12561351}" type="slidenum">
              <a:rPr lang="en-GB" smtClean="0"/>
              <a:t>7</a:t>
            </a:fld>
            <a:endParaRPr lang="en-GB"/>
          </a:p>
        </p:txBody>
      </p:sp>
    </p:spTree>
    <p:extLst>
      <p:ext uri="{BB962C8B-B14F-4D97-AF65-F5344CB8AC3E}">
        <p14:creationId xmlns:p14="http://schemas.microsoft.com/office/powerpoint/2010/main" val="199677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4" name="Content Placeholder 3"/>
          <p:cNvSpPr>
            <a:spLocks noGrp="1"/>
          </p:cNvSpPr>
          <p:nvPr>
            <p:ph idx="1"/>
          </p:nvPr>
        </p:nvSpPr>
        <p:spPr/>
        <p:txBody>
          <a:bodyPr/>
          <a:lstStyle/>
          <a:p>
            <a:pPr marL="457200" indent="-457200">
              <a:buAutoNum type="arabicPeriod"/>
            </a:pPr>
            <a:r>
              <a:rPr lang="en-GB" dirty="0">
                <a:solidFill>
                  <a:schemeClr val="accent6">
                    <a:lumMod val="60000"/>
                    <a:lumOff val="40000"/>
                  </a:schemeClr>
                </a:solidFill>
              </a:rPr>
              <a:t>Background on TB modelling</a:t>
            </a:r>
          </a:p>
          <a:p>
            <a:pPr marL="457200" indent="-457200">
              <a:buAutoNum type="arabicPeriod"/>
            </a:pPr>
            <a:r>
              <a:rPr lang="en-GB" dirty="0"/>
              <a:t>Systematic Review</a:t>
            </a:r>
          </a:p>
          <a:p>
            <a:pPr marL="457200" indent="-457200">
              <a:buAutoNum type="arabicPeriod"/>
            </a:pPr>
            <a:r>
              <a:rPr lang="en-GB" dirty="0">
                <a:solidFill>
                  <a:schemeClr val="accent6">
                    <a:lumMod val="60000"/>
                    <a:lumOff val="40000"/>
                  </a:schemeClr>
                </a:solidFill>
              </a:rPr>
              <a:t>Model fitting</a:t>
            </a:r>
          </a:p>
          <a:p>
            <a:pPr marL="457200" indent="-457200">
              <a:buAutoNum type="arabicPeriod"/>
            </a:pPr>
            <a:r>
              <a:rPr lang="en-GB" dirty="0">
                <a:solidFill>
                  <a:schemeClr val="accent6">
                    <a:lumMod val="60000"/>
                    <a:lumOff val="40000"/>
                  </a:schemeClr>
                </a:solidFill>
              </a:rPr>
              <a:t>Implications</a:t>
            </a:r>
          </a:p>
        </p:txBody>
      </p:sp>
      <p:sp>
        <p:nvSpPr>
          <p:cNvPr id="2" name="Slide Number Placeholder 1">
            <a:extLst>
              <a:ext uri="{FF2B5EF4-FFF2-40B4-BE49-F238E27FC236}">
                <a16:creationId xmlns:a16="http://schemas.microsoft.com/office/drawing/2014/main" id="{8AFB0BA1-B758-5514-8C09-C9F1CBEF57C0}"/>
              </a:ext>
            </a:extLst>
          </p:cNvPr>
          <p:cNvSpPr>
            <a:spLocks noGrp="1"/>
          </p:cNvSpPr>
          <p:nvPr>
            <p:ph type="sldNum" sz="quarter" idx="4"/>
          </p:nvPr>
        </p:nvSpPr>
        <p:spPr/>
        <p:txBody>
          <a:bodyPr/>
          <a:lstStyle/>
          <a:p>
            <a:fld id="{C695BBFC-F8AB-4F99-B558-DEBF12561351}" type="slidenum">
              <a:rPr lang="en-GB" smtClean="0"/>
              <a:t>8</a:t>
            </a:fld>
            <a:endParaRPr lang="en-GB"/>
          </a:p>
        </p:txBody>
      </p:sp>
    </p:spTree>
    <p:extLst>
      <p:ext uri="{BB962C8B-B14F-4D97-AF65-F5344CB8AC3E}">
        <p14:creationId xmlns:p14="http://schemas.microsoft.com/office/powerpoint/2010/main" val="4139107414"/>
      </p:ext>
    </p:extLst>
  </p:cSld>
  <p:clrMapOvr>
    <a:masterClrMapping/>
  </p:clrMapOvr>
</p:sld>
</file>

<file path=ppt/theme/theme1.xml><?xml version="1.0" encoding="utf-8"?>
<a:theme xmlns:a="http://schemas.openxmlformats.org/drawingml/2006/main" name="Main_Presentation_Title_Page">
  <a:themeElements>
    <a:clrScheme name="Custom 1">
      <a:dk1>
        <a:srgbClr val="000000"/>
      </a:dk1>
      <a:lt1>
        <a:srgbClr val="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SHTM_Presentation_Template_widescreen-basic-fonts" id="{EA6E643E-86A2-E14E-8666-E3D3FB420A68}" vid="{E165199F-DD66-CD48-84F5-6B0DDC3A06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Main_Presentation_Title_Page</Template>
  <TotalTime>9549</TotalTime>
  <Words>1131</Words>
  <Application>Microsoft Macintosh PowerPoint</Application>
  <PresentationFormat>Custom</PresentationFormat>
  <Paragraphs>170</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vt:lpstr>
      <vt:lpstr>Constantia</vt:lpstr>
      <vt:lpstr>Corbel</vt:lpstr>
      <vt:lpstr>merriweather</vt:lpstr>
      <vt:lpstr>open sans</vt:lpstr>
      <vt:lpstr>Main_Presentation_Title_Page</vt:lpstr>
      <vt:lpstr>PowerPoint Presentation</vt:lpstr>
      <vt:lpstr>Introduction</vt:lpstr>
      <vt:lpstr>PowerPoint Presentation</vt:lpstr>
      <vt:lpstr>Background</vt:lpstr>
      <vt:lpstr>Background</vt:lpstr>
      <vt:lpstr>Background</vt:lpstr>
      <vt:lpstr>Definitions</vt:lpstr>
      <vt:lpstr>The problem</vt:lpstr>
      <vt:lpstr>PowerPoint Presentation</vt:lpstr>
      <vt:lpstr>Systematic Review</vt:lpstr>
      <vt:lpstr>Data</vt:lpstr>
      <vt:lpstr>PowerPoint Presentation</vt:lpstr>
      <vt:lpstr>Model structure</vt:lpstr>
      <vt:lpstr>Data assumptions</vt:lpstr>
      <vt:lpstr>TB Disease Model - Fitting Process</vt:lpstr>
      <vt:lpstr>Model Priors</vt:lpstr>
      <vt:lpstr>Parameter fitting</vt:lpstr>
      <vt:lpstr>Results</vt:lpstr>
      <vt:lpstr>PowerPoint Presentation</vt:lpstr>
      <vt:lpstr>What does this mean?</vt:lpstr>
      <vt:lpstr>What does this mean?</vt:lpstr>
      <vt:lpstr>What does this mean?</vt:lpstr>
      <vt:lpstr>What does this mean? Where next?</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Richards</dc:creator>
  <cp:lastModifiedBy>Alexandra Richards</cp:lastModifiedBy>
  <cp:revision>1</cp:revision>
  <dcterms:created xsi:type="dcterms:W3CDTF">2023-09-14T21:14:05Z</dcterms:created>
  <dcterms:modified xsi:type="dcterms:W3CDTF">2023-09-21T12:23:07Z</dcterms:modified>
</cp:coreProperties>
</file>